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3" r:id="rId5"/>
    <p:sldMasterId id="2147483654" r:id="rId6"/>
    <p:sldMasterId id="2147483655" r:id="rId7"/>
  </p:sldMasterIdLst>
  <p:notesMasterIdLst>
    <p:notesMasterId r:id="rId56"/>
  </p:notesMasterIdLst>
  <p:handoutMasterIdLst>
    <p:handoutMasterId r:id="rId57"/>
  </p:handoutMasterIdLst>
  <p:sldIdLst>
    <p:sldId id="256" r:id="rId8"/>
    <p:sldId id="300" r:id="rId9"/>
    <p:sldId id="301" r:id="rId10"/>
    <p:sldId id="302" r:id="rId11"/>
    <p:sldId id="303" r:id="rId12"/>
    <p:sldId id="305" r:id="rId13"/>
    <p:sldId id="306" r:id="rId14"/>
    <p:sldId id="271" r:id="rId15"/>
    <p:sldId id="272" r:id="rId16"/>
    <p:sldId id="273" r:id="rId17"/>
    <p:sldId id="308" r:id="rId18"/>
    <p:sldId id="309" r:id="rId19"/>
    <p:sldId id="310" r:id="rId20"/>
    <p:sldId id="311" r:id="rId21"/>
    <p:sldId id="312" r:id="rId22"/>
    <p:sldId id="313" r:id="rId23"/>
    <p:sldId id="274" r:id="rId24"/>
    <p:sldId id="293" r:id="rId25"/>
    <p:sldId id="275" r:id="rId26"/>
    <p:sldId id="276" r:id="rId27"/>
    <p:sldId id="298" r:id="rId28"/>
    <p:sldId id="279" r:id="rId29"/>
    <p:sldId id="314" r:id="rId30"/>
    <p:sldId id="282" r:id="rId31"/>
    <p:sldId id="297" r:id="rId32"/>
    <p:sldId id="315" r:id="rId33"/>
    <p:sldId id="316" r:id="rId34"/>
    <p:sldId id="317" r:id="rId35"/>
    <p:sldId id="318" r:id="rId36"/>
    <p:sldId id="319" r:id="rId37"/>
    <p:sldId id="320" r:id="rId38"/>
    <p:sldId id="299" r:id="rId39"/>
    <p:sldId id="285" r:id="rId40"/>
    <p:sldId id="321" r:id="rId41"/>
    <p:sldId id="322" r:id="rId42"/>
    <p:sldId id="286" r:id="rId43"/>
    <p:sldId id="283" r:id="rId44"/>
    <p:sldId id="323" r:id="rId45"/>
    <p:sldId id="324" r:id="rId46"/>
    <p:sldId id="325" r:id="rId47"/>
    <p:sldId id="326" r:id="rId48"/>
    <p:sldId id="327" r:id="rId49"/>
    <p:sldId id="328" r:id="rId50"/>
    <p:sldId id="266" r:id="rId51"/>
    <p:sldId id="329" r:id="rId52"/>
    <p:sldId id="268" r:id="rId53"/>
    <p:sldId id="269" r:id="rId54"/>
    <p:sldId id="270" r:id="rId55"/>
  </p:sldIdLst>
  <p:sldSz cx="9144000" cy="6858000" type="screen4x3"/>
  <p:notesSz cx="7315200" cy="96012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ヒラギノ角ゴ ProN W3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ヒラギノ角ゴ ProN W3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ヒラギノ角ゴ ProN W3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ヒラギノ角ゴ ProN W3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ヒラギノ角ゴ ProN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ヒラギノ角ゴ ProN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ヒラギノ角ゴ ProN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ヒラギノ角ゴ ProN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ヒラギノ角ゴ ProN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A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34"/>
    <p:restoredTop sz="94692"/>
  </p:normalViewPr>
  <p:slideViewPr>
    <p:cSldViewPr>
      <p:cViewPr>
        <p:scale>
          <a:sx n="73" d="100"/>
          <a:sy n="73" d="100"/>
        </p:scale>
        <p:origin x="296" y="728"/>
      </p:cViewPr>
      <p:guideLst>
        <p:guide orient="horz" pos="2544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200" smtClean="0"/>
            </a:lvl1pPr>
          </a:lstStyle>
          <a:p>
            <a:pPr>
              <a:defRPr/>
            </a:pPr>
            <a:fld id="{D97402D9-3E5C-5649-A7D8-163C5D52D460}" type="datetimeFigureOut">
              <a:rPr lang="en-US" altLang="en-US"/>
              <a:pPr>
                <a:defRPr/>
              </a:pPr>
              <a:t>11/6/17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200" smtClean="0"/>
            </a:lvl1pPr>
          </a:lstStyle>
          <a:p>
            <a:pPr>
              <a:defRPr/>
            </a:pPr>
            <a:fld id="{40134BC8-7A52-CF47-B625-EF1B567BB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3375" y="0"/>
            <a:ext cx="3168650" cy="4778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6840" tIns="48240" rIns="96840" bIns="4824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300">
                <a:solidFill>
                  <a:srgbClr val="000000"/>
                </a:solidFill>
                <a:latin typeface="Times New Roman" charset="0"/>
                <a:ea typeface="ヒラギノ角ゴ ProN W3" charset="0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933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9937" cy="4318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6840" tIns="48240" rIns="96840" bIns="48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99335" name="Text Box 6"/>
          <p:cNvSpPr txBox="1">
            <a:spLocks noChangeArrowheads="1"/>
          </p:cNvSpPr>
          <p:nvPr/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6840" tIns="48240" rIns="96840" bIns="482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30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A3010043-7BD2-8747-AB3E-7A8B7985955F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9A762A-5632-3547-A814-0E2A7AC49030}" type="slidenum">
              <a:rPr lang="fr-BE" altLang="en-US" sz="1300">
                <a:ea typeface="ヒラギノ角ゴ ProN W3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fr-BE" altLang="en-US" sz="1300">
              <a:ea typeface="ヒラギノ角ゴ ProN W3" charset="-128"/>
            </a:endParaRPr>
          </a:p>
        </p:txBody>
      </p:sp>
      <p:sp>
        <p:nvSpPr>
          <p:cNvPr id="10240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BEA794D-C107-9D44-A1D6-6C9761A744BA}" type="slidenum">
              <a:rPr lang="fr-BE" altLang="en-US" sz="1300">
                <a:ea typeface="ヒラギノ角ゴ ProN W3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fr-BE" altLang="en-US" sz="1300">
              <a:ea typeface="ヒラギノ角ゴ ProN W3" charset="-128"/>
            </a:endParaRPr>
          </a:p>
        </p:txBody>
      </p:sp>
      <p:sp>
        <p:nvSpPr>
          <p:cNvPr id="12493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16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BF7E02-397F-8541-9A9F-B8EC70E4545E}" type="slidenum">
              <a:rPr lang="fr-BE" altLang="en-US" sz="1300">
                <a:ea typeface="ヒラギノ角ゴ ProN W3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fr-BE" altLang="en-US" sz="1300">
              <a:ea typeface="ヒラギノ角ゴ ProN W3" charset="-128"/>
            </a:endParaRPr>
          </a:p>
        </p:txBody>
      </p:sp>
      <p:sp>
        <p:nvSpPr>
          <p:cNvPr id="12902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EFD24E-D173-244E-8F0E-2541AC4AF78A}" type="slidenum">
              <a:rPr lang="fr-BE" altLang="en-US" sz="1300">
                <a:ea typeface="ヒラギノ角ゴ ProN W3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fr-BE" altLang="en-US" sz="1300">
              <a:ea typeface="ヒラギノ角ゴ ProN W3" charset="-128"/>
            </a:endParaRPr>
          </a:p>
        </p:txBody>
      </p:sp>
      <p:sp>
        <p:nvSpPr>
          <p:cNvPr id="13107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AC410B-0387-1C4C-B393-2CA6D6278FF3}" type="slidenum">
              <a:rPr lang="fr-BE" altLang="en-US" sz="1300">
                <a:ea typeface="ヒラギノ角ゴ ProN W3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fr-BE" altLang="en-US" sz="1300">
              <a:ea typeface="ヒラギノ角ゴ ProN W3" charset="-128"/>
            </a:endParaRPr>
          </a:p>
        </p:txBody>
      </p:sp>
      <p:sp>
        <p:nvSpPr>
          <p:cNvPr id="13312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D6D589-70BB-0D45-936C-19078DD3E0EB}" type="slidenum">
              <a:rPr lang="fr-BE" altLang="en-US" sz="1300">
                <a:ea typeface="ヒラギノ角ゴ ProN W3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fr-BE" altLang="en-US" sz="1300">
              <a:ea typeface="ヒラギノ角ゴ ProN W3" charset="-128"/>
            </a:endParaRPr>
          </a:p>
        </p:txBody>
      </p:sp>
      <p:sp>
        <p:nvSpPr>
          <p:cNvPr id="13517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069109-46AD-7743-B879-3092CB3E5853}" type="slidenum">
              <a:rPr lang="fr-BE" altLang="en-US" sz="1300">
                <a:ea typeface="ヒラギノ角ゴ ProN W3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fr-BE" altLang="en-US" sz="1300">
              <a:ea typeface="ヒラギノ角ゴ ProN W3" charset="-128"/>
            </a:endParaRPr>
          </a:p>
        </p:txBody>
      </p:sp>
      <p:sp>
        <p:nvSpPr>
          <p:cNvPr id="1372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88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03A65A-70BC-6F42-9D5F-83847F60CAF9}" type="slidenum">
              <a:rPr lang="fr-BE" altLang="en-US" sz="1300">
                <a:ea typeface="ヒラギノ角ゴ ProN W3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fr-BE" altLang="en-US" sz="1300">
              <a:ea typeface="ヒラギノ角ゴ ProN W3" charset="-128"/>
            </a:endParaRPr>
          </a:p>
        </p:txBody>
      </p:sp>
      <p:sp>
        <p:nvSpPr>
          <p:cNvPr id="13926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3010043-7BD2-8747-AB3E-7A8B7985955F}" type="slidenum">
              <a:rPr lang="fr-BE" altLang="en-US" smtClean="0"/>
              <a:pPr>
                <a:defRPr/>
              </a:pPr>
              <a:t>42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0884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6B2203-2D8F-534E-8619-B64EB54075B4}" type="slidenum">
              <a:rPr lang="fr-BE" altLang="en-US" sz="1300">
                <a:ea typeface="ヒラギノ角ゴ ProN W3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fr-BE" altLang="en-US" sz="1300">
              <a:ea typeface="ヒラギノ角ゴ ProN W3" charset="-128"/>
            </a:endParaRPr>
          </a:p>
        </p:txBody>
      </p:sp>
      <p:sp>
        <p:nvSpPr>
          <p:cNvPr id="14541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733516-FAFE-AD43-9EE5-3044D13C4360}" type="slidenum">
              <a:rPr lang="fr-BE" altLang="en-US" sz="1300">
                <a:ea typeface="ヒラギノ角ゴ ProN W3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fr-BE" altLang="en-US" sz="1300">
              <a:ea typeface="ヒラギノ角ゴ ProN W3" charset="-128"/>
            </a:endParaRPr>
          </a:p>
        </p:txBody>
      </p:sp>
      <p:sp>
        <p:nvSpPr>
          <p:cNvPr id="14950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B4F901-060B-E44C-8C8D-D2BF942A7746}" type="slidenum">
              <a:rPr lang="fr-BE" altLang="en-US" sz="1300">
                <a:ea typeface="ヒラギノ角ゴ ProN W3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fr-BE" altLang="en-US" sz="1300">
              <a:ea typeface="ヒラギノ角ゴ ProN W3" charset="-128"/>
            </a:endParaRPr>
          </a:p>
        </p:txBody>
      </p:sp>
      <p:sp>
        <p:nvSpPr>
          <p:cNvPr id="10547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1C9A66-D53C-0848-B11C-A33A195C824D}" type="slidenum">
              <a:rPr lang="fr-BE" altLang="en-US" sz="1300">
                <a:ea typeface="ヒラギノ角ゴ ProN W3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fr-BE" altLang="en-US" sz="1300">
              <a:ea typeface="ヒラギノ角ゴ ProN W3" charset="-128"/>
            </a:endParaRPr>
          </a:p>
        </p:txBody>
      </p:sp>
      <p:sp>
        <p:nvSpPr>
          <p:cNvPr id="15155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655951-E086-FA48-949D-C6253DE019F2}" type="slidenum">
              <a:rPr lang="fr-BE" altLang="en-US" sz="1300">
                <a:ea typeface="ヒラギノ角ゴ ProN W3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fr-BE" altLang="en-US" sz="1300">
              <a:ea typeface="ヒラギノ角ゴ ProN W3" charset="-128"/>
            </a:endParaRPr>
          </a:p>
        </p:txBody>
      </p:sp>
      <p:sp>
        <p:nvSpPr>
          <p:cNvPr id="15360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7CBBAA-A5B3-8146-8C0F-2E424C9F6BB2}" type="slidenum">
              <a:rPr lang="fr-BE" altLang="en-US" sz="1300">
                <a:ea typeface="ヒラギノ角ゴ ProN W3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r-BE" altLang="en-US" sz="1300">
              <a:ea typeface="ヒラギノ角ゴ ProN W3" charset="-128"/>
            </a:endParaRPr>
          </a:p>
        </p:txBody>
      </p:sp>
      <p:sp>
        <p:nvSpPr>
          <p:cNvPr id="10752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A25A22-4D36-4B4E-87E8-AA2EB5D05A15}" type="slidenum">
              <a:rPr lang="fr-BE" altLang="en-US" sz="1300">
                <a:ea typeface="ヒラギノ角ゴ ProN W3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r-BE" altLang="en-US" sz="1300">
              <a:ea typeface="ヒラギノ角ゴ ProN W3" charset="-128"/>
            </a:endParaRPr>
          </a:p>
        </p:txBody>
      </p:sp>
      <p:sp>
        <p:nvSpPr>
          <p:cNvPr id="10957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54CB7DB-D434-DD4F-89ED-271187ECD6BC}" type="slidenum">
              <a:rPr lang="fr-BE" altLang="en-US" sz="1300">
                <a:ea typeface="ヒラギノ角ゴ ProN W3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fr-BE" altLang="en-US" sz="1300">
              <a:ea typeface="ヒラギノ角ゴ ProN W3" charset="-128"/>
            </a:endParaRPr>
          </a:p>
        </p:txBody>
      </p:sp>
      <p:sp>
        <p:nvSpPr>
          <p:cNvPr id="11469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B85AF5-50EF-FB4D-9DAB-6093C3F2CD93}" type="slidenum">
              <a:rPr lang="fr-BE" altLang="en-US" sz="1300">
                <a:ea typeface="ヒラギノ角ゴ ProN W3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fr-BE" altLang="en-US" sz="1300">
              <a:ea typeface="ヒラギノ角ゴ ProN W3" charset="-128"/>
            </a:endParaRPr>
          </a:p>
        </p:txBody>
      </p:sp>
      <p:sp>
        <p:nvSpPr>
          <p:cNvPr id="11673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6C67C9-3014-644B-B1FD-4FE68403AC5C}" type="slidenum">
              <a:rPr lang="fr-BE" altLang="en-US" sz="1300">
                <a:ea typeface="ヒラギノ角ゴ ProN W3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fr-BE" altLang="en-US" sz="1300">
              <a:ea typeface="ヒラギノ角ゴ ProN W3" charset="-128"/>
            </a:endParaRPr>
          </a:p>
        </p:txBody>
      </p:sp>
      <p:sp>
        <p:nvSpPr>
          <p:cNvPr id="11878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675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00FDE8-1AB5-D540-9C61-0884FFFE6405}" type="slidenum">
              <a:rPr lang="fr-BE" altLang="en-US" sz="1300">
                <a:ea typeface="ヒラギノ角ゴ ProN W3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fr-BE" altLang="en-US" sz="1300">
              <a:ea typeface="ヒラギノ角ゴ ProN W3" charset="-128"/>
            </a:endParaRPr>
          </a:p>
        </p:txBody>
      </p:sp>
      <p:sp>
        <p:nvSpPr>
          <p:cNvPr id="1208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F0A8A3-15C6-1A43-977D-7A09F9AF55C1}" type="slidenum">
              <a:rPr lang="fr-BE" altLang="en-US" sz="1300">
                <a:ea typeface="ヒラギノ角ゴ ProN W3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fr-BE" altLang="en-US" sz="1300">
              <a:ea typeface="ヒラギノ角ゴ ProN W3" charset="-128"/>
            </a:endParaRPr>
          </a:p>
        </p:txBody>
      </p:sp>
      <p:sp>
        <p:nvSpPr>
          <p:cNvPr id="12288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D3067-D43C-7942-A743-E96478B9F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1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607B4-CB37-D344-B5FE-B757FB5E8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83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28600"/>
            <a:ext cx="2038350" cy="5895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4238" cy="5895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82A0E-1F33-FB4B-990D-98FB98744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02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EDFBE-EAE6-6144-9BF9-8DDD9F81F0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904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560BE-EB1F-FC41-91EA-F699E4FF4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78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F67E2-A17C-4549-9B1C-9121947DE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287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89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1600200"/>
            <a:ext cx="40005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DB009-7B94-0940-A98A-A2BD38D4AE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41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8F75F-3981-DE4C-B278-74B402F59B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176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ECB55-7CCB-414E-BD79-C53261F50A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8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83956-A7BB-FC4C-AFB5-48BA8C638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487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A6B3A-85CF-9340-A1C3-C50D4B51BC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22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4BCF3-8756-9F46-81B4-2AABF0008D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9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177E2-5DAA-DA4E-AF25-D94AFADD2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719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682D-1978-0344-ABD4-28A19AE120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614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28600"/>
            <a:ext cx="2038350" cy="5895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4238" cy="5895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6BD2-11C0-2C40-B73C-B717844557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544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F2C0F-4B8B-084F-914B-AB16CA7F2E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351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51E7-D505-4B4A-B371-EB35453977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833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EC78-EF23-FC40-BEC4-9AA5999348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441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89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1600200"/>
            <a:ext cx="40005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4E63E-6468-9C45-9611-1D1CC1C851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480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A5AD4-0708-1546-A4B6-29F7AC1D85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506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65E16-220E-4448-8222-80C76D1C5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191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AED31-1A86-9F45-BE47-FA933C123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66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DBC58-3319-474E-9313-C73FF7674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086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055DB-70B9-084A-948A-C70B1F23B3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920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09DDA-8946-2B48-9754-339FB68F9D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025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34990-8371-F044-9EFD-50E297F2F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000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28600"/>
            <a:ext cx="2038350" cy="5895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4238" cy="5895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38502-521A-F04E-8985-1C6F9414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2742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105AE-2E51-4D45-B009-B8065564F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500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52B32-41A8-384C-A8CD-1C4571A01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784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4956B-3088-7343-AE2C-314514B24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089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89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1600200"/>
            <a:ext cx="40005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60268-2AAC-BB43-AD78-18FCDB071A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323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AC916-913F-F24A-A1DE-5F75CA4328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7230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A03A7-9DAE-7E42-97C8-34B66858A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41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89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1600200"/>
            <a:ext cx="40005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803A0-CF51-B743-9B8B-309F277E8E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035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B0D0E-C00C-F949-A834-45E8D3461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388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B9044-7459-9142-BA26-1B90B78ACC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877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A5265-BFE6-ED4A-AB1B-DA04D8DFF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637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47317-859B-FB41-AAFA-6859101A3D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3519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28600"/>
            <a:ext cx="2038350" cy="5895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4238" cy="5895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C7360-03F6-E847-B7E6-CA85DC5C8C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6407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C1EF6-1973-1E4C-AB62-B5F3E046D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016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03747-0EB3-3C4F-9F14-EC70A7E9E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6437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FD7F2-AB4E-D64D-9C4A-0B0A24130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4691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89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1600200"/>
            <a:ext cx="40005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BF870-DBF8-3240-8C6F-9179C4CCD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0521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3D0EE-70F7-3045-8E92-A9007B32E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6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097BB-9139-B349-93D2-14B6396D1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5750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79B8-66BF-8643-BB6B-A376780483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758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6E42-DF58-604B-8ADA-3E720BB3B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9833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81B77-F31E-9042-BAF1-8F50B3213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7846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7E165-E036-C747-9446-4DFDADAB5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072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4489-88A4-1C4F-BA5B-D8B480CD3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8065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28600"/>
            <a:ext cx="2038350" cy="5895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4238" cy="5895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3C2B7-A320-A54B-8458-8BC429A4C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184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5EAF7-A8A3-E744-82E7-0D08268210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70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57D56-B5C7-464F-ACFA-F1541445C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8703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ABE26-E943-B741-8E8F-F2BB1FEE62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4318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89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1600200"/>
            <a:ext cx="40005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3E248-15C1-F146-8F79-E7E153F20D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34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BD48C-A692-324F-A08E-7F5667C497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4323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4BD71-136F-724B-9255-764846C35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4090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CE18B-2274-6847-8386-271E8B5688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0694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24659-F918-6542-B21F-193DF1AD08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436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07A28-FEAF-F942-8907-3C101006B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12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8FBFF-9F43-E747-A010-C9ED010097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3417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D6ECC-B35F-E245-AB30-A07753489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7588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28600"/>
            <a:ext cx="2038350" cy="5895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4238" cy="5895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87AE5-A82A-1E47-BEC8-47B1B427D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2911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F7895-3354-DE44-A57B-10E88253EA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1184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230EE-6A9D-674E-AFB5-BC106BE3C9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3897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37566-56DA-2A40-AC52-C553FD1909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97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9C2BF-25E9-8648-90B6-4D11BC5F9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6250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89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1600200"/>
            <a:ext cx="40005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0329C-2448-AC40-BACE-3FCAFEDE4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343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8BE99-1A52-7E43-A529-532527773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7958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8B033-B98B-DC48-9389-00D6C6E7B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034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DA4F5-36AC-3148-9DEF-7A39F3E8DD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7345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34D3C-0650-3F4D-8C4D-EE70F63009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659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CE64-8480-5047-91F7-4FD97CD50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211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69FC4-AAA4-FF43-ABE6-4C6498B62B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299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28600"/>
            <a:ext cx="2038350" cy="5895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4238" cy="5895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69963-2EEC-B54E-86E4-010A6044B6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7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4DB84-B76C-FF43-9E40-8079AA3FDD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60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15A7F-A837-CA42-9D33-F4D55420D5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89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15181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518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0" y="6248400"/>
            <a:ext cx="2665413" cy="363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775F55"/>
                </a:solidFill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rgbClr val="DD80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rgbClr val="94B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0" y="1271588"/>
            <a:ext cx="531813" cy="242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DB316D-5483-774F-9B56-9F94936691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5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-9525" y="6053138"/>
            <a:ext cx="2249488" cy="712787"/>
          </a:xfrm>
          <a:prstGeom prst="rect">
            <a:avLst/>
          </a:prstGeom>
          <a:solidFill>
            <a:srgbClr val="DD80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2359025" y="6043613"/>
            <a:ext cx="6784975" cy="714375"/>
          </a:xfrm>
          <a:prstGeom prst="rect">
            <a:avLst/>
          </a:prstGeom>
          <a:solidFill>
            <a:srgbClr val="94B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15181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518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76200" y="6069013"/>
            <a:ext cx="2055813" cy="6842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2085975" y="236538"/>
            <a:ext cx="586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001000" y="228600"/>
            <a:ext cx="836613" cy="3794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 smtClean="0"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EC11599C-5EAA-594B-99B6-5DD373D526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EBDDC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EBDDC3"/>
          </a:solidFill>
          <a:latin typeface="Tw Cen MT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EBDDC3"/>
          </a:solidFill>
          <a:latin typeface="Tw Cen MT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EBDDC3"/>
          </a:solidFill>
          <a:latin typeface="Tw Cen MT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EBDDC3"/>
          </a:solidFill>
          <a:latin typeface="Tw Cen MT" charset="0"/>
          <a:ea typeface="ＭＳ Ｐゴシック" charset="0"/>
          <a:cs typeface="ＭＳ Ｐゴシック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EBDDC3"/>
          </a:solidFill>
          <a:latin typeface="Tw Cen MT" charset="0"/>
          <a:ea typeface="ＭＳ Ｐゴシック" charset="0"/>
          <a:cs typeface="ＭＳ Ｐゴシック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EBDDC3"/>
          </a:solidFill>
          <a:latin typeface="Tw Cen MT" charset="0"/>
          <a:ea typeface="ＭＳ Ｐゴシック" charset="0"/>
          <a:cs typeface="ＭＳ Ｐゴシック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EBDDC3"/>
          </a:solidFill>
          <a:latin typeface="Tw Cen MT" charset="0"/>
          <a:ea typeface="ＭＳ Ｐゴシック" charset="0"/>
          <a:cs typeface="ＭＳ Ｐゴシック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EBDDC3"/>
          </a:solidFill>
          <a:latin typeface="Tw Cen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9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3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1600200"/>
            <a:ext cx="1295400" cy="990600"/>
          </a:xfrm>
          <a:prstGeom prst="rect">
            <a:avLst/>
          </a:prstGeom>
          <a:solidFill>
            <a:srgbClr val="DD80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371600" y="1600200"/>
            <a:ext cx="7772400" cy="990600"/>
          </a:xfrm>
          <a:prstGeom prst="rect">
            <a:avLst/>
          </a:prstGeom>
          <a:solidFill>
            <a:srgbClr val="94B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15181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518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096000" y="6248400"/>
            <a:ext cx="2665413" cy="363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775F55"/>
                </a:solidFill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0" y="1752600"/>
            <a:ext cx="1293813" cy="7000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3BB85A-50BE-354C-B33C-238E7E14DE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rgbClr val="DD80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rgbClr val="94B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15181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3789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518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096000" y="6248400"/>
            <a:ext cx="2665413" cy="363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775F55"/>
                </a:solidFill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0" y="1271588"/>
            <a:ext cx="531813" cy="242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BAE1A8C-8498-7C47-B917-5AA267C99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7897" name="Text Box 8"/>
          <p:cNvSpPr txBox="1">
            <a:spLocks noChangeArrowheads="1"/>
          </p:cNvSpPr>
          <p:nvPr/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15181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518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0" y="6248400"/>
            <a:ext cx="2665413" cy="363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775F55"/>
                </a:solidFill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6248400"/>
            <a:ext cx="531813" cy="3794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 smtClean="0"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FB1F348F-D58A-7742-B3AB-7B8A4ACBFA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-9525" y="4664075"/>
            <a:ext cx="1463675" cy="712788"/>
          </a:xfrm>
          <a:prstGeom prst="rect">
            <a:avLst/>
          </a:prstGeom>
          <a:solidFill>
            <a:srgbClr val="DD80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1544638" y="4654550"/>
            <a:ext cx="7599362" cy="712788"/>
          </a:xfrm>
          <a:prstGeom prst="rect">
            <a:avLst/>
          </a:prstGeom>
          <a:solidFill>
            <a:srgbClr val="94B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7475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15181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7475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518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248400" y="6248400"/>
            <a:ext cx="2665413" cy="363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775F55"/>
                </a:solidFill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0" y="4667250"/>
            <a:ext cx="1446213" cy="6619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2406A9-5F2A-B048-95AE-A9FF389F1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4762" name="Text Box 9"/>
          <p:cNvSpPr txBox="1">
            <a:spLocks noChangeArrowheads="1"/>
          </p:cNvSpPr>
          <p:nvPr/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ChangeArrowheads="1"/>
          </p:cNvSpPr>
          <p:nvPr/>
        </p:nvSpPr>
        <p:spPr bwMode="auto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87043" name="Rectangle 2"/>
          <p:cNvSpPr>
            <a:spLocks noChangeArrowheads="1"/>
          </p:cNvSpPr>
          <p:nvPr/>
        </p:nvSpPr>
        <p:spPr bwMode="auto">
          <a:xfrm>
            <a:off x="6142038" y="609600"/>
            <a:ext cx="228600" cy="6248400"/>
          </a:xfrm>
          <a:prstGeom prst="rect">
            <a:avLst/>
          </a:prstGeom>
          <a:solidFill>
            <a:srgbClr val="94B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87044" name="Rectangle 3"/>
          <p:cNvSpPr>
            <a:spLocks noChangeArrowheads="1"/>
          </p:cNvSpPr>
          <p:nvPr/>
        </p:nvSpPr>
        <p:spPr bwMode="auto">
          <a:xfrm>
            <a:off x="6142038" y="0"/>
            <a:ext cx="228600" cy="533400"/>
          </a:xfrm>
          <a:prstGeom prst="rect">
            <a:avLst/>
          </a:prstGeom>
          <a:solidFill>
            <a:srgbClr val="DD80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8704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15181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8704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518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553200" y="6248400"/>
            <a:ext cx="2208213" cy="363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775F55"/>
                </a:solidFill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8" name="Text Box 7"/>
          <p:cNvSpPr txBox="1">
            <a:spLocks noChangeArrowheads="1"/>
          </p:cNvSpPr>
          <p:nvPr/>
        </p:nvSpPr>
        <p:spPr bwMode="auto">
          <a:xfrm>
            <a:off x="457200" y="6248400"/>
            <a:ext cx="55737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378575" y="0"/>
            <a:ext cx="531813" cy="242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B20B32-64E0-054F-B14D-D304228E4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775F55"/>
          </a:solidFill>
          <a:latin typeface="Tw Cen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tiff"/><Relationship Id="rId5" Type="http://schemas.openxmlformats.org/officeDocument/2006/relationships/image" Target="../media/image13.jpg"/><Relationship Id="rId6" Type="http://schemas.openxmlformats.org/officeDocument/2006/relationships/image" Target="../media/image14.tiff"/><Relationship Id="rId7" Type="http://schemas.openxmlformats.org/officeDocument/2006/relationships/image" Target="../media/image15.jpe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tiff"/><Relationship Id="rId5" Type="http://schemas.openxmlformats.org/officeDocument/2006/relationships/image" Target="../media/image13.jpg"/><Relationship Id="rId6" Type="http://schemas.openxmlformats.org/officeDocument/2006/relationships/image" Target="../media/image14.tiff"/><Relationship Id="rId7" Type="http://schemas.openxmlformats.org/officeDocument/2006/relationships/image" Target="../media/image15.jpe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tiff"/><Relationship Id="rId5" Type="http://schemas.openxmlformats.org/officeDocument/2006/relationships/image" Target="../media/image13.jpg"/><Relationship Id="rId6" Type="http://schemas.openxmlformats.org/officeDocument/2006/relationships/image" Target="../media/image14.tiff"/><Relationship Id="rId7" Type="http://schemas.openxmlformats.org/officeDocument/2006/relationships/image" Target="../media/image15.jpe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912813" y="995363"/>
            <a:ext cx="7315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0" y="4038600"/>
            <a:ext cx="883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4400">
                <a:solidFill>
                  <a:srgbClr val="EBDDC3"/>
                </a:solidFill>
                <a:latin typeface="Tw Cen MT" charset="0"/>
                <a:ea typeface="ＭＳ Ｐゴシック" charset="-128"/>
              </a:rPr>
              <a:t> Threads, Concurrency, and Parallelism</a:t>
            </a:r>
            <a:br>
              <a:rPr lang="en-US" altLang="x-none" sz="4400">
                <a:solidFill>
                  <a:srgbClr val="EBDDC3"/>
                </a:solidFill>
                <a:latin typeface="Tw Cen MT" charset="0"/>
                <a:ea typeface="ＭＳ Ｐゴシック" charset="-128"/>
              </a:rPr>
            </a:br>
            <a:endParaRPr lang="en-US" altLang="x-none" sz="4400">
              <a:solidFill>
                <a:srgbClr val="EBDDC3"/>
              </a:solidFill>
              <a:latin typeface="Tw Cen MT" charset="0"/>
              <a:ea typeface="ＭＳ Ｐゴシック" charset="-128"/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FFFFFF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FFFFFF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FFFFFF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w Cen MT" charset="0"/>
                <a:ea typeface="ＭＳ Ｐゴシック" charset="-128"/>
              </a:defRPr>
            </a:lvl9pPr>
          </a:lstStyle>
          <a:p>
            <a:pPr eaLnBrk="1" hangingPunct="1">
              <a:buClrTx/>
              <a:buSzPct val="60000"/>
              <a:buFontTx/>
              <a:buNone/>
            </a:pPr>
            <a:r>
              <a:rPr lang="en-US" altLang="en-US" sz="2600"/>
              <a:t>Lecture 24– CS2110 – Spring 2017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3600">
                <a:solidFill>
                  <a:srgbClr val="800000"/>
                </a:solidFill>
                <a:latin typeface="Tw Cen MT" charset="0"/>
                <a:ea typeface="ＭＳ Ｐゴシック" charset="-128"/>
              </a:rPr>
              <a:t>Java class Thread</a:t>
            </a:r>
          </a:p>
        </p:txBody>
      </p:sp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00" indent="-317500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 marL="638175" indent="-273050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lang="en-US" altLang="x-none">
                <a:solidFill>
                  <a:srgbClr val="000000"/>
                </a:solidFill>
                <a:latin typeface="Tw Cen MT" charset="0"/>
                <a:ea typeface="ＭＳ Ｐゴシック" charset="-128"/>
              </a:rPr>
              <a:t>threads are instances of class Thread</a:t>
            </a:r>
          </a:p>
          <a:p>
            <a:pPr lvl="1" eaLnBrk="1" hangingPunct="1"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lang="en-US" altLang="x-none">
                <a:solidFill>
                  <a:srgbClr val="000000"/>
                </a:solidFill>
                <a:latin typeface="Tw Cen MT" charset="0"/>
                <a:ea typeface="ＭＳ Ｐゴシック" charset="-128"/>
              </a:rPr>
              <a:t>Can create many, but they do consume space &amp; time</a:t>
            </a:r>
          </a:p>
          <a:p>
            <a:pPr eaLnBrk="1" hangingPunct="1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lang="en-US" altLang="x-none">
                <a:solidFill>
                  <a:srgbClr val="000000"/>
                </a:solidFill>
                <a:latin typeface="Tw Cen MT" charset="0"/>
                <a:ea typeface="ＭＳ Ｐゴシック" charset="-128"/>
              </a:rPr>
              <a:t>The Java Virtual Machine creates the thread that executes your main method.</a:t>
            </a:r>
          </a:p>
          <a:p>
            <a:pPr eaLnBrk="1" hangingPunct="1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lang="en-US" altLang="x-none">
                <a:solidFill>
                  <a:srgbClr val="000000"/>
                </a:solidFill>
                <a:latin typeface="Tw Cen MT" charset="0"/>
                <a:ea typeface="ＭＳ Ｐゴシック" charset="-128"/>
              </a:rPr>
              <a:t>Threads have a priority</a:t>
            </a:r>
          </a:p>
          <a:p>
            <a:pPr lvl="1" eaLnBrk="1" hangingPunct="1"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lang="en-US" altLang="x-none">
                <a:solidFill>
                  <a:srgbClr val="000000"/>
                </a:solidFill>
                <a:latin typeface="Tw Cen MT" charset="0"/>
                <a:ea typeface="ＭＳ Ｐゴシック" charset="-128"/>
              </a:rPr>
              <a:t>Higher priority threads are executed preferentially</a:t>
            </a:r>
          </a:p>
          <a:p>
            <a:pPr lvl="1" eaLnBrk="1" hangingPunct="1">
              <a:spcBef>
                <a:spcPts val="55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lang="en-US" altLang="x-none">
                <a:solidFill>
                  <a:srgbClr val="000000"/>
                </a:solidFill>
                <a:latin typeface="Tw Cen MT" charset="0"/>
                <a:ea typeface="ＭＳ Ｐゴシック" charset="-128"/>
              </a:rPr>
              <a:t>By default, newly created threads have initial priority equal to the thread that created it (but priority can be changed)</a:t>
            </a:r>
          </a:p>
          <a:p>
            <a:pPr eaLnBrk="1" hangingPunct="1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None/>
            </a:pPr>
            <a:endParaRPr lang="en-US" altLang="x-none">
              <a:solidFill>
                <a:srgbClr val="000000"/>
              </a:solidFill>
              <a:latin typeface="Tw Cen MT" charset="0"/>
              <a:ea typeface="ＭＳ Ｐゴシック" charset="-128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951DBF89-E3FF-3245-93B5-1596804B2FCD}" type="slidenum">
              <a:rPr lang="en-US" altLang="en-US" sz="1200" b="1">
                <a:solidFill>
                  <a:srgbClr val="FFFFFF"/>
                </a:solidFill>
                <a:latin typeface="Arial" charset="0"/>
                <a:ea typeface="ヒラギノ角ゴ ProN W3" charset="-128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200" b="1">
              <a:solidFill>
                <a:srgbClr val="FFFFFF"/>
              </a:solidFill>
              <a:latin typeface="Arial" charset="0"/>
              <a:ea typeface="ヒラギノ角ゴ ProN W3" charset="-128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890588" y="1660525"/>
            <a:ext cx="7493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Threads in Java</a:t>
            </a:r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2592388" y="1752600"/>
            <a:ext cx="3886200" cy="914400"/>
          </a:xfrm>
          <a:prstGeom prst="rect">
            <a:avLst/>
          </a:prstGeom>
          <a:solidFill>
            <a:srgbClr val="FFFFCC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40680" bIns="0"/>
          <a:lstStyle>
            <a:lvl1pPr marL="39688"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public static void main() {</a:t>
            </a:r>
            <a:br>
              <a:rPr lang="en-US" altLang="x-none" sz="1800" b="1">
                <a:solidFill>
                  <a:srgbClr val="000000"/>
                </a:solidFill>
                <a:latin typeface="Courier New" charset="0"/>
              </a:rPr>
            </a:b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   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}</a:t>
            </a:r>
            <a:endParaRPr lang="en-US" altLang="x-none" sz="2000" b="1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110595" name="TextBox 3"/>
          <p:cNvSpPr txBox="1">
            <a:spLocks noChangeArrowheads="1"/>
          </p:cNvSpPr>
          <p:nvPr/>
        </p:nvSpPr>
        <p:spPr bwMode="auto">
          <a:xfrm>
            <a:off x="3581400" y="2781300"/>
            <a:ext cx="1908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>
                <a:solidFill>
                  <a:schemeClr val="tx1"/>
                </a:solidFill>
              </a:rPr>
              <a:t>Main Thread</a:t>
            </a:r>
          </a:p>
        </p:txBody>
      </p:sp>
      <p:sp>
        <p:nvSpPr>
          <p:cNvPr id="110599" name="TextBox 5"/>
          <p:cNvSpPr txBox="1">
            <a:spLocks noChangeArrowheads="1"/>
          </p:cNvSpPr>
          <p:nvPr/>
        </p:nvSpPr>
        <p:spPr bwMode="auto">
          <a:xfrm>
            <a:off x="4016865" y="5247986"/>
            <a:ext cx="8354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 dirty="0" smtClean="0"/>
              <a:t>CPU</a:t>
            </a:r>
            <a:endParaRPr lang="en-US" altLang="x-none" dirty="0"/>
          </a:p>
        </p:txBody>
      </p:sp>
      <p:cxnSp>
        <p:nvCxnSpPr>
          <p:cNvPr id="110597" name="Straight Arrow Connector 8"/>
          <p:cNvCxnSpPr>
            <a:cxnSpLocks noChangeShapeType="1"/>
          </p:cNvCxnSpPr>
          <p:nvPr/>
        </p:nvCxnSpPr>
        <p:spPr bwMode="auto">
          <a:xfrm>
            <a:off x="4535488" y="3352800"/>
            <a:ext cx="0" cy="8382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101975" y="4267200"/>
            <a:ext cx="2868613" cy="2362200"/>
            <a:chOff x="3074894" y="4419600"/>
            <a:chExt cx="2868706" cy="2362200"/>
          </a:xfrm>
        </p:grpSpPr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894" y="4419600"/>
              <a:ext cx="2868706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4091504" y="5407967"/>
              <a:ext cx="8354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altLang="x-none"/>
                <a:t>CPU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Threads in Java</a:t>
            </a:r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2592388" y="1752600"/>
            <a:ext cx="3886200" cy="914400"/>
          </a:xfrm>
          <a:prstGeom prst="rect">
            <a:avLst/>
          </a:prstGeom>
          <a:solidFill>
            <a:srgbClr val="FFFFCC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40680" bIns="0"/>
          <a:lstStyle>
            <a:lvl1pPr marL="39688"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public static void main() {</a:t>
            </a:r>
            <a:br>
              <a:rPr lang="en-US" altLang="x-none" sz="1800" b="1">
                <a:solidFill>
                  <a:srgbClr val="000000"/>
                </a:solidFill>
                <a:latin typeface="Courier New" charset="0"/>
              </a:rPr>
            </a:b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   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}</a:t>
            </a:r>
            <a:endParaRPr lang="en-US" altLang="x-none" sz="2000" b="1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111619" name="TextBox 3"/>
          <p:cNvSpPr txBox="1">
            <a:spLocks noChangeArrowheads="1"/>
          </p:cNvSpPr>
          <p:nvPr/>
        </p:nvSpPr>
        <p:spPr bwMode="auto">
          <a:xfrm>
            <a:off x="3581400" y="2781300"/>
            <a:ext cx="1908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>
                <a:solidFill>
                  <a:schemeClr val="tx1"/>
                </a:solidFill>
              </a:rPr>
              <a:t>Main Thread</a:t>
            </a:r>
          </a:p>
        </p:txBody>
      </p:sp>
      <p:grpSp>
        <p:nvGrpSpPr>
          <p:cNvPr id="111620" name="Group 6"/>
          <p:cNvGrpSpPr>
            <a:grpSpLocks/>
          </p:cNvGrpSpPr>
          <p:nvPr/>
        </p:nvGrpSpPr>
        <p:grpSpPr bwMode="auto">
          <a:xfrm>
            <a:off x="3101975" y="4267200"/>
            <a:ext cx="2868613" cy="2362200"/>
            <a:chOff x="3074894" y="4419600"/>
            <a:chExt cx="2868706" cy="2362200"/>
          </a:xfrm>
        </p:grpSpPr>
        <p:pic>
          <p:nvPicPr>
            <p:cNvPr id="111632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894" y="4419600"/>
              <a:ext cx="2868706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33" name="TextBox 5"/>
            <p:cNvSpPr txBox="1">
              <a:spLocks noChangeArrowheads="1"/>
            </p:cNvSpPr>
            <p:nvPr/>
          </p:nvSpPr>
          <p:spPr bwMode="auto">
            <a:xfrm>
              <a:off x="4091504" y="5407967"/>
              <a:ext cx="8354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altLang="x-none"/>
                <a:t>CPU</a:t>
              </a:r>
            </a:p>
          </p:txBody>
        </p:sp>
      </p:grpSp>
      <p:cxnSp>
        <p:nvCxnSpPr>
          <p:cNvPr id="111621" name="Straight Arrow Connector 8"/>
          <p:cNvCxnSpPr>
            <a:cxnSpLocks noChangeShapeType="1"/>
          </p:cNvCxnSpPr>
          <p:nvPr/>
        </p:nvCxnSpPr>
        <p:spPr bwMode="auto">
          <a:xfrm>
            <a:off x="4535488" y="3352800"/>
            <a:ext cx="0" cy="8382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1622" name="Rectangle 9"/>
          <p:cNvSpPr>
            <a:spLocks noChangeArrowheads="1"/>
          </p:cNvSpPr>
          <p:nvPr/>
        </p:nvSpPr>
        <p:spPr bwMode="auto">
          <a:xfrm>
            <a:off x="228600" y="2895600"/>
            <a:ext cx="1752600" cy="914400"/>
          </a:xfrm>
          <a:prstGeom prst="rect">
            <a:avLst/>
          </a:prstGeom>
          <a:solidFill>
            <a:srgbClr val="FFFFCC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40680" bIns="0"/>
          <a:lstStyle>
            <a:lvl1pPr marL="39688"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void run() {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}</a:t>
            </a:r>
            <a:endParaRPr lang="en-US" altLang="x-none" sz="2000" b="1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111623" name="Rectangle 10"/>
          <p:cNvSpPr>
            <a:spLocks noChangeArrowheads="1"/>
          </p:cNvSpPr>
          <p:nvPr/>
        </p:nvSpPr>
        <p:spPr bwMode="auto">
          <a:xfrm>
            <a:off x="7080250" y="2857500"/>
            <a:ext cx="1752600" cy="914400"/>
          </a:xfrm>
          <a:prstGeom prst="rect">
            <a:avLst/>
          </a:prstGeom>
          <a:solidFill>
            <a:srgbClr val="FFFFCC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40680" bIns="0"/>
          <a:lstStyle>
            <a:lvl1pPr marL="39688"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void run() {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}</a:t>
            </a:r>
            <a:endParaRPr lang="en-US" altLang="x-none" sz="2000" b="1">
              <a:solidFill>
                <a:srgbClr val="000000"/>
              </a:solidFill>
              <a:latin typeface="Courier New" charset="0"/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215188" y="3962400"/>
            <a:ext cx="1652587" cy="2409825"/>
            <a:chOff x="7214693" y="3962400"/>
            <a:chExt cx="1652853" cy="2410114"/>
          </a:xfrm>
        </p:grpSpPr>
        <p:grpSp>
          <p:nvGrpSpPr>
            <p:cNvPr id="111628" name="Group 11"/>
            <p:cNvGrpSpPr>
              <a:grpSpLocks/>
            </p:cNvGrpSpPr>
            <p:nvPr/>
          </p:nvGrpSpPr>
          <p:grpSpPr bwMode="auto">
            <a:xfrm>
              <a:off x="7214693" y="4953000"/>
              <a:ext cx="1652853" cy="1419514"/>
              <a:chOff x="3074894" y="4419600"/>
              <a:chExt cx="2868706" cy="2362200"/>
            </a:xfrm>
          </p:grpSpPr>
          <p:pic>
            <p:nvPicPr>
              <p:cNvPr id="111630" name="Picture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4894" y="4419600"/>
                <a:ext cx="2868706" cy="236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631" name="TextBox 13"/>
              <p:cNvSpPr txBox="1">
                <a:spLocks noChangeArrowheads="1"/>
              </p:cNvSpPr>
              <p:nvPr/>
            </p:nvSpPr>
            <p:spPr bwMode="auto">
              <a:xfrm>
                <a:off x="3989813" y="5400387"/>
                <a:ext cx="320621" cy="768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altLang="x-none"/>
              </a:p>
            </p:txBody>
          </p:sp>
        </p:grpSp>
        <p:cxnSp>
          <p:nvCxnSpPr>
            <p:cNvPr id="111629" name="Straight Arrow Connector 14"/>
            <p:cNvCxnSpPr>
              <a:cxnSpLocks noChangeShapeType="1"/>
            </p:cNvCxnSpPr>
            <p:nvPr/>
          </p:nvCxnSpPr>
          <p:spPr bwMode="auto">
            <a:xfrm>
              <a:off x="8041119" y="3962400"/>
              <a:ext cx="0" cy="83820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77813" y="3962400"/>
            <a:ext cx="1654175" cy="2409825"/>
            <a:chOff x="278473" y="3962400"/>
            <a:chExt cx="1652853" cy="2410114"/>
          </a:xfrm>
        </p:grpSpPr>
        <p:cxnSp>
          <p:nvCxnSpPr>
            <p:cNvPr id="111626" name="Straight Arrow Connector 15"/>
            <p:cNvCxnSpPr>
              <a:cxnSpLocks noChangeShapeType="1"/>
            </p:cNvCxnSpPr>
            <p:nvPr/>
          </p:nvCxnSpPr>
          <p:spPr bwMode="auto">
            <a:xfrm>
              <a:off x="1104900" y="3962400"/>
              <a:ext cx="0" cy="83820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11162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73" y="4953000"/>
              <a:ext cx="1652853" cy="1419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Threads in Java</a:t>
            </a:r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2592388" y="1752600"/>
            <a:ext cx="3886200" cy="914400"/>
          </a:xfrm>
          <a:prstGeom prst="rect">
            <a:avLst/>
          </a:prstGeom>
          <a:solidFill>
            <a:srgbClr val="FFFFCC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40680" bIns="0"/>
          <a:lstStyle>
            <a:lvl1pPr marL="39688"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public static void main() {</a:t>
            </a:r>
            <a:br>
              <a:rPr lang="en-US" altLang="x-none" sz="1800" b="1">
                <a:solidFill>
                  <a:srgbClr val="000000"/>
                </a:solidFill>
                <a:latin typeface="Courier New" charset="0"/>
              </a:rPr>
            </a:b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   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}</a:t>
            </a:r>
            <a:endParaRPr lang="en-US" altLang="x-none" sz="2000" b="1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112643" name="TextBox 3"/>
          <p:cNvSpPr txBox="1">
            <a:spLocks noChangeArrowheads="1"/>
          </p:cNvSpPr>
          <p:nvPr/>
        </p:nvSpPr>
        <p:spPr bwMode="auto">
          <a:xfrm>
            <a:off x="3581400" y="2781300"/>
            <a:ext cx="1908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>
                <a:solidFill>
                  <a:schemeClr val="tx1"/>
                </a:solidFill>
              </a:rPr>
              <a:t>Main Thread</a:t>
            </a:r>
          </a:p>
        </p:txBody>
      </p:sp>
      <p:grpSp>
        <p:nvGrpSpPr>
          <p:cNvPr id="112644" name="Group 6"/>
          <p:cNvGrpSpPr>
            <a:grpSpLocks/>
          </p:cNvGrpSpPr>
          <p:nvPr/>
        </p:nvGrpSpPr>
        <p:grpSpPr bwMode="auto">
          <a:xfrm>
            <a:off x="3101975" y="4267200"/>
            <a:ext cx="2868613" cy="2362200"/>
            <a:chOff x="3074894" y="4419600"/>
            <a:chExt cx="2868706" cy="2362200"/>
          </a:xfrm>
        </p:grpSpPr>
        <p:pic>
          <p:nvPicPr>
            <p:cNvPr id="11265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894" y="4419600"/>
              <a:ext cx="2868706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55" name="TextBox 5"/>
            <p:cNvSpPr txBox="1">
              <a:spLocks noChangeArrowheads="1"/>
            </p:cNvSpPr>
            <p:nvPr/>
          </p:nvSpPr>
          <p:spPr bwMode="auto">
            <a:xfrm>
              <a:off x="4091504" y="5407967"/>
              <a:ext cx="8354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altLang="x-none"/>
                <a:t>CPU</a:t>
              </a:r>
            </a:p>
          </p:txBody>
        </p:sp>
      </p:grpSp>
      <p:cxnSp>
        <p:nvCxnSpPr>
          <p:cNvPr id="112645" name="Straight Arrow Connector 8"/>
          <p:cNvCxnSpPr>
            <a:cxnSpLocks noChangeShapeType="1"/>
          </p:cNvCxnSpPr>
          <p:nvPr/>
        </p:nvCxnSpPr>
        <p:spPr bwMode="auto">
          <a:xfrm>
            <a:off x="4535488" y="3352800"/>
            <a:ext cx="0" cy="8382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646" name="Rectangle 9"/>
          <p:cNvSpPr>
            <a:spLocks noChangeArrowheads="1"/>
          </p:cNvSpPr>
          <p:nvPr/>
        </p:nvSpPr>
        <p:spPr bwMode="auto">
          <a:xfrm>
            <a:off x="228600" y="2895600"/>
            <a:ext cx="1752600" cy="914400"/>
          </a:xfrm>
          <a:prstGeom prst="rect">
            <a:avLst/>
          </a:prstGeom>
          <a:solidFill>
            <a:srgbClr val="FFFFCC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40680" bIns="0"/>
          <a:lstStyle>
            <a:lvl1pPr marL="39688"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void run() {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}</a:t>
            </a:r>
            <a:endParaRPr lang="en-US" altLang="x-none" sz="2000" b="1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112647" name="Rectangle 10"/>
          <p:cNvSpPr>
            <a:spLocks noChangeArrowheads="1"/>
          </p:cNvSpPr>
          <p:nvPr/>
        </p:nvSpPr>
        <p:spPr bwMode="auto">
          <a:xfrm>
            <a:off x="7080250" y="2857500"/>
            <a:ext cx="1752600" cy="914400"/>
          </a:xfrm>
          <a:prstGeom prst="rect">
            <a:avLst/>
          </a:prstGeom>
          <a:solidFill>
            <a:srgbClr val="FFFFCC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40680" bIns="0"/>
          <a:lstStyle>
            <a:lvl1pPr marL="39688"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void run() {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}</a:t>
            </a:r>
            <a:endParaRPr lang="en-US" altLang="x-none" sz="2000" b="1">
              <a:solidFill>
                <a:srgbClr val="000000"/>
              </a:solidFill>
              <a:latin typeface="Courier New" charset="0"/>
            </a:endParaRPr>
          </a:p>
        </p:txBody>
      </p:sp>
      <p:grpSp>
        <p:nvGrpSpPr>
          <p:cNvPr id="112648" name="Group 17"/>
          <p:cNvGrpSpPr>
            <a:grpSpLocks/>
          </p:cNvGrpSpPr>
          <p:nvPr/>
        </p:nvGrpSpPr>
        <p:grpSpPr bwMode="auto">
          <a:xfrm>
            <a:off x="7215188" y="3962400"/>
            <a:ext cx="1652587" cy="2409825"/>
            <a:chOff x="7214693" y="3962400"/>
            <a:chExt cx="1652853" cy="2410114"/>
          </a:xfrm>
        </p:grpSpPr>
        <p:grpSp>
          <p:nvGrpSpPr>
            <p:cNvPr id="112650" name="Group 11"/>
            <p:cNvGrpSpPr>
              <a:grpSpLocks/>
            </p:cNvGrpSpPr>
            <p:nvPr/>
          </p:nvGrpSpPr>
          <p:grpSpPr bwMode="auto">
            <a:xfrm>
              <a:off x="7214693" y="4953000"/>
              <a:ext cx="1652853" cy="1419514"/>
              <a:chOff x="3074894" y="4419600"/>
              <a:chExt cx="2868706" cy="2362200"/>
            </a:xfrm>
          </p:grpSpPr>
          <p:pic>
            <p:nvPicPr>
              <p:cNvPr id="112652" name="Picture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4894" y="4419600"/>
                <a:ext cx="2868706" cy="236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653" name="TextBox 13"/>
              <p:cNvSpPr txBox="1">
                <a:spLocks noChangeArrowheads="1"/>
              </p:cNvSpPr>
              <p:nvPr/>
            </p:nvSpPr>
            <p:spPr bwMode="auto">
              <a:xfrm>
                <a:off x="3989813" y="5400387"/>
                <a:ext cx="320621" cy="768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altLang="x-none"/>
              </a:p>
            </p:txBody>
          </p:sp>
        </p:grpSp>
        <p:cxnSp>
          <p:nvCxnSpPr>
            <p:cNvPr id="112651" name="Straight Arrow Connector 14"/>
            <p:cNvCxnSpPr>
              <a:cxnSpLocks noChangeShapeType="1"/>
            </p:cNvCxnSpPr>
            <p:nvPr/>
          </p:nvCxnSpPr>
          <p:spPr bwMode="auto">
            <a:xfrm>
              <a:off x="8041119" y="3962400"/>
              <a:ext cx="0" cy="83820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112649" name="Straight Arrow Connector 15"/>
          <p:cNvCxnSpPr>
            <a:cxnSpLocks noChangeShapeType="1"/>
          </p:cNvCxnSpPr>
          <p:nvPr/>
        </p:nvCxnSpPr>
        <p:spPr bwMode="auto">
          <a:xfrm>
            <a:off x="1104900" y="3962400"/>
            <a:ext cx="2247900" cy="6858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Starting a new Java thread</a:t>
            </a:r>
          </a:p>
        </p:txBody>
      </p:sp>
      <p:sp>
        <p:nvSpPr>
          <p:cNvPr id="159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Times New Roman" charset="0"/>
              <a:buAutoNum type="arabicPeriod"/>
            </a:pPr>
            <a:r>
              <a:rPr lang="en-US" altLang="x-none"/>
              <a:t>Make a new class that implements Runnable.</a:t>
            </a:r>
          </a:p>
          <a:p>
            <a:pPr marL="514350" indent="-514350">
              <a:buFont typeface="Times New Roman" charset="0"/>
              <a:buAutoNum type="arabicPeriod"/>
            </a:pPr>
            <a:r>
              <a:rPr lang="en-US" altLang="x-none"/>
              <a:t>Put your code for the thread in the run() method.</a:t>
            </a:r>
            <a:br>
              <a:rPr lang="en-US" altLang="x-none"/>
            </a:br>
            <a:r>
              <a:rPr lang="en-US" altLang="x-none" i="1"/>
              <a:t>Don’t call the run method directly!</a:t>
            </a:r>
          </a:p>
          <a:p>
            <a:pPr marL="514350" indent="-514350">
              <a:buFont typeface="Times New Roman" charset="0"/>
              <a:buAutoNum type="arabicPeriod"/>
            </a:pPr>
            <a:r>
              <a:rPr lang="en-US" altLang="x-none"/>
              <a:t>Construct a new Thread with the Runnable:</a:t>
            </a:r>
            <a:br>
              <a:rPr lang="en-US" altLang="x-none"/>
            </a:br>
            <a:r>
              <a:rPr lang="en-US" altLang="x-none" sz="2400">
                <a:latin typeface="Consolas" charset="0"/>
              </a:rPr>
              <a:t>SomeRunnable r = new SomeRunnable(...);</a:t>
            </a:r>
            <a:br>
              <a:rPr lang="en-US" altLang="x-none" sz="2400">
                <a:latin typeface="Consolas" charset="0"/>
              </a:rPr>
            </a:br>
            <a:r>
              <a:rPr lang="en-US" altLang="x-none" sz="2400">
                <a:latin typeface="Consolas" charset="0"/>
              </a:rPr>
              <a:t>Thread t = new Thread(r);</a:t>
            </a:r>
          </a:p>
          <a:p>
            <a:pPr marL="514350" indent="-514350">
              <a:buFont typeface="Times New Roman" charset="0"/>
              <a:buAutoNum type="arabicPeriod"/>
            </a:pPr>
            <a:r>
              <a:rPr lang="en-US" altLang="x-none"/>
              <a:t>Call the Thread’s start() method.</a:t>
            </a:r>
          </a:p>
          <a:p>
            <a:pPr marL="514350" indent="-514350">
              <a:buFont typeface="Times New Roman" charset="0"/>
              <a:buAutoNum type="arabicPeriod"/>
            </a:pPr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1"/>
          <p:cNvSpPr>
            <a:spLocks noChangeArrowheads="1"/>
          </p:cNvSpPr>
          <p:nvPr/>
        </p:nvSpPr>
        <p:spPr bwMode="auto">
          <a:xfrm>
            <a:off x="228600" y="2971800"/>
            <a:ext cx="990600" cy="12192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/>
              <a:t>main</a:t>
            </a:r>
          </a:p>
        </p:txBody>
      </p:sp>
      <p:sp>
        <p:nvSpPr>
          <p:cNvPr id="160770" name="Rectangle 4"/>
          <p:cNvSpPr>
            <a:spLocks noChangeArrowheads="1"/>
          </p:cNvSpPr>
          <p:nvPr/>
        </p:nvSpPr>
        <p:spPr bwMode="auto">
          <a:xfrm>
            <a:off x="5197475" y="2971800"/>
            <a:ext cx="990600" cy="12192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/>
              <a:t>main</a:t>
            </a:r>
          </a:p>
        </p:txBody>
      </p:sp>
      <p:sp>
        <p:nvSpPr>
          <p:cNvPr id="160771" name="Rectangle 6"/>
          <p:cNvSpPr>
            <a:spLocks noChangeArrowheads="1"/>
          </p:cNvSpPr>
          <p:nvPr/>
        </p:nvSpPr>
        <p:spPr bwMode="auto">
          <a:xfrm>
            <a:off x="7848600" y="2971800"/>
            <a:ext cx="990600" cy="12192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/>
              <a:t>main</a:t>
            </a:r>
          </a:p>
        </p:txBody>
      </p:sp>
      <p:sp>
        <p:nvSpPr>
          <p:cNvPr id="160772" name="Rounded Rectangular Callout 7"/>
          <p:cNvSpPr>
            <a:spLocks noChangeArrowheads="1"/>
          </p:cNvSpPr>
          <p:nvPr/>
        </p:nvSpPr>
        <p:spPr bwMode="auto">
          <a:xfrm>
            <a:off x="228600" y="2171700"/>
            <a:ext cx="1447800" cy="533400"/>
          </a:xfrm>
          <a:prstGeom prst="wedgeRoundRectCallout">
            <a:avLst>
              <a:gd name="adj1" fmla="val -21500"/>
              <a:gd name="adj2" fmla="val 85495"/>
              <a:gd name="adj3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>
                <a:solidFill>
                  <a:schemeClr val="tx1"/>
                </a:solidFill>
              </a:rPr>
              <a:t>starting</a:t>
            </a:r>
          </a:p>
        </p:txBody>
      </p:sp>
      <p:grpSp>
        <p:nvGrpSpPr>
          <p:cNvPr id="160773" name="Group 16"/>
          <p:cNvGrpSpPr>
            <a:grpSpLocks/>
          </p:cNvGrpSpPr>
          <p:nvPr/>
        </p:nvGrpSpPr>
        <p:grpSpPr bwMode="auto">
          <a:xfrm>
            <a:off x="5867400" y="2171700"/>
            <a:ext cx="1955800" cy="2019300"/>
            <a:chOff x="862957" y="2171700"/>
            <a:chExt cx="1956443" cy="2019300"/>
          </a:xfrm>
        </p:grpSpPr>
        <p:sp>
          <p:nvSpPr>
            <p:cNvPr id="160781" name="Rectangle 2"/>
            <p:cNvSpPr>
              <a:spLocks noChangeArrowheads="1"/>
            </p:cNvSpPr>
            <p:nvPr/>
          </p:nvSpPr>
          <p:spPr bwMode="auto">
            <a:xfrm>
              <a:off x="1252654" y="2971800"/>
              <a:ext cx="1566746" cy="12192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altLang="x-none"/>
                <a:t>check2</a:t>
              </a:r>
            </a:p>
          </p:txBody>
        </p:sp>
        <p:sp>
          <p:nvSpPr>
            <p:cNvPr id="160782" name="Rounded Rectangular Callout 8"/>
            <p:cNvSpPr>
              <a:spLocks noChangeArrowheads="1"/>
            </p:cNvSpPr>
            <p:nvPr/>
          </p:nvSpPr>
          <p:spPr bwMode="auto">
            <a:xfrm>
              <a:off x="862957" y="2171700"/>
              <a:ext cx="1676400" cy="533400"/>
            </a:xfrm>
            <a:prstGeom prst="wedgeRoundRectCallout">
              <a:avLst>
                <a:gd name="adj1" fmla="val 36375"/>
                <a:gd name="adj2" fmla="val 89676"/>
                <a:gd name="adj3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altLang="x-none">
                  <a:solidFill>
                    <a:schemeClr val="tx1"/>
                  </a:solidFill>
                </a:rPr>
                <a:t>composite</a:t>
              </a:r>
            </a:p>
          </p:txBody>
        </p:sp>
      </p:grpSp>
      <p:grpSp>
        <p:nvGrpSpPr>
          <p:cNvPr id="160774" name="Group 15"/>
          <p:cNvGrpSpPr>
            <a:grpSpLocks/>
          </p:cNvGrpSpPr>
          <p:nvPr/>
        </p:nvGrpSpPr>
        <p:grpSpPr bwMode="auto">
          <a:xfrm>
            <a:off x="1263650" y="2181225"/>
            <a:ext cx="3889375" cy="2019300"/>
            <a:chOff x="3884342" y="2171700"/>
            <a:chExt cx="3888058" cy="2019300"/>
          </a:xfrm>
        </p:grpSpPr>
        <p:sp>
          <p:nvSpPr>
            <p:cNvPr id="160779" name="Rectangle 5"/>
            <p:cNvSpPr>
              <a:spLocks noChangeArrowheads="1"/>
            </p:cNvSpPr>
            <p:nvPr/>
          </p:nvSpPr>
          <p:spPr bwMode="auto">
            <a:xfrm>
              <a:off x="3884342" y="2971800"/>
              <a:ext cx="3888058" cy="1219200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altLang="x-none"/>
                <a:t>check1</a:t>
              </a:r>
            </a:p>
          </p:txBody>
        </p:sp>
        <p:sp>
          <p:nvSpPr>
            <p:cNvPr id="160780" name="Rounded Rectangular Callout 9"/>
            <p:cNvSpPr>
              <a:spLocks noChangeArrowheads="1"/>
            </p:cNvSpPr>
            <p:nvPr/>
          </p:nvSpPr>
          <p:spPr bwMode="auto">
            <a:xfrm>
              <a:off x="6400800" y="2171700"/>
              <a:ext cx="1219200" cy="533400"/>
            </a:xfrm>
            <a:prstGeom prst="wedgeRoundRectCallout">
              <a:avLst>
                <a:gd name="adj1" fmla="val 25148"/>
                <a:gd name="adj2" fmla="val 83407"/>
                <a:gd name="adj3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altLang="x-none">
                  <a:solidFill>
                    <a:schemeClr val="tx1"/>
                  </a:solidFill>
                </a:rPr>
                <a:t>prime</a:t>
              </a:r>
            </a:p>
          </p:txBody>
        </p:sp>
      </p:grpSp>
      <p:sp>
        <p:nvSpPr>
          <p:cNvPr id="160775" name="Rounded Rectangular Callout 10"/>
          <p:cNvSpPr>
            <a:spLocks noChangeArrowheads="1"/>
          </p:cNvSpPr>
          <p:nvPr/>
        </p:nvSpPr>
        <p:spPr bwMode="auto">
          <a:xfrm>
            <a:off x="7734300" y="2171700"/>
            <a:ext cx="1219200" cy="533400"/>
          </a:xfrm>
          <a:prstGeom prst="wedgeRoundRectCallout">
            <a:avLst>
              <a:gd name="adj1" fmla="val 20574"/>
              <a:gd name="adj2" fmla="val 89676"/>
              <a:gd name="adj3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>
                <a:solidFill>
                  <a:schemeClr val="tx1"/>
                </a:solidFill>
              </a:rPr>
              <a:t>done!</a:t>
            </a:r>
          </a:p>
        </p:txBody>
      </p:sp>
      <p:cxnSp>
        <p:nvCxnSpPr>
          <p:cNvPr id="160776" name="Straight Arrow Connector 12"/>
          <p:cNvCxnSpPr>
            <a:cxnSpLocks noChangeShapeType="1"/>
          </p:cNvCxnSpPr>
          <p:nvPr/>
        </p:nvCxnSpPr>
        <p:spPr bwMode="auto">
          <a:xfrm>
            <a:off x="457200" y="4724400"/>
            <a:ext cx="8153400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0777" name="Rectangle 13"/>
          <p:cNvSpPr>
            <a:spLocks noChangeArrowheads="1"/>
          </p:cNvSpPr>
          <p:nvPr/>
        </p:nvSpPr>
        <p:spPr bwMode="auto">
          <a:xfrm>
            <a:off x="4151313" y="4791075"/>
            <a:ext cx="765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 i="1">
                <a:solidFill>
                  <a:schemeClr val="tx1"/>
                </a:solidFill>
              </a:rPr>
              <a:t>time</a:t>
            </a:r>
            <a:endParaRPr lang="en-US" altLang="x-none" i="1"/>
          </a:p>
        </p:txBody>
      </p:sp>
      <p:sp>
        <p:nvSpPr>
          <p:cNvPr id="160778" name="Rectangle 14"/>
          <p:cNvSpPr>
            <a:spLocks noChangeArrowheads="1"/>
          </p:cNvSpPr>
          <p:nvPr/>
        </p:nvSpPr>
        <p:spPr bwMode="auto">
          <a:xfrm>
            <a:off x="87313" y="98425"/>
            <a:ext cx="302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 b="1">
                <a:solidFill>
                  <a:schemeClr val="tx1"/>
                </a:solidFill>
              </a:rPr>
              <a:t>Sequential version:</a:t>
            </a:r>
            <a:endParaRPr lang="en-US" altLang="x-none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"/>
          <p:cNvSpPr>
            <a:spLocks noChangeArrowheads="1"/>
          </p:cNvSpPr>
          <p:nvPr/>
        </p:nvSpPr>
        <p:spPr bwMode="auto">
          <a:xfrm>
            <a:off x="239713" y="2019300"/>
            <a:ext cx="1600200" cy="12192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/>
              <a:t>main</a:t>
            </a:r>
          </a:p>
        </p:txBody>
      </p:sp>
      <p:sp>
        <p:nvSpPr>
          <p:cNvPr id="161794" name="Rounded Rectangular Callout 7"/>
          <p:cNvSpPr>
            <a:spLocks noChangeArrowheads="1"/>
          </p:cNvSpPr>
          <p:nvPr/>
        </p:nvSpPr>
        <p:spPr bwMode="auto">
          <a:xfrm>
            <a:off x="87313" y="1219200"/>
            <a:ext cx="1295400" cy="533400"/>
          </a:xfrm>
          <a:prstGeom prst="wedgeRoundRectCallout">
            <a:avLst>
              <a:gd name="adj1" fmla="val -21500"/>
              <a:gd name="adj2" fmla="val 85495"/>
              <a:gd name="adj3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>
                <a:solidFill>
                  <a:schemeClr val="tx1"/>
                </a:solidFill>
              </a:rPr>
              <a:t>starting</a:t>
            </a:r>
          </a:p>
        </p:txBody>
      </p:sp>
      <p:grpSp>
        <p:nvGrpSpPr>
          <p:cNvPr id="161795" name="Group 11"/>
          <p:cNvGrpSpPr>
            <a:grpSpLocks/>
          </p:cNvGrpSpPr>
          <p:nvPr/>
        </p:nvGrpSpPr>
        <p:grpSpPr bwMode="auto">
          <a:xfrm>
            <a:off x="935038" y="4648200"/>
            <a:ext cx="3397250" cy="1219200"/>
            <a:chOff x="-584197" y="2679180"/>
            <a:chExt cx="3397753" cy="1219200"/>
          </a:xfrm>
        </p:grpSpPr>
        <p:sp>
          <p:nvSpPr>
            <p:cNvPr id="161803" name="Rectangle 2"/>
            <p:cNvSpPr>
              <a:spLocks noChangeArrowheads="1"/>
            </p:cNvSpPr>
            <p:nvPr/>
          </p:nvSpPr>
          <p:spPr bwMode="auto">
            <a:xfrm>
              <a:off x="-584197" y="2679180"/>
              <a:ext cx="1566746" cy="12192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altLang="x-none"/>
                <a:t>check2</a:t>
              </a:r>
            </a:p>
          </p:txBody>
        </p:sp>
        <p:sp>
          <p:nvSpPr>
            <p:cNvPr id="161804" name="Rounded Rectangular Callout 8"/>
            <p:cNvSpPr>
              <a:spLocks noChangeArrowheads="1"/>
            </p:cNvSpPr>
            <p:nvPr/>
          </p:nvSpPr>
          <p:spPr bwMode="auto">
            <a:xfrm>
              <a:off x="1137156" y="2922412"/>
              <a:ext cx="1676400" cy="517831"/>
            </a:xfrm>
            <a:prstGeom prst="wedgeRoundRectCallout">
              <a:avLst>
                <a:gd name="adj1" fmla="val -44116"/>
                <a:gd name="adj2" fmla="val 93856"/>
                <a:gd name="adj3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altLang="x-none">
                  <a:solidFill>
                    <a:schemeClr val="tx1"/>
                  </a:solidFill>
                </a:rPr>
                <a:t>composite</a:t>
              </a:r>
            </a:p>
          </p:txBody>
        </p:sp>
      </p:grpSp>
      <p:grpSp>
        <p:nvGrpSpPr>
          <p:cNvPr id="161796" name="Group 3"/>
          <p:cNvGrpSpPr>
            <a:grpSpLocks/>
          </p:cNvGrpSpPr>
          <p:nvPr/>
        </p:nvGrpSpPr>
        <p:grpSpPr bwMode="auto">
          <a:xfrm>
            <a:off x="746125" y="2490788"/>
            <a:ext cx="3978275" cy="2073275"/>
            <a:chOff x="457200" y="3733800"/>
            <a:chExt cx="3978627" cy="2073107"/>
          </a:xfrm>
        </p:grpSpPr>
        <p:sp>
          <p:nvSpPr>
            <p:cNvPr id="161801" name="Rectangle 5"/>
            <p:cNvSpPr>
              <a:spLocks noChangeArrowheads="1"/>
            </p:cNvSpPr>
            <p:nvPr/>
          </p:nvSpPr>
          <p:spPr bwMode="auto">
            <a:xfrm>
              <a:off x="457200" y="4587707"/>
              <a:ext cx="3888058" cy="1219200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altLang="x-none"/>
                <a:t>check1</a:t>
              </a:r>
            </a:p>
          </p:txBody>
        </p:sp>
        <p:sp>
          <p:nvSpPr>
            <p:cNvPr id="161802" name="Rounded Rectangular Callout 9"/>
            <p:cNvSpPr>
              <a:spLocks noChangeArrowheads="1"/>
            </p:cNvSpPr>
            <p:nvPr/>
          </p:nvSpPr>
          <p:spPr bwMode="auto">
            <a:xfrm>
              <a:off x="3216627" y="3733800"/>
              <a:ext cx="1219200" cy="533400"/>
            </a:xfrm>
            <a:prstGeom prst="wedgeRoundRectCallout">
              <a:avLst>
                <a:gd name="adj1" fmla="val 25148"/>
                <a:gd name="adj2" fmla="val 83407"/>
                <a:gd name="adj3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altLang="x-none">
                  <a:solidFill>
                    <a:schemeClr val="tx1"/>
                  </a:solidFill>
                </a:rPr>
                <a:t>prime</a:t>
              </a:r>
            </a:p>
          </p:txBody>
        </p:sp>
      </p:grpSp>
      <p:sp>
        <p:nvSpPr>
          <p:cNvPr id="161797" name="Rounded Rectangular Callout 10"/>
          <p:cNvSpPr>
            <a:spLocks noChangeArrowheads="1"/>
          </p:cNvSpPr>
          <p:nvPr/>
        </p:nvSpPr>
        <p:spPr bwMode="auto">
          <a:xfrm>
            <a:off x="1441450" y="1219200"/>
            <a:ext cx="1219200" cy="533400"/>
          </a:xfrm>
          <a:prstGeom prst="wedgeRoundRectCallout">
            <a:avLst>
              <a:gd name="adj1" fmla="val -25157"/>
              <a:gd name="adj2" fmla="val 87588"/>
              <a:gd name="adj3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>
                <a:solidFill>
                  <a:schemeClr val="tx1"/>
                </a:solidFill>
              </a:rPr>
              <a:t>done!</a:t>
            </a:r>
          </a:p>
        </p:txBody>
      </p:sp>
      <p:cxnSp>
        <p:nvCxnSpPr>
          <p:cNvPr id="161798" name="Straight Arrow Connector 12"/>
          <p:cNvCxnSpPr>
            <a:cxnSpLocks noChangeShapeType="1"/>
          </p:cNvCxnSpPr>
          <p:nvPr/>
        </p:nvCxnSpPr>
        <p:spPr bwMode="auto">
          <a:xfrm>
            <a:off x="381000" y="6172200"/>
            <a:ext cx="8153400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1799" name="Rectangle 13"/>
          <p:cNvSpPr>
            <a:spLocks noChangeArrowheads="1"/>
          </p:cNvSpPr>
          <p:nvPr/>
        </p:nvSpPr>
        <p:spPr bwMode="auto">
          <a:xfrm>
            <a:off x="4075113" y="6238875"/>
            <a:ext cx="765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 i="1">
                <a:solidFill>
                  <a:schemeClr val="tx1"/>
                </a:solidFill>
              </a:rPr>
              <a:t>time</a:t>
            </a:r>
            <a:endParaRPr lang="en-US" altLang="x-none" i="1"/>
          </a:p>
        </p:txBody>
      </p:sp>
      <p:sp>
        <p:nvSpPr>
          <p:cNvPr id="161800" name="Rectangle 14"/>
          <p:cNvSpPr>
            <a:spLocks noChangeArrowheads="1"/>
          </p:cNvSpPr>
          <p:nvPr/>
        </p:nvSpPr>
        <p:spPr bwMode="auto">
          <a:xfrm>
            <a:off x="87313" y="98425"/>
            <a:ext cx="256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 b="1">
                <a:solidFill>
                  <a:schemeClr val="tx1"/>
                </a:solidFill>
              </a:rPr>
              <a:t>Parallel version:</a:t>
            </a:r>
            <a:endParaRPr lang="en-US" altLang="x-none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3600">
                <a:solidFill>
                  <a:srgbClr val="800000"/>
                </a:solidFill>
                <a:latin typeface="Tw Cen MT" charset="0"/>
                <a:ea typeface="ＭＳ Ｐゴシック" charset="-128"/>
              </a:rPr>
              <a:t>Creating a new Thread (Method 1)</a:t>
            </a:r>
          </a:p>
        </p:txBody>
      </p:sp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9F9E8AA5-8C12-B84A-A87E-2BB070F8CFB2}" type="slidenum">
              <a:rPr lang="en-US" altLang="en-US" sz="1200" b="1">
                <a:solidFill>
                  <a:srgbClr val="FFFFFF"/>
                </a:solidFill>
                <a:latin typeface="Arial" charset="0"/>
                <a:ea typeface="ヒラギノ角ゴ ProN W3" charset="-128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200" b="1">
              <a:solidFill>
                <a:srgbClr val="FFFFFF"/>
              </a:solidFill>
              <a:latin typeface="Arial" charset="0"/>
              <a:ea typeface="ヒラギノ角ゴ ProN W3" charset="-128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1524000" y="1489075"/>
            <a:ext cx="6088063" cy="3540125"/>
          </a:xfrm>
          <a:prstGeom prst="rect">
            <a:avLst/>
          </a:prstGeom>
          <a:solidFill>
            <a:srgbClr val="FFFFCC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40680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ヒラギノ角ゴ ProN W3" charset="-128"/>
              </a:rPr>
              <a:t>class 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PrimeThread </a:t>
            </a: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ヒラギノ角ゴ ProN W3" charset="-128"/>
              </a:rPr>
              <a:t>extends 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Thread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   </a:t>
            </a: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ヒラギノ角ゴ ProN W3" charset="-128"/>
              </a:rPr>
              <a:t>long 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a, b;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charset="0"/>
              <a:ea typeface="ヒラギノ角ゴ ProN W3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   PrimeThread(</a:t>
            </a: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ヒラギノ角ゴ ProN W3" charset="-128"/>
              </a:rPr>
              <a:t>long 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a, </a:t>
            </a: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ヒラギノ角ゴ ProN W3" charset="-128"/>
              </a:rPr>
              <a:t>long 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b)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      </a:t>
            </a: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ヒラギノ角ゴ ProN W3" charset="-128"/>
              </a:rPr>
              <a:t>this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.a= a; </a:t>
            </a: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ヒラギノ角ゴ ProN W3" charset="-128"/>
              </a:rPr>
              <a:t>this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.b= b;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charset="0"/>
              <a:ea typeface="ヒラギノ角ゴ ProN W3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   </a:t>
            </a:r>
            <a:r>
              <a:rPr lang="en-US" altLang="en-US" sz="1800" b="1">
                <a:solidFill>
                  <a:srgbClr val="800000"/>
                </a:solidFill>
                <a:latin typeface="Courier New" charset="0"/>
                <a:ea typeface="ヒラギノ角ゴ ProN W3" charset="-128"/>
              </a:rPr>
              <a:t>@Override </a:t>
            </a: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ヒラギノ角ゴ ProN W3" charset="-128"/>
              </a:rPr>
              <a:t>public void 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run()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      </a:t>
            </a:r>
            <a:r>
              <a:rPr lang="en-US" altLang="en-US" sz="1800" b="1">
                <a:solidFill>
                  <a:srgbClr val="008000"/>
                </a:solidFill>
                <a:latin typeface="Courier New" charset="0"/>
                <a:ea typeface="ヒラギノ角ゴ ProN W3" charset="-128"/>
              </a:rPr>
              <a:t>//compute primes between a and b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      ...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} 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1606550" y="5211763"/>
            <a:ext cx="6019800" cy="673100"/>
          </a:xfrm>
          <a:prstGeom prst="rect">
            <a:avLst/>
          </a:prstGeom>
          <a:solidFill>
            <a:srgbClr val="FFFFCC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40680" bIns="0"/>
          <a:lstStyle>
            <a:lvl1pPr marL="39688"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PrimeThread p= </a:t>
            </a:r>
            <a:r>
              <a:rPr lang="en-US" altLang="x-none" sz="1800" b="1">
                <a:solidFill>
                  <a:srgbClr val="7F0055"/>
                </a:solidFill>
                <a:latin typeface="Courier New" charset="0"/>
              </a:rPr>
              <a:t>new </a:t>
            </a: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PrimeThread(143, 195);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p.start();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 </a:t>
            </a:r>
          </a:p>
        </p:txBody>
      </p:sp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-63500" y="2743200"/>
            <a:ext cx="3187700" cy="1065213"/>
            <a:chOff x="248" y="1800"/>
            <a:chExt cx="2008" cy="671"/>
          </a:xfrm>
        </p:grpSpPr>
        <p:grpSp>
          <p:nvGrpSpPr>
            <p:cNvPr id="113679" name="Group 6"/>
            <p:cNvGrpSpPr>
              <a:grpSpLocks/>
            </p:cNvGrpSpPr>
            <p:nvPr/>
          </p:nvGrpSpPr>
          <p:grpSpPr bwMode="auto">
            <a:xfrm>
              <a:off x="248" y="1800"/>
              <a:ext cx="2008" cy="671"/>
              <a:chOff x="248" y="1800"/>
              <a:chExt cx="2008" cy="671"/>
            </a:xfrm>
          </p:grpSpPr>
          <p:sp>
            <p:nvSpPr>
              <p:cNvPr id="113681" name="Freeform 7"/>
              <p:cNvSpPr>
                <a:spLocks noChangeArrowheads="1"/>
              </p:cNvSpPr>
              <p:nvPr/>
            </p:nvSpPr>
            <p:spPr bwMode="auto">
              <a:xfrm flipH="1">
                <a:off x="289" y="1800"/>
                <a:ext cx="1967" cy="59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600"/>
                  <a:gd name="T46" fmla="*/ 0 h 21600"/>
                  <a:gd name="T47" fmla="*/ 21600 w 21600"/>
                  <a:gd name="T48" fmla="*/ 21600 h 216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600" h="21600">
                    <a:moveTo>
                      <a:pt x="7486" y="0"/>
                    </a:moveTo>
                    <a:cubicBezTo>
                      <a:pt x="5928" y="0"/>
                      <a:pt x="4664" y="1612"/>
                      <a:pt x="4664" y="3600"/>
                    </a:cubicBezTo>
                    <a:lnTo>
                      <a:pt x="4664" y="12600"/>
                    </a:lnTo>
                    <a:lnTo>
                      <a:pt x="0" y="16906"/>
                    </a:lnTo>
                    <a:lnTo>
                      <a:pt x="4664" y="18000"/>
                    </a:lnTo>
                    <a:cubicBezTo>
                      <a:pt x="4664" y="19988"/>
                      <a:pt x="5928" y="21600"/>
                      <a:pt x="7486" y="21600"/>
                    </a:cubicBezTo>
                    <a:lnTo>
                      <a:pt x="11721" y="21600"/>
                    </a:lnTo>
                    <a:lnTo>
                      <a:pt x="18777" y="21600"/>
                    </a:lnTo>
                    <a:cubicBezTo>
                      <a:pt x="20336" y="21600"/>
                      <a:pt x="21600" y="19988"/>
                      <a:pt x="21600" y="18000"/>
                    </a:cubicBezTo>
                    <a:lnTo>
                      <a:pt x="21600" y="12600"/>
                    </a:lnTo>
                    <a:lnTo>
                      <a:pt x="21600" y="3600"/>
                    </a:lnTo>
                    <a:cubicBezTo>
                      <a:pt x="21600" y="1612"/>
                      <a:pt x="20336" y="0"/>
                      <a:pt x="18777" y="0"/>
                    </a:cubicBezTo>
                    <a:lnTo>
                      <a:pt x="11721" y="0"/>
                    </a:lnTo>
                    <a:lnTo>
                      <a:pt x="7486" y="0"/>
                    </a:lnTo>
                    <a:close/>
                    <a:moveTo>
                      <a:pt x="7486" y="0"/>
                    </a:moveTo>
                  </a:path>
                </a:pathLst>
              </a:custGeom>
              <a:solidFill>
                <a:srgbClr val="FF9999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82" name="Rectangle 8"/>
              <p:cNvSpPr>
                <a:spLocks noChangeArrowheads="1"/>
              </p:cNvSpPr>
              <p:nvPr/>
            </p:nvSpPr>
            <p:spPr bwMode="auto">
              <a:xfrm flipH="1">
                <a:off x="248" y="1917"/>
                <a:ext cx="1429" cy="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altLang="x-none"/>
              </a:p>
            </p:txBody>
          </p:sp>
        </p:grpSp>
        <p:sp>
          <p:nvSpPr>
            <p:cNvPr id="113680" name="Rectangle 9"/>
            <p:cNvSpPr>
              <a:spLocks noChangeArrowheads="1"/>
            </p:cNvSpPr>
            <p:nvPr/>
          </p:nvSpPr>
          <p:spPr bwMode="auto">
            <a:xfrm flipH="1">
              <a:off x="352" y="1920"/>
              <a:ext cx="1202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80" bIns="0">
              <a:spAutoFit/>
            </a:bodyPr>
            <a:lstStyle>
              <a:lvl1pPr marL="39688"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x-none" sz="2000">
                  <a:solidFill>
                    <a:srgbClr val="000000"/>
                  </a:solidFill>
                </a:rPr>
                <a:t>overrides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n-US" altLang="x-none" sz="2000" b="1">
                  <a:solidFill>
                    <a:srgbClr val="000000"/>
                  </a:solidFill>
                  <a:latin typeface="Courier New" charset="0"/>
                </a:rPr>
                <a:t>Thread.run()</a:t>
              </a:r>
            </a:p>
          </p:txBody>
        </p:sp>
      </p:grpSp>
      <p:grpSp>
        <p:nvGrpSpPr>
          <p:cNvPr id="28682" name="Group 10"/>
          <p:cNvGrpSpPr>
            <a:grpSpLocks/>
          </p:cNvGrpSpPr>
          <p:nvPr/>
        </p:nvGrpSpPr>
        <p:grpSpPr bwMode="auto">
          <a:xfrm>
            <a:off x="5180013" y="2270125"/>
            <a:ext cx="4367212" cy="3128963"/>
            <a:chOff x="3263" y="1430"/>
            <a:chExt cx="2751" cy="1971"/>
          </a:xfrm>
        </p:grpSpPr>
        <p:grpSp>
          <p:nvGrpSpPr>
            <p:cNvPr id="113675" name="Group 11"/>
            <p:cNvGrpSpPr>
              <a:grpSpLocks/>
            </p:cNvGrpSpPr>
            <p:nvPr/>
          </p:nvGrpSpPr>
          <p:grpSpPr bwMode="auto">
            <a:xfrm>
              <a:off x="3263" y="1439"/>
              <a:ext cx="2424" cy="1962"/>
              <a:chOff x="3263" y="1439"/>
              <a:chExt cx="2424" cy="1962"/>
            </a:xfrm>
          </p:grpSpPr>
          <p:sp>
            <p:nvSpPr>
              <p:cNvPr id="113677" name="Freeform 12"/>
              <p:cNvSpPr>
                <a:spLocks noChangeArrowheads="1"/>
              </p:cNvSpPr>
              <p:nvPr/>
            </p:nvSpPr>
            <p:spPr bwMode="auto">
              <a:xfrm flipV="1">
                <a:off x="3263" y="1439"/>
                <a:ext cx="2424" cy="9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600"/>
                  <a:gd name="T46" fmla="*/ 0 h 21600"/>
                  <a:gd name="T47" fmla="*/ 21600 w 21600"/>
                  <a:gd name="T48" fmla="*/ 21600 h 216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600" h="21600">
                    <a:moveTo>
                      <a:pt x="5751" y="8976"/>
                    </a:moveTo>
                    <a:cubicBezTo>
                      <a:pt x="4001" y="8976"/>
                      <a:pt x="2582" y="9918"/>
                      <a:pt x="2582" y="11080"/>
                    </a:cubicBezTo>
                    <a:lnTo>
                      <a:pt x="2582" y="14236"/>
                    </a:lnTo>
                    <a:lnTo>
                      <a:pt x="2582" y="19496"/>
                    </a:lnTo>
                    <a:cubicBezTo>
                      <a:pt x="2582" y="20658"/>
                      <a:pt x="4001" y="21600"/>
                      <a:pt x="5751" y="21600"/>
                    </a:cubicBezTo>
                    <a:lnTo>
                      <a:pt x="10506" y="21600"/>
                    </a:lnTo>
                    <a:lnTo>
                      <a:pt x="18430" y="21600"/>
                    </a:lnTo>
                    <a:cubicBezTo>
                      <a:pt x="20181" y="21600"/>
                      <a:pt x="21600" y="20658"/>
                      <a:pt x="21600" y="19496"/>
                    </a:cubicBezTo>
                    <a:lnTo>
                      <a:pt x="21600" y="14236"/>
                    </a:lnTo>
                    <a:lnTo>
                      <a:pt x="21600" y="11080"/>
                    </a:lnTo>
                    <a:cubicBezTo>
                      <a:pt x="21600" y="9918"/>
                      <a:pt x="20181" y="8976"/>
                      <a:pt x="18430" y="8976"/>
                    </a:cubicBezTo>
                    <a:lnTo>
                      <a:pt x="10506" y="8976"/>
                    </a:lnTo>
                    <a:lnTo>
                      <a:pt x="0" y="0"/>
                    </a:lnTo>
                    <a:lnTo>
                      <a:pt x="5751" y="8976"/>
                    </a:lnTo>
                    <a:close/>
                    <a:moveTo>
                      <a:pt x="5751" y="8976"/>
                    </a:moveTo>
                  </a:path>
                </a:pathLst>
              </a:custGeom>
              <a:solidFill>
                <a:srgbClr val="FF9999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78" name="Rectangle 13"/>
              <p:cNvSpPr>
                <a:spLocks noChangeArrowheads="1"/>
              </p:cNvSpPr>
              <p:nvPr/>
            </p:nvSpPr>
            <p:spPr bwMode="auto">
              <a:xfrm>
                <a:off x="3293" y="2844"/>
                <a:ext cx="2326" cy="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altLang="x-none"/>
              </a:p>
            </p:txBody>
          </p:sp>
        </p:grpSp>
        <p:sp>
          <p:nvSpPr>
            <p:cNvPr id="113676" name="Rectangle 14"/>
            <p:cNvSpPr>
              <a:spLocks noChangeArrowheads="1"/>
            </p:cNvSpPr>
            <p:nvPr/>
          </p:nvSpPr>
          <p:spPr bwMode="auto">
            <a:xfrm>
              <a:off x="3488" y="1430"/>
              <a:ext cx="2526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80" bIns="0"/>
            <a:lstStyle>
              <a:lvl1pPr marL="39688"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x-none" sz="2000">
                  <a:solidFill>
                    <a:srgbClr val="000000"/>
                  </a:solidFill>
                </a:rPr>
                <a:t>Call </a:t>
              </a:r>
              <a:r>
                <a:rPr lang="en-US" altLang="x-none" sz="2000" b="1">
                  <a:solidFill>
                    <a:srgbClr val="000000"/>
                  </a:solidFill>
                  <a:latin typeface="Courier New" charset="0"/>
                </a:rPr>
                <a:t>run()</a:t>
              </a:r>
              <a:r>
                <a:rPr lang="en-US" altLang="x-none" sz="2000">
                  <a:solidFill>
                    <a:srgbClr val="000000"/>
                  </a:solidFill>
                </a:rPr>
                <a:t> directly?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n-US" altLang="x-none" sz="2000">
                  <a:solidFill>
                    <a:srgbClr val="000000"/>
                  </a:solidFill>
                </a:rPr>
                <a:t>no new thread is used: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n-US" altLang="x-none" sz="2000">
                  <a:solidFill>
                    <a:srgbClr val="000000"/>
                  </a:solidFill>
                </a:rPr>
                <a:t>Calling p.start() will run it</a:t>
              </a:r>
            </a:p>
          </p:txBody>
        </p:sp>
      </p:grpSp>
      <p:grpSp>
        <p:nvGrpSpPr>
          <p:cNvPr id="28687" name="Group 15"/>
          <p:cNvGrpSpPr>
            <a:grpSpLocks/>
          </p:cNvGrpSpPr>
          <p:nvPr/>
        </p:nvGrpSpPr>
        <p:grpSpPr bwMode="auto">
          <a:xfrm>
            <a:off x="3094038" y="5514975"/>
            <a:ext cx="5640387" cy="808038"/>
            <a:chOff x="1949" y="3474"/>
            <a:chExt cx="3553" cy="509"/>
          </a:xfrm>
        </p:grpSpPr>
        <p:grpSp>
          <p:nvGrpSpPr>
            <p:cNvPr id="113672" name="Group 16"/>
            <p:cNvGrpSpPr>
              <a:grpSpLocks/>
            </p:cNvGrpSpPr>
            <p:nvPr/>
          </p:nvGrpSpPr>
          <p:grpSpPr bwMode="auto">
            <a:xfrm>
              <a:off x="1949" y="3474"/>
              <a:ext cx="3553" cy="509"/>
              <a:chOff x="1949" y="3474"/>
              <a:chExt cx="3553" cy="509"/>
            </a:xfrm>
          </p:grpSpPr>
          <p:sp>
            <p:nvSpPr>
              <p:cNvPr id="113674" name="Rectangle 18"/>
              <p:cNvSpPr>
                <a:spLocks noChangeArrowheads="1"/>
              </p:cNvSpPr>
              <p:nvPr/>
            </p:nvSpPr>
            <p:spPr bwMode="auto">
              <a:xfrm>
                <a:off x="2856" y="3492"/>
                <a:ext cx="2546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altLang="x-none"/>
              </a:p>
            </p:txBody>
          </p:sp>
        </p:grpSp>
        <p:sp>
          <p:nvSpPr>
            <p:cNvPr id="113673" name="Rectangle 19"/>
            <p:cNvSpPr>
              <a:spLocks noChangeArrowheads="1"/>
            </p:cNvSpPr>
            <p:nvPr/>
          </p:nvSpPr>
          <p:spPr bwMode="auto">
            <a:xfrm>
              <a:off x="2891" y="3507"/>
              <a:ext cx="2511" cy="383"/>
            </a:xfrm>
            <a:prstGeom prst="rect">
              <a:avLst/>
            </a:prstGeom>
            <a:solidFill>
              <a:srgbClr val="FEA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80" bIns="0">
              <a:spAutoFit/>
            </a:bodyPr>
            <a:lstStyle>
              <a:lvl1pPr marL="39688"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x-none" sz="2000">
                  <a:solidFill>
                    <a:srgbClr val="000000"/>
                  </a:solidFill>
                </a:rPr>
                <a:t>Do this and</a:t>
              </a:r>
              <a:r>
                <a:rPr lang="en-US" altLang="x-none" sz="2000" b="1">
                  <a:solidFill>
                    <a:srgbClr val="000000"/>
                  </a:solidFill>
                  <a:latin typeface="Courier New" charset="0"/>
                </a:rPr>
                <a:t/>
              </a:r>
              <a:br>
                <a:rPr lang="en-US" altLang="x-none" sz="2000" b="1">
                  <a:solidFill>
                    <a:srgbClr val="000000"/>
                  </a:solidFill>
                  <a:latin typeface="Courier New" charset="0"/>
                </a:rPr>
              </a:br>
              <a:r>
                <a:rPr lang="en-US" altLang="x-none" sz="2000">
                  <a:solidFill>
                    <a:srgbClr val="000000"/>
                  </a:solidFill>
                </a:rPr>
                <a:t>Java invokes </a:t>
              </a:r>
              <a:r>
                <a:rPr lang="en-US" altLang="x-none" sz="2000" b="1">
                  <a:solidFill>
                    <a:srgbClr val="000000"/>
                  </a:solidFill>
                  <a:latin typeface="Courier New" charset="0"/>
                </a:rPr>
                <a:t>run()</a:t>
              </a:r>
              <a:r>
                <a:rPr lang="en-US" altLang="x-none" sz="2000">
                  <a:solidFill>
                    <a:srgbClr val="000000"/>
                  </a:solidFill>
                </a:rPr>
                <a:t> in new thread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3600">
                <a:solidFill>
                  <a:srgbClr val="800000"/>
                </a:solidFill>
                <a:latin typeface="Tw Cen MT" charset="0"/>
                <a:ea typeface="ＭＳ Ｐゴシック" charset="-128"/>
              </a:rPr>
              <a:t>Creating a new Thread (Method 1)</a:t>
            </a:r>
          </a:p>
        </p:txBody>
      </p:sp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EEB0A9DD-8998-BD4B-B673-671A94EAC503}" type="slidenum">
              <a:rPr lang="en-US" altLang="en-US" sz="1200" b="1">
                <a:solidFill>
                  <a:srgbClr val="FFFFFF"/>
                </a:solidFill>
                <a:latin typeface="Arial" charset="0"/>
                <a:ea typeface="ヒラギノ角ゴ ProN W3" charset="-128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200" b="1">
              <a:solidFill>
                <a:srgbClr val="FFFFFF"/>
              </a:solidFill>
              <a:latin typeface="Arial" charset="0"/>
              <a:ea typeface="ヒラギノ角ゴ ProN W3" charset="-128"/>
            </a:endParaRP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04800" y="1447800"/>
            <a:ext cx="5029200" cy="2971800"/>
          </a:xfrm>
          <a:prstGeom prst="rect">
            <a:avLst/>
          </a:prstGeom>
          <a:solidFill>
            <a:srgbClr val="FFFFCC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40680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ヒラギノ角ゴ ProN W3" charset="-128"/>
              </a:rPr>
              <a:t>class 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PTd </a:t>
            </a: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ヒラギノ角ゴ ProN W3" charset="-128"/>
              </a:rPr>
              <a:t>extends 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Thread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   </a:t>
            </a: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ヒラギノ角ゴ ProN W3" charset="-128"/>
              </a:rPr>
              <a:t>long 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a, b;</a:t>
            </a:r>
            <a:endParaRPr lang="en-US" altLang="en-US" sz="2400">
              <a:latin typeface="Arial" charset="0"/>
              <a:ea typeface="ヒラギノ角ゴ ProN W3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   PTd (</a:t>
            </a: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ヒラギノ角ゴ ProN W3" charset="-128"/>
              </a:rPr>
              <a:t>long 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a, </a:t>
            </a: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ヒラギノ角ゴ ProN W3" charset="-128"/>
              </a:rPr>
              <a:t>long 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b)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      </a:t>
            </a: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ヒラギノ角ゴ ProN W3" charset="-128"/>
              </a:rPr>
              <a:t>this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.a= a; </a:t>
            </a: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ヒラギノ角ゴ ProN W3" charset="-128"/>
              </a:rPr>
              <a:t>this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.b= b;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   }</a:t>
            </a:r>
            <a:endParaRPr lang="en-US" altLang="en-US" sz="2400">
              <a:latin typeface="Arial" charset="0"/>
              <a:ea typeface="ヒラギノ角ゴ ProN W3" charset="-128"/>
            </a:endParaRP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   </a:t>
            </a:r>
            <a:r>
              <a:rPr lang="en-US" altLang="en-US" sz="1800" b="1">
                <a:solidFill>
                  <a:srgbClr val="800000"/>
                </a:solidFill>
                <a:latin typeface="Courier New" charset="0"/>
                <a:ea typeface="ヒラギノ角ゴ ProN W3" charset="-128"/>
              </a:rPr>
              <a:t>@Override </a:t>
            </a: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ヒラギノ角ゴ ProN W3" charset="-128"/>
              </a:rPr>
              <a:t>public void 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run()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      </a:t>
            </a:r>
            <a:r>
              <a:rPr lang="en-US" altLang="en-US" sz="1800" b="1">
                <a:solidFill>
                  <a:srgbClr val="008000"/>
                </a:solidFill>
                <a:latin typeface="Courier New" charset="0"/>
                <a:ea typeface="ヒラギノ角ゴ ProN W3" charset="-128"/>
              </a:rPr>
              <a:t>//compute primes between a, b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      ...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} 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304800" y="4876800"/>
            <a:ext cx="5029200" cy="1752600"/>
          </a:xfrm>
          <a:prstGeom prst="rect">
            <a:avLst/>
          </a:prstGeom>
          <a:solidFill>
            <a:srgbClr val="FFFFCC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40680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PTd p= </a:t>
            </a: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ヒラギノ角ゴ ProN W3" charset="-128"/>
              </a:rPr>
              <a:t>new 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PTd (143, 195);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p.start();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latin typeface="Courier New" charset="0"/>
              <a:ea typeface="ヒラギノ角ゴ ProN W3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mr-IN" altLang="en-US" sz="1800" b="1">
                <a:latin typeface="Courier New" charset="0"/>
                <a:ea typeface="ヒラギノ角ゴ ProN W3" charset="-128"/>
              </a:rPr>
              <a:t>…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 continue doing other stuff </a:t>
            </a:r>
            <a:r>
              <a:rPr lang="mr-IN" altLang="en-US" sz="1800" b="1">
                <a:latin typeface="Courier New" charset="0"/>
                <a:ea typeface="ヒラギノ角ゴ ProN W3" charset="-128"/>
              </a:rPr>
              <a:t>…</a:t>
            </a:r>
            <a:r>
              <a:rPr lang="en-US" altLang="en-US" sz="2000" b="1">
                <a:latin typeface="Courier New" charset="0"/>
                <a:ea typeface="ヒラギノ角ゴ ProN W3" charset="-128"/>
              </a:rPr>
              <a:t> </a:t>
            </a:r>
          </a:p>
        </p:txBody>
      </p:sp>
      <p:sp>
        <p:nvSpPr>
          <p:cNvPr id="115717" name="Text Box 23"/>
          <p:cNvSpPr txBox="1">
            <a:spLocks noChangeArrowheads="1"/>
          </p:cNvSpPr>
          <p:nvPr/>
        </p:nvSpPr>
        <p:spPr bwMode="auto">
          <a:xfrm>
            <a:off x="5791200" y="6091238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rgbClr val="800000"/>
                </a:solidFill>
                <a:latin typeface="Times" charset="0"/>
                <a:ea typeface="ＭＳ Ｐゴシック" charset="-128"/>
              </a:rPr>
              <a:t>run()</a:t>
            </a:r>
          </a:p>
        </p:txBody>
      </p:sp>
      <p:sp>
        <p:nvSpPr>
          <p:cNvPr id="115718" name="Rectangle 25"/>
          <p:cNvSpPr>
            <a:spLocks noChangeArrowheads="1"/>
          </p:cNvSpPr>
          <p:nvPr/>
        </p:nvSpPr>
        <p:spPr bwMode="auto">
          <a:xfrm>
            <a:off x="5410200" y="2057400"/>
            <a:ext cx="32766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15719" name="Text Box 27"/>
          <p:cNvSpPr txBox="1">
            <a:spLocks noChangeArrowheads="1"/>
          </p:cNvSpPr>
          <p:nvPr/>
        </p:nvSpPr>
        <p:spPr bwMode="auto">
          <a:xfrm>
            <a:off x="5410200" y="1600200"/>
            <a:ext cx="2438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chemeClr val="tx1"/>
                </a:solidFill>
                <a:latin typeface="Times" charset="0"/>
                <a:ea typeface="ＭＳ Ｐゴシック" charset="-128"/>
              </a:rPr>
              <a:t>PTd@20</a:t>
            </a:r>
          </a:p>
        </p:txBody>
      </p:sp>
      <p:sp>
        <p:nvSpPr>
          <p:cNvPr id="115720" name="Text Box 38"/>
          <p:cNvSpPr txBox="1">
            <a:spLocks noChangeArrowheads="1"/>
          </p:cNvSpPr>
          <p:nvPr/>
        </p:nvSpPr>
        <p:spPr bwMode="auto">
          <a:xfrm>
            <a:off x="7848600" y="5024438"/>
            <a:ext cx="8382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chemeClr val="tx1"/>
                </a:solidFill>
                <a:latin typeface="Times" charset="0"/>
                <a:ea typeface="ＭＳ Ｐゴシック" charset="-128"/>
              </a:rPr>
              <a:t>PTd</a:t>
            </a:r>
          </a:p>
        </p:txBody>
      </p:sp>
      <p:sp>
        <p:nvSpPr>
          <p:cNvPr id="115721" name="Text Box 40"/>
          <p:cNvSpPr txBox="1">
            <a:spLocks noChangeArrowheads="1"/>
          </p:cNvSpPr>
          <p:nvPr/>
        </p:nvSpPr>
        <p:spPr bwMode="auto">
          <a:xfrm>
            <a:off x="7010400" y="2552700"/>
            <a:ext cx="1676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rgbClr val="FF0000"/>
                </a:solidFill>
                <a:latin typeface="Times" charset="0"/>
                <a:ea typeface="ＭＳ Ｐゴシック" charset="-128"/>
              </a:rPr>
              <a:t>getId()   getName getPriority</a:t>
            </a:r>
            <a:endParaRPr lang="en-US" altLang="en-US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115722" name="Line 39"/>
          <p:cNvSpPr>
            <a:spLocks noChangeShapeType="1"/>
          </p:cNvSpPr>
          <p:nvPr/>
        </p:nvSpPr>
        <p:spPr bwMode="auto">
          <a:xfrm>
            <a:off x="5410200" y="50292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3" name="Rectangle 8"/>
          <p:cNvSpPr>
            <a:spLocks noChangeArrowheads="1"/>
          </p:cNvSpPr>
          <p:nvPr/>
        </p:nvSpPr>
        <p:spPr bwMode="auto">
          <a:xfrm>
            <a:off x="6019800" y="5405438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rgbClr val="800000"/>
                </a:solidFill>
                <a:latin typeface="Times New Roman" charset="0"/>
              </a:rPr>
              <a:t>a___   b___</a:t>
            </a:r>
          </a:p>
        </p:txBody>
      </p:sp>
      <p:sp>
        <p:nvSpPr>
          <p:cNvPr id="115724" name="Text Box 38"/>
          <p:cNvSpPr txBox="1">
            <a:spLocks noChangeArrowheads="1"/>
          </p:cNvSpPr>
          <p:nvPr/>
        </p:nvSpPr>
        <p:spPr bwMode="auto">
          <a:xfrm>
            <a:off x="7467600" y="2057400"/>
            <a:ext cx="1219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chemeClr val="tx1"/>
                </a:solidFill>
                <a:latin typeface="Times" charset="0"/>
                <a:ea typeface="ＭＳ Ｐゴシック" charset="-128"/>
              </a:rPr>
              <a:t>Thread</a:t>
            </a:r>
          </a:p>
        </p:txBody>
      </p:sp>
      <p:sp>
        <p:nvSpPr>
          <p:cNvPr id="115725" name="TextBox 1"/>
          <p:cNvSpPr txBox="1">
            <a:spLocks noChangeArrowheads="1"/>
          </p:cNvSpPr>
          <p:nvPr/>
        </p:nvSpPr>
        <p:spPr bwMode="auto">
          <a:xfrm>
            <a:off x="5486400" y="2286000"/>
            <a:ext cx="17748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rgbClr val="800000"/>
                </a:solidFill>
                <a:latin typeface="Times New Roman" charset="0"/>
              </a:rPr>
              <a:t>start()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rgbClr val="800000"/>
                </a:solidFill>
                <a:latin typeface="Times New Roman" charset="0"/>
              </a:rPr>
              <a:t>run()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rgbClr val="800000"/>
                </a:solidFill>
                <a:latin typeface="Times New Roman" charset="0"/>
              </a:rPr>
              <a:t>sleep(long)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rgbClr val="800000"/>
                </a:solidFill>
                <a:latin typeface="Times New Roman" charset="0"/>
              </a:rPr>
              <a:t>interrupt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rgbClr val="800000"/>
                </a:solidFill>
                <a:latin typeface="Times New Roman" charset="0"/>
              </a:rPr>
              <a:t>isInterrupted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rgbClr val="800000"/>
                </a:solidFill>
                <a:latin typeface="Times New Roman" charset="0"/>
              </a:rPr>
              <a:t>yield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rgbClr val="800000"/>
                </a:solidFill>
                <a:latin typeface="Times New Roman" charset="0"/>
              </a:rPr>
              <a:t>isAlive</a:t>
            </a:r>
          </a:p>
        </p:txBody>
      </p:sp>
      <p:grpSp>
        <p:nvGrpSpPr>
          <p:cNvPr id="31" name="Group 5"/>
          <p:cNvGrpSpPr>
            <a:grpSpLocks/>
          </p:cNvGrpSpPr>
          <p:nvPr/>
        </p:nvGrpSpPr>
        <p:grpSpPr bwMode="auto">
          <a:xfrm>
            <a:off x="1676400" y="4572000"/>
            <a:ext cx="3276600" cy="950913"/>
            <a:chOff x="-192" y="1896"/>
            <a:chExt cx="2064" cy="599"/>
          </a:xfrm>
        </p:grpSpPr>
        <p:grpSp>
          <p:nvGrpSpPr>
            <p:cNvPr id="115736" name="Group 6"/>
            <p:cNvGrpSpPr>
              <a:grpSpLocks/>
            </p:cNvGrpSpPr>
            <p:nvPr/>
          </p:nvGrpSpPr>
          <p:grpSpPr bwMode="auto">
            <a:xfrm>
              <a:off x="-192" y="1896"/>
              <a:ext cx="2064" cy="599"/>
              <a:chOff x="-192" y="1896"/>
              <a:chExt cx="2064" cy="599"/>
            </a:xfrm>
          </p:grpSpPr>
          <p:sp>
            <p:nvSpPr>
              <p:cNvPr id="115738" name="Freeform 7"/>
              <p:cNvSpPr>
                <a:spLocks noChangeArrowheads="1"/>
              </p:cNvSpPr>
              <p:nvPr/>
            </p:nvSpPr>
            <p:spPr bwMode="auto">
              <a:xfrm>
                <a:off x="-192" y="1896"/>
                <a:ext cx="2064" cy="59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600"/>
                  <a:gd name="T46" fmla="*/ 0 h 21600"/>
                  <a:gd name="T47" fmla="*/ 21600 w 21600"/>
                  <a:gd name="T48" fmla="*/ 21600 h 216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600" h="21600">
                    <a:moveTo>
                      <a:pt x="7486" y="0"/>
                    </a:moveTo>
                    <a:cubicBezTo>
                      <a:pt x="5928" y="0"/>
                      <a:pt x="4664" y="1612"/>
                      <a:pt x="4664" y="3600"/>
                    </a:cubicBezTo>
                    <a:lnTo>
                      <a:pt x="4664" y="12600"/>
                    </a:lnTo>
                    <a:lnTo>
                      <a:pt x="0" y="16906"/>
                    </a:lnTo>
                    <a:lnTo>
                      <a:pt x="4664" y="18000"/>
                    </a:lnTo>
                    <a:cubicBezTo>
                      <a:pt x="4664" y="19988"/>
                      <a:pt x="5928" y="21600"/>
                      <a:pt x="7486" y="21600"/>
                    </a:cubicBezTo>
                    <a:lnTo>
                      <a:pt x="11721" y="21600"/>
                    </a:lnTo>
                    <a:lnTo>
                      <a:pt x="18777" y="21600"/>
                    </a:lnTo>
                    <a:cubicBezTo>
                      <a:pt x="20336" y="21600"/>
                      <a:pt x="21600" y="19988"/>
                      <a:pt x="21600" y="18000"/>
                    </a:cubicBezTo>
                    <a:lnTo>
                      <a:pt x="21600" y="12600"/>
                    </a:lnTo>
                    <a:lnTo>
                      <a:pt x="21600" y="3600"/>
                    </a:lnTo>
                    <a:cubicBezTo>
                      <a:pt x="21600" y="1612"/>
                      <a:pt x="20336" y="0"/>
                      <a:pt x="18777" y="0"/>
                    </a:cubicBezTo>
                    <a:lnTo>
                      <a:pt x="11721" y="0"/>
                    </a:lnTo>
                    <a:lnTo>
                      <a:pt x="7486" y="0"/>
                    </a:lnTo>
                    <a:close/>
                    <a:moveTo>
                      <a:pt x="7486" y="0"/>
                    </a:moveTo>
                  </a:path>
                </a:pathLst>
              </a:custGeom>
              <a:solidFill>
                <a:srgbClr val="FF9999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9" name="Rectangle 8"/>
              <p:cNvSpPr>
                <a:spLocks noChangeArrowheads="1"/>
              </p:cNvSpPr>
              <p:nvPr/>
            </p:nvSpPr>
            <p:spPr bwMode="auto">
              <a:xfrm flipH="1">
                <a:off x="248" y="1917"/>
                <a:ext cx="1429" cy="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altLang="x-none"/>
              </a:p>
            </p:txBody>
          </p:sp>
        </p:grpSp>
        <p:sp>
          <p:nvSpPr>
            <p:cNvPr id="115737" name="Rectangle 9"/>
            <p:cNvSpPr>
              <a:spLocks noChangeArrowheads="1"/>
            </p:cNvSpPr>
            <p:nvPr/>
          </p:nvSpPr>
          <p:spPr bwMode="auto">
            <a:xfrm flipH="1">
              <a:off x="237" y="1988"/>
              <a:ext cx="144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80" bIns="0">
              <a:spAutoFit/>
            </a:bodyPr>
            <a:lstStyle>
              <a:lvl1pPr marL="39688"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x-none" sz="2000">
                  <a:solidFill>
                    <a:srgbClr val="000000"/>
                  </a:solidFill>
                </a:rPr>
                <a:t>Calls start() in Thread partition</a:t>
              </a:r>
            </a:p>
          </p:txBody>
        </p:sp>
      </p:grpSp>
      <p:grpSp>
        <p:nvGrpSpPr>
          <p:cNvPr id="36" name="Group 5"/>
          <p:cNvGrpSpPr>
            <a:grpSpLocks/>
          </p:cNvGrpSpPr>
          <p:nvPr/>
        </p:nvGrpSpPr>
        <p:grpSpPr bwMode="auto">
          <a:xfrm>
            <a:off x="6248400" y="1066800"/>
            <a:ext cx="2743200" cy="1828800"/>
            <a:chOff x="-192" y="1800"/>
            <a:chExt cx="2064" cy="768"/>
          </a:xfrm>
        </p:grpSpPr>
        <p:grpSp>
          <p:nvGrpSpPr>
            <p:cNvPr id="115732" name="Group 6"/>
            <p:cNvGrpSpPr>
              <a:grpSpLocks/>
            </p:cNvGrpSpPr>
            <p:nvPr/>
          </p:nvGrpSpPr>
          <p:grpSpPr bwMode="auto">
            <a:xfrm>
              <a:off x="-192" y="1800"/>
              <a:ext cx="2064" cy="768"/>
              <a:chOff x="-192" y="1800"/>
              <a:chExt cx="2064" cy="768"/>
            </a:xfrm>
          </p:grpSpPr>
          <p:sp>
            <p:nvSpPr>
              <p:cNvPr id="115734" name="Freeform 7"/>
              <p:cNvSpPr>
                <a:spLocks noChangeArrowheads="1"/>
              </p:cNvSpPr>
              <p:nvPr/>
            </p:nvSpPr>
            <p:spPr bwMode="auto">
              <a:xfrm>
                <a:off x="-192" y="1800"/>
                <a:ext cx="2064" cy="7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600"/>
                  <a:gd name="T46" fmla="*/ 0 h 21600"/>
                  <a:gd name="T47" fmla="*/ 21600 w 21600"/>
                  <a:gd name="T48" fmla="*/ 21600 h 216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600" h="21600">
                    <a:moveTo>
                      <a:pt x="7486" y="0"/>
                    </a:moveTo>
                    <a:cubicBezTo>
                      <a:pt x="5928" y="0"/>
                      <a:pt x="4664" y="1612"/>
                      <a:pt x="4664" y="3600"/>
                    </a:cubicBezTo>
                    <a:lnTo>
                      <a:pt x="4664" y="12600"/>
                    </a:lnTo>
                    <a:lnTo>
                      <a:pt x="0" y="16906"/>
                    </a:lnTo>
                    <a:lnTo>
                      <a:pt x="4664" y="18000"/>
                    </a:lnTo>
                    <a:cubicBezTo>
                      <a:pt x="4664" y="19988"/>
                      <a:pt x="5928" y="21600"/>
                      <a:pt x="7486" y="21600"/>
                    </a:cubicBezTo>
                    <a:lnTo>
                      <a:pt x="11721" y="21600"/>
                    </a:lnTo>
                    <a:lnTo>
                      <a:pt x="18777" y="21600"/>
                    </a:lnTo>
                    <a:cubicBezTo>
                      <a:pt x="20336" y="21600"/>
                      <a:pt x="21600" y="19988"/>
                      <a:pt x="21600" y="18000"/>
                    </a:cubicBezTo>
                    <a:lnTo>
                      <a:pt x="21600" y="12600"/>
                    </a:lnTo>
                    <a:lnTo>
                      <a:pt x="21600" y="3600"/>
                    </a:lnTo>
                    <a:cubicBezTo>
                      <a:pt x="21600" y="1612"/>
                      <a:pt x="20336" y="0"/>
                      <a:pt x="18777" y="0"/>
                    </a:cubicBezTo>
                    <a:lnTo>
                      <a:pt x="11721" y="0"/>
                    </a:lnTo>
                    <a:lnTo>
                      <a:pt x="7486" y="0"/>
                    </a:lnTo>
                    <a:close/>
                    <a:moveTo>
                      <a:pt x="7486" y="0"/>
                    </a:moveTo>
                  </a:path>
                </a:pathLst>
              </a:custGeom>
              <a:solidFill>
                <a:srgbClr val="FF9999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5" name="Rectangle 8"/>
              <p:cNvSpPr>
                <a:spLocks noChangeArrowheads="1"/>
              </p:cNvSpPr>
              <p:nvPr/>
            </p:nvSpPr>
            <p:spPr bwMode="auto">
              <a:xfrm flipH="1">
                <a:off x="248" y="1917"/>
                <a:ext cx="1431" cy="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altLang="x-none"/>
              </a:p>
            </p:txBody>
          </p:sp>
        </p:grpSp>
        <p:sp>
          <p:nvSpPr>
            <p:cNvPr id="115733" name="Rectangle 9"/>
            <p:cNvSpPr>
              <a:spLocks noChangeArrowheads="1"/>
            </p:cNvSpPr>
            <p:nvPr/>
          </p:nvSpPr>
          <p:spPr bwMode="auto">
            <a:xfrm flipH="1">
              <a:off x="365" y="1864"/>
              <a:ext cx="1382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80" bIns="0">
              <a:spAutoFit/>
            </a:bodyPr>
            <a:lstStyle>
              <a:lvl1pPr marL="39688"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x-none" sz="2000">
                  <a:solidFill>
                    <a:srgbClr val="000000"/>
                  </a:solidFill>
                </a:rPr>
                <a:t>Calls run() to execute in a new Thread and then returns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14400" y="228600"/>
            <a:ext cx="4495800" cy="5562600"/>
            <a:chOff x="-1524000" y="381000"/>
            <a:chExt cx="4495800" cy="5562600"/>
          </a:xfrm>
        </p:grpSpPr>
        <p:sp>
          <p:nvSpPr>
            <p:cNvPr id="115729" name="Oval Callout 2"/>
            <p:cNvSpPr>
              <a:spLocks noChangeArrowheads="1"/>
            </p:cNvSpPr>
            <p:nvPr/>
          </p:nvSpPr>
          <p:spPr bwMode="auto">
            <a:xfrm>
              <a:off x="381000" y="381000"/>
              <a:ext cx="2590800" cy="2438400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rgbClr val="FEA1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altLang="en-US"/>
            </a:p>
          </p:txBody>
        </p:sp>
        <p:sp>
          <p:nvSpPr>
            <p:cNvPr id="115730" name="Rectangle 9"/>
            <p:cNvSpPr>
              <a:spLocks noChangeArrowheads="1"/>
            </p:cNvSpPr>
            <p:nvPr/>
          </p:nvSpPr>
          <p:spPr bwMode="auto">
            <a:xfrm>
              <a:off x="609600" y="762000"/>
              <a:ext cx="2063750" cy="184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80" bIns="0">
              <a:spAutoFit/>
            </a:bodyPr>
            <a:lstStyle>
              <a:lvl1pPr marL="39688"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x-none" sz="2000">
                  <a:solidFill>
                    <a:srgbClr val="000000"/>
                  </a:solidFill>
                </a:rPr>
                <a:t>method run() executes in one thread while main program coninues to execute  </a:t>
              </a:r>
            </a:p>
          </p:txBody>
        </p:sp>
        <p:cxnSp>
          <p:nvCxnSpPr>
            <p:cNvPr id="5" name="Straight Arrow Connector 4"/>
            <p:cNvCxnSpPr>
              <a:cxnSpLocks noChangeShapeType="1"/>
            </p:cNvCxnSpPr>
            <p:nvPr/>
          </p:nvCxnSpPr>
          <p:spPr bwMode="auto">
            <a:xfrm flipH="1">
              <a:off x="-1524000" y="1981200"/>
              <a:ext cx="2514600" cy="3962400"/>
            </a:xfrm>
            <a:prstGeom prst="straightConnector1">
              <a:avLst/>
            </a:prstGeom>
            <a:noFill/>
            <a:ln w="69850">
              <a:solidFill>
                <a:srgbClr val="FEA15F"/>
              </a:solidFill>
              <a:round/>
              <a:headEnd/>
              <a:tailEnd type="arrow" w="med" len="med"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3600">
                <a:solidFill>
                  <a:srgbClr val="800000"/>
                </a:solidFill>
                <a:latin typeface="Tw Cen MT" charset="0"/>
                <a:ea typeface="ＭＳ Ｐゴシック" charset="-128"/>
              </a:rPr>
              <a:t>Creating a new Thread (Method 2)</a:t>
            </a:r>
          </a:p>
        </p:txBody>
      </p:sp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5E3B6B33-1399-D841-8779-A6F0C8850187}" type="slidenum">
              <a:rPr lang="en-US" altLang="en-US" sz="1200" b="1">
                <a:solidFill>
                  <a:srgbClr val="FFFFFF"/>
                </a:solidFill>
                <a:latin typeface="Arial" charset="0"/>
                <a:ea typeface="ヒラギノ角ゴ ProN W3" charset="-128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200" b="1">
              <a:solidFill>
                <a:srgbClr val="FFFFFF"/>
              </a:solidFill>
              <a:latin typeface="Arial" charset="0"/>
              <a:ea typeface="ヒラギノ角ゴ ProN W3" charset="-128"/>
            </a:endParaRP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604963" y="1489075"/>
            <a:ext cx="6007100" cy="3378200"/>
          </a:xfrm>
          <a:prstGeom prst="rect">
            <a:avLst/>
          </a:prstGeom>
          <a:solidFill>
            <a:srgbClr val="FFFFCC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40680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ヒラギノ角ゴ ProN W3" charset="-128"/>
              </a:rPr>
              <a:t>class 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PrimeRun </a:t>
            </a:r>
            <a:r>
              <a:rPr lang="en-US" altLang="en-US" sz="1800" b="1">
                <a:solidFill>
                  <a:srgbClr val="FF0000"/>
                </a:solidFill>
                <a:latin typeface="Courier New" charset="0"/>
                <a:ea typeface="ヒラギノ角ゴ ProN W3" charset="-128"/>
              </a:rPr>
              <a:t>implements Runnable 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   </a:t>
            </a: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ヒラギノ角ゴ ProN W3" charset="-128"/>
              </a:rPr>
              <a:t>long 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a, b;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charset="0"/>
              <a:ea typeface="ヒラギノ角ゴ ProN W3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   PrimeRun(</a:t>
            </a: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ヒラギノ角ゴ ProN W3" charset="-128"/>
              </a:rPr>
              <a:t>long 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a, </a:t>
            </a: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ヒラギノ角ゴ ProN W3" charset="-128"/>
              </a:rPr>
              <a:t>long 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b)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      </a:t>
            </a: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ヒラギノ角ゴ ProN W3" charset="-128"/>
              </a:rPr>
              <a:t>this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.a= a; </a:t>
            </a: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ヒラギノ角ゴ ProN W3" charset="-128"/>
              </a:rPr>
              <a:t>this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.b= b;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charset="0"/>
              <a:ea typeface="ヒラギノ角ゴ ProN W3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   </a:t>
            </a: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ヒラギノ角ゴ ProN W3" charset="-128"/>
              </a:rPr>
              <a:t>public void </a:t>
            </a:r>
            <a:r>
              <a:rPr lang="en-US" altLang="en-US" sz="1800" b="1">
                <a:latin typeface="Courier New" charset="0"/>
                <a:ea typeface="ヒラギノ角ゴ ProN W3" charset="-128"/>
              </a:rPr>
              <a:t>run()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      </a:t>
            </a:r>
            <a:r>
              <a:rPr lang="en-US" altLang="en-US" sz="1800" b="1">
                <a:solidFill>
                  <a:srgbClr val="008000"/>
                </a:solidFill>
                <a:latin typeface="Courier New" charset="0"/>
                <a:ea typeface="ヒラギノ角ゴ ProN W3" charset="-128"/>
              </a:rPr>
              <a:t>//compute primes between a and b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      ...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ourier New" charset="0"/>
                <a:ea typeface="ヒラギノ角ゴ ProN W3" charset="-128"/>
              </a:rPr>
              <a:t>} 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606550" y="5211763"/>
            <a:ext cx="6019800" cy="635000"/>
          </a:xfrm>
          <a:prstGeom prst="rect">
            <a:avLst/>
          </a:prstGeom>
          <a:solidFill>
            <a:srgbClr val="FFFFCC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40680" bIns="0"/>
          <a:lstStyle>
            <a:lvl1pPr marL="39688"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PrimeRun p= </a:t>
            </a:r>
            <a:r>
              <a:rPr lang="en-US" altLang="x-none" sz="1800" b="1">
                <a:solidFill>
                  <a:srgbClr val="7F0055"/>
                </a:solidFill>
                <a:latin typeface="Courier New" charset="0"/>
              </a:rPr>
              <a:t>new </a:t>
            </a: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PrimeRun(143, 195);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800" b="1">
                <a:solidFill>
                  <a:srgbClr val="7F0055"/>
                </a:solidFill>
                <a:latin typeface="Courier New" charset="0"/>
              </a:rPr>
              <a:t>new </a:t>
            </a: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Thread(p).start();  </a:t>
            </a:r>
          </a:p>
        </p:txBody>
      </p:sp>
      <p:cxnSp>
        <p:nvCxnSpPr>
          <p:cNvPr id="117765" name="AutoShape 5"/>
          <p:cNvCxnSpPr>
            <a:cxnSpLocks noChangeShapeType="1"/>
          </p:cNvCxnSpPr>
          <p:nvPr/>
        </p:nvCxnSpPr>
        <p:spPr bwMode="auto">
          <a:xfrm flipH="1">
            <a:off x="7010400" y="1676400"/>
            <a:ext cx="914400" cy="1588"/>
          </a:xfrm>
          <a:prstGeom prst="straightConnector1">
            <a:avLst/>
          </a:prstGeom>
          <a:noFill/>
          <a:ln w="60480" cap="sq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Concurrency &amp; Parallelism</a:t>
            </a:r>
          </a:p>
        </p:txBody>
      </p:sp>
      <p:sp>
        <p:nvSpPr>
          <p:cNvPr id="154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" indent="-9525"/>
            <a:r>
              <a:rPr lang="en-US" altLang="x-none"/>
              <a:t>So far, our programs have been </a:t>
            </a:r>
            <a:r>
              <a:rPr lang="en-US" altLang="x-none" i="1"/>
              <a:t>sequential:</a:t>
            </a:r>
            <a:r>
              <a:rPr lang="en-US" altLang="x-none"/>
              <a:t> they do one thing after another, one thing at a time.</a:t>
            </a:r>
          </a:p>
          <a:p>
            <a:pPr marL="9525" indent="-9525"/>
            <a:endParaRPr lang="en-US" altLang="x-none"/>
          </a:p>
          <a:p>
            <a:pPr marL="9525" indent="-9525"/>
            <a:r>
              <a:rPr lang="en-US" altLang="x-none"/>
              <a:t>Let’s start writing programs that do more than one thing at at a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259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3600">
                <a:solidFill>
                  <a:srgbClr val="800000"/>
                </a:solidFill>
                <a:latin typeface="Tw Cen MT" charset="0"/>
                <a:ea typeface="ＭＳ Ｐゴシック" charset="-128"/>
              </a:rPr>
              <a:t>Example</a:t>
            </a:r>
          </a:p>
        </p:txBody>
      </p:sp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64B11396-1FA8-ED44-8BEC-AD44F3513DF8}" type="slidenum">
              <a:rPr lang="en-US" altLang="en-US" sz="1200" b="1">
                <a:solidFill>
                  <a:srgbClr val="FFFFFF"/>
                </a:solidFill>
                <a:latin typeface="Arial" charset="0"/>
                <a:ea typeface="ヒラギノ角ゴ ProN W3" charset="-128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200" b="1">
              <a:solidFill>
                <a:srgbClr val="FFFFFF"/>
              </a:solidFill>
              <a:latin typeface="Arial" charset="0"/>
              <a:ea typeface="ヒラギノ角ゴ ProN W3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84200" y="1143000"/>
            <a:ext cx="7481888" cy="5416550"/>
          </a:xfrm>
          <a:prstGeom prst="rect">
            <a:avLst/>
          </a:prstGeom>
          <a:solidFill>
            <a:srgbClr val="FFFFCC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0" tIns="0" rIns="40680" bIns="0">
            <a:spAutoFit/>
          </a:bodyPr>
          <a:lstStyle/>
          <a:p>
            <a:pPr marL="39688" eaLnBrk="1" hangingPunct="1">
              <a:buSzPct val="10000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/>
            </a:pPr>
            <a:r>
              <a:rPr lang="en-US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public class </a:t>
            </a:r>
            <a:r>
              <a:rPr lang="en-US" sz="2200" dirty="0" err="1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ThreadTest</a:t>
            </a:r>
            <a:r>
              <a:rPr lang="en-US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 extends Thread {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   </a:t>
            </a:r>
            <a:r>
              <a:rPr lang="en-US" sz="2200" dirty="0" err="1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int</a:t>
            </a:r>
            <a:r>
              <a:rPr lang="en-US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 M= 1000;       </a:t>
            </a:r>
            <a:r>
              <a:rPr lang="en-US" sz="2200" dirty="0" err="1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int</a:t>
            </a:r>
            <a:r>
              <a:rPr lang="en-US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 R= 600;</a:t>
            </a:r>
          </a:p>
          <a:p>
            <a:pPr marL="39688" eaLnBrk="1" hangingPunct="1">
              <a:buSzPct val="10000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/>
            </a:pPr>
            <a:r>
              <a:rPr lang="en-US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  public static void main(String[] </a:t>
            </a:r>
            <a:r>
              <a:rPr lang="en-US" sz="2200" dirty="0" err="1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args</a:t>
            </a:r>
            <a:r>
              <a:rPr lang="en-US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) {</a:t>
            </a:r>
          </a:p>
          <a:p>
            <a:pPr marL="39688" eaLnBrk="1" hangingPunct="1">
              <a:buSzPct val="10000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/>
            </a:pPr>
            <a:r>
              <a:rPr lang="en-US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     new </a:t>
            </a:r>
            <a:r>
              <a:rPr lang="en-US" sz="2200" dirty="0" err="1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ThreadTest</a:t>
            </a:r>
            <a:r>
              <a:rPr lang="en-US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().start();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     </a:t>
            </a:r>
            <a:r>
              <a:rPr lang="mr-IN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for (int h= 0; true; h= h+1) {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           </a:t>
            </a:r>
            <a:r>
              <a:rPr lang="mr-IN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sleep(M);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           </a:t>
            </a:r>
            <a:r>
              <a:rPr lang="en-US" sz="2200" dirty="0" err="1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System.out.format</a:t>
            </a:r>
            <a:r>
              <a:rPr lang="en-US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("%s %d\n", </a:t>
            </a:r>
            <a:r>
              <a:rPr lang="en-US" sz="2200" dirty="0" err="1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Thread.currentThread</a:t>
            </a:r>
            <a:r>
              <a:rPr lang="en-US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(), h);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     </a:t>
            </a:r>
            <a:r>
              <a:rPr lang="mr-IN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}</a:t>
            </a:r>
            <a:endParaRPr lang="en-US" sz="2200" dirty="0">
              <a:solidFill>
                <a:srgbClr val="800000"/>
              </a:solidFill>
              <a:latin typeface="Times New Roman"/>
              <a:ea typeface="ヒラギノ角ゴ ProN W3" charset="0"/>
              <a:cs typeface="Times New Roman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 }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200" dirty="0">
              <a:solidFill>
                <a:srgbClr val="800000"/>
              </a:solidFill>
              <a:latin typeface="Times New Roman"/>
              <a:ea typeface="ヒラギノ角ゴ ProN W3" charset="0"/>
              <a:cs typeface="Times New Roman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 @Override public void run() {</a:t>
            </a:r>
            <a:endParaRPr lang="mr-IN" sz="2200" dirty="0">
              <a:solidFill>
                <a:srgbClr val="800000"/>
              </a:solidFill>
              <a:latin typeface="Times New Roman"/>
              <a:ea typeface="ヒラギノ角ゴ ProN W3" charset="0"/>
              <a:cs typeface="Times New Roman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mr-IN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     for (int k= 0; true; k= k+1) {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           </a:t>
            </a:r>
            <a:r>
              <a:rPr lang="mr-IN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sleep(R);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           </a:t>
            </a:r>
            <a:r>
              <a:rPr lang="en-US" sz="2200" dirty="0" err="1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System.out.format</a:t>
            </a:r>
            <a:r>
              <a:rPr lang="en-US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("%s %d\n", </a:t>
            </a:r>
            <a:r>
              <a:rPr lang="en-US" sz="2200" dirty="0" err="1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Thread.currentThread</a:t>
            </a:r>
            <a:r>
              <a:rPr lang="en-US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(), k);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mr-IN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     }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mr-IN" sz="2200" dirty="0">
                <a:solidFill>
                  <a:srgbClr val="800000"/>
                </a:solidFill>
                <a:latin typeface="Times New Roman"/>
                <a:ea typeface="ヒラギノ角ゴ ProN W3" charset="0"/>
                <a:cs typeface="Times New Roman"/>
              </a:rPr>
              <a:t> }</a:t>
            </a:r>
            <a:endParaRPr lang="en-US" sz="2200" dirty="0">
              <a:solidFill>
                <a:srgbClr val="800000"/>
              </a:solidFill>
              <a:latin typeface="Times New Roman"/>
              <a:ea typeface="ヒラギノ角ゴ ProN W3" charset="0"/>
              <a:cs typeface="Times New Roman"/>
            </a:endParaRPr>
          </a:p>
        </p:txBody>
      </p:sp>
      <p:sp>
        <p:nvSpPr>
          <p:cNvPr id="119812" name="TextBox 1"/>
          <p:cNvSpPr txBox="1">
            <a:spLocks noChangeArrowheads="1"/>
          </p:cNvSpPr>
          <p:nvPr/>
        </p:nvSpPr>
        <p:spPr bwMode="auto">
          <a:xfrm>
            <a:off x="5791200" y="914400"/>
            <a:ext cx="2819400" cy="1938338"/>
          </a:xfrm>
          <a:prstGeom prst="rect">
            <a:avLst/>
          </a:prstGeom>
          <a:solidFill>
            <a:srgbClr val="CCFFCC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chemeClr val="tx1"/>
                </a:solidFill>
              </a:rPr>
              <a:t>We’ll demo this with different values of M and R.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chemeClr val="tx1"/>
                </a:solidFill>
              </a:rPr>
              <a:t>Code will be on course website</a:t>
            </a:r>
          </a:p>
        </p:txBody>
      </p:sp>
      <p:sp>
        <p:nvSpPr>
          <p:cNvPr id="119813" name="TextBox 11"/>
          <p:cNvSpPr txBox="1">
            <a:spLocks noChangeArrowheads="1"/>
          </p:cNvSpPr>
          <p:nvPr/>
        </p:nvSpPr>
        <p:spPr bwMode="auto">
          <a:xfrm>
            <a:off x="5791200" y="3981450"/>
            <a:ext cx="2819400" cy="1200150"/>
          </a:xfrm>
          <a:prstGeom prst="rect">
            <a:avLst/>
          </a:prstGeom>
          <a:solidFill>
            <a:srgbClr val="CCFFCC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chemeClr val="tx1"/>
                </a:solidFill>
              </a:rPr>
              <a:t>sleep(</a:t>
            </a:r>
            <a:r>
              <a:rPr lang="mr-IN" altLang="en-US">
                <a:solidFill>
                  <a:schemeClr val="tx1"/>
                </a:solidFill>
              </a:rPr>
              <a:t>…</a:t>
            </a:r>
            <a:r>
              <a:rPr lang="en-US" altLang="en-US">
                <a:solidFill>
                  <a:schemeClr val="tx1"/>
                </a:solidFill>
              </a:rPr>
              <a:t>) requires a throws clause 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—or else catch 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259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3600">
                <a:solidFill>
                  <a:srgbClr val="800000"/>
                </a:solidFill>
                <a:latin typeface="Tw Cen MT" charset="0"/>
                <a:ea typeface="ＭＳ Ｐゴシック" charset="-128"/>
              </a:rPr>
              <a:t>Example</a:t>
            </a:r>
          </a:p>
        </p:txBody>
      </p:sp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70D9CB3-CCF3-8342-8741-44DECFAC81BF}" type="slidenum">
              <a:rPr lang="en-US" altLang="en-US" sz="1200" b="1">
                <a:solidFill>
                  <a:srgbClr val="FFFFFF"/>
                </a:solidFill>
                <a:latin typeface="Arial" charset="0"/>
                <a:ea typeface="ヒラギノ角ゴ ProN W3" charset="-128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200" b="1">
              <a:solidFill>
                <a:srgbClr val="FFFFFF"/>
              </a:solidFill>
              <a:latin typeface="Arial" charset="0"/>
              <a:ea typeface="ヒラギノ角ゴ ProN W3" charset="-128"/>
            </a:endParaRPr>
          </a:p>
        </p:txBody>
      </p:sp>
      <p:sp>
        <p:nvSpPr>
          <p:cNvPr id="121859" name="Rectangle 4"/>
          <p:cNvSpPr>
            <a:spLocks noChangeArrowheads="1"/>
          </p:cNvSpPr>
          <p:nvPr/>
        </p:nvSpPr>
        <p:spPr bwMode="auto">
          <a:xfrm>
            <a:off x="584200" y="1143000"/>
            <a:ext cx="6448425" cy="5416550"/>
          </a:xfrm>
          <a:prstGeom prst="rect">
            <a:avLst/>
          </a:prstGeom>
          <a:solidFill>
            <a:srgbClr val="FFFFCC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40680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rgbClr val="800000"/>
                </a:solidFill>
                <a:latin typeface="Times New Roman" charset="0"/>
                <a:ea typeface="ヒラギノ角ゴ ProN W3" charset="-128"/>
              </a:rPr>
              <a:t>public class ThreadTest extends Thread {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200">
                <a:solidFill>
                  <a:srgbClr val="800000"/>
                </a:solidFill>
                <a:latin typeface="Times New Roman" charset="0"/>
                <a:ea typeface="ヒラギノ角ゴ ProN W3" charset="-128"/>
              </a:rPr>
              <a:t>   int M= 1000;       int R= 600;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rgbClr val="800000"/>
                </a:solidFill>
                <a:latin typeface="Times New Roman" charset="0"/>
                <a:ea typeface="ヒラギノ角ゴ ProN W3" charset="-128"/>
              </a:rPr>
              <a:t>  public static void main(String[] args)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rgbClr val="800000"/>
                </a:solidFill>
                <a:latin typeface="Times New Roman" charset="0"/>
                <a:ea typeface="ヒラギノ角ゴ ProN W3" charset="-128"/>
              </a:rPr>
              <a:t>     new ThreadTest().start();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200">
                <a:solidFill>
                  <a:srgbClr val="800000"/>
                </a:solidFill>
                <a:latin typeface="Times New Roman" charset="0"/>
                <a:ea typeface="ヒラギノ角ゴ ProN W3" charset="-128"/>
              </a:rPr>
              <a:t>     </a:t>
            </a:r>
            <a:r>
              <a:rPr lang="mr-IN" altLang="en-US" sz="2200">
                <a:solidFill>
                  <a:srgbClr val="800000"/>
                </a:solidFill>
                <a:latin typeface="Times New Roman" charset="0"/>
                <a:ea typeface="ヒラギノ角ゴ ProN W3" charset="-128"/>
              </a:rPr>
              <a:t>for (int h= 0; true; h= h+1) {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200">
                <a:solidFill>
                  <a:srgbClr val="800000"/>
                </a:solidFill>
                <a:latin typeface="Times New Roman" charset="0"/>
                <a:ea typeface="ヒラギノ角ゴ ProN W3" charset="-128"/>
              </a:rPr>
              <a:t>           </a:t>
            </a:r>
            <a:r>
              <a:rPr lang="mr-IN" altLang="en-US" sz="2200">
                <a:solidFill>
                  <a:srgbClr val="800000"/>
                </a:solidFill>
                <a:latin typeface="Times New Roman" charset="0"/>
                <a:ea typeface="ヒラギノ角ゴ ProN W3" charset="-128"/>
              </a:rPr>
              <a:t>sleep(M);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200">
                <a:solidFill>
                  <a:srgbClr val="800000"/>
                </a:solidFill>
                <a:latin typeface="Times New Roman" charset="0"/>
                <a:ea typeface="ヒラギノ角ゴ ProN W3" charset="-128"/>
              </a:rPr>
              <a:t>           </a:t>
            </a:r>
            <a:r>
              <a:rPr lang="mr-IN" altLang="en-US" sz="2200">
                <a:solidFill>
                  <a:srgbClr val="800000"/>
                </a:solidFill>
                <a:latin typeface="Times New Roman" charset="0"/>
                <a:ea typeface="ヒラギノ角ゴ ProN W3" charset="-128"/>
              </a:rPr>
              <a:t>…</a:t>
            </a:r>
            <a:r>
              <a:rPr lang="en-US" altLang="en-US" sz="2200">
                <a:solidFill>
                  <a:srgbClr val="800000"/>
                </a:solidFill>
                <a:latin typeface="Times New Roman" charset="0"/>
                <a:ea typeface="ヒラギノ角ゴ ProN W3" charset="-128"/>
              </a:rPr>
              <a:t>format("%s %d\n", Thread.currentThread(), h);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200">
                <a:solidFill>
                  <a:srgbClr val="800000"/>
                </a:solidFill>
                <a:latin typeface="Times New Roman" charset="0"/>
                <a:ea typeface="ヒラギノ角ゴ ProN W3" charset="-128"/>
              </a:rPr>
              <a:t>     </a:t>
            </a:r>
            <a:r>
              <a:rPr lang="mr-IN" altLang="en-US" sz="2200">
                <a:solidFill>
                  <a:srgbClr val="800000"/>
                </a:solidFill>
                <a:latin typeface="Times New Roman" charset="0"/>
                <a:ea typeface="ヒラギノ角ゴ ProN W3" charset="-128"/>
              </a:rPr>
              <a:t>}</a:t>
            </a:r>
            <a:endParaRPr lang="en-US" altLang="en-US" sz="2200">
              <a:solidFill>
                <a:srgbClr val="800000"/>
              </a:solidFill>
              <a:latin typeface="Times New Roman" charset="0"/>
              <a:ea typeface="ヒラギノ角ゴ ProN W3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200">
                <a:solidFill>
                  <a:srgbClr val="800000"/>
                </a:solidFill>
                <a:latin typeface="Times New Roman" charset="0"/>
                <a:ea typeface="ヒラギノ角ゴ ProN W3" charset="-128"/>
              </a:rPr>
              <a:t> }</a:t>
            </a:r>
          </a:p>
          <a:p>
            <a:pPr eaLnBrk="1" hangingPunct="1">
              <a:spcBef>
                <a:spcPct val="0"/>
              </a:spcBef>
            </a:pPr>
            <a:endParaRPr lang="en-US" altLang="en-US" sz="2200">
              <a:solidFill>
                <a:srgbClr val="800000"/>
              </a:solidFill>
              <a:latin typeface="Times New Roman" charset="0"/>
              <a:ea typeface="ヒラギノ角ゴ ProN W3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200">
                <a:solidFill>
                  <a:srgbClr val="800000"/>
                </a:solidFill>
                <a:latin typeface="Times New Roman" charset="0"/>
                <a:ea typeface="ヒラギノ角ゴ ProN W3" charset="-128"/>
              </a:rPr>
              <a:t> @Override public void run() {</a:t>
            </a:r>
            <a:endParaRPr lang="mr-IN" altLang="en-US" sz="2200">
              <a:solidFill>
                <a:srgbClr val="800000"/>
              </a:solidFill>
              <a:latin typeface="Times New Roman" charset="0"/>
              <a:ea typeface="ヒラギノ角ゴ ProN W3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mr-IN" altLang="en-US" sz="2200">
                <a:solidFill>
                  <a:srgbClr val="800000"/>
                </a:solidFill>
                <a:latin typeface="Times New Roman" charset="0"/>
                <a:ea typeface="ヒラギノ角ゴ ProN W3" charset="-128"/>
              </a:rPr>
              <a:t>     for (int k= 0; true; k= k+1) {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200">
                <a:solidFill>
                  <a:srgbClr val="800000"/>
                </a:solidFill>
                <a:latin typeface="Times New Roman" charset="0"/>
                <a:ea typeface="ヒラギノ角ゴ ProN W3" charset="-128"/>
              </a:rPr>
              <a:t>           </a:t>
            </a:r>
            <a:r>
              <a:rPr lang="mr-IN" altLang="en-US" sz="2200">
                <a:solidFill>
                  <a:srgbClr val="800000"/>
                </a:solidFill>
                <a:latin typeface="Times New Roman" charset="0"/>
                <a:ea typeface="ヒラギノ角ゴ ProN W3" charset="-128"/>
              </a:rPr>
              <a:t>sleep(R);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200">
                <a:solidFill>
                  <a:srgbClr val="800000"/>
                </a:solidFill>
                <a:latin typeface="Times New Roman" charset="0"/>
                <a:ea typeface="ヒラギノ角ゴ ProN W3" charset="-128"/>
              </a:rPr>
              <a:t>           </a:t>
            </a:r>
            <a:r>
              <a:rPr lang="mr-IN" altLang="en-US" sz="2200">
                <a:solidFill>
                  <a:srgbClr val="800000"/>
                </a:solidFill>
                <a:latin typeface="Times New Roman" charset="0"/>
                <a:ea typeface="ヒラギノ角ゴ ProN W3" charset="-128"/>
              </a:rPr>
              <a:t>…</a:t>
            </a:r>
            <a:r>
              <a:rPr lang="en-US" altLang="en-US" sz="2200">
                <a:solidFill>
                  <a:srgbClr val="800000"/>
                </a:solidFill>
                <a:latin typeface="Times New Roman" charset="0"/>
                <a:ea typeface="ヒラギノ角ゴ ProN W3" charset="-128"/>
              </a:rPr>
              <a:t>format("%s %d\n", Thread.currentThread(), k);</a:t>
            </a:r>
          </a:p>
          <a:p>
            <a:pPr eaLnBrk="1" hangingPunct="1">
              <a:spcBef>
                <a:spcPct val="0"/>
              </a:spcBef>
            </a:pPr>
            <a:r>
              <a:rPr lang="mr-IN" altLang="en-US" sz="2200">
                <a:solidFill>
                  <a:srgbClr val="800000"/>
                </a:solidFill>
                <a:latin typeface="Times New Roman" charset="0"/>
                <a:ea typeface="ヒラギノ角ゴ ProN W3" charset="-128"/>
              </a:rPr>
              <a:t>     }</a:t>
            </a:r>
          </a:p>
          <a:p>
            <a:pPr eaLnBrk="1" hangingPunct="1">
              <a:spcBef>
                <a:spcPct val="0"/>
              </a:spcBef>
            </a:pPr>
            <a:r>
              <a:rPr lang="mr-IN" altLang="en-US" sz="2200">
                <a:solidFill>
                  <a:srgbClr val="800000"/>
                </a:solidFill>
                <a:latin typeface="Times New Roman" charset="0"/>
                <a:ea typeface="ヒラギノ角ゴ ProN W3" charset="-128"/>
              </a:rPr>
              <a:t> }</a:t>
            </a:r>
            <a:endParaRPr lang="en-US" altLang="en-US" sz="2200">
              <a:solidFill>
                <a:srgbClr val="800000"/>
              </a:solidFill>
              <a:latin typeface="Times New Roman" charset="0"/>
              <a:ea typeface="ヒラギノ角ゴ ProN W3" charset="-128"/>
            </a:endParaRPr>
          </a:p>
        </p:txBody>
      </p:sp>
      <p:sp>
        <p:nvSpPr>
          <p:cNvPr id="121860" name="TextBox 1"/>
          <p:cNvSpPr txBox="1">
            <a:spLocks noChangeArrowheads="1"/>
          </p:cNvSpPr>
          <p:nvPr/>
        </p:nvSpPr>
        <p:spPr bwMode="auto">
          <a:xfrm>
            <a:off x="5334000" y="1295400"/>
            <a:ext cx="3657600" cy="4154488"/>
          </a:xfrm>
          <a:prstGeom prst="rect">
            <a:avLst/>
          </a:prstGeom>
          <a:solidFill>
            <a:srgbClr val="CCFFCC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rgbClr val="000000"/>
                </a:solidFill>
                <a:latin typeface="Times New Roman" charset="0"/>
              </a:rPr>
              <a:t>Thread[Thread-0,5,main] 0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rgbClr val="000000"/>
                </a:solidFill>
                <a:latin typeface="Times New Roman" charset="0"/>
              </a:rPr>
              <a:t>Thread[main,5,main] 0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rgbClr val="000000"/>
                </a:solidFill>
                <a:latin typeface="Times New Roman" charset="0"/>
              </a:rPr>
              <a:t>Thread[Thread-0,5,main] 1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rgbClr val="000000"/>
                </a:solidFill>
                <a:latin typeface="Times New Roman" charset="0"/>
              </a:rPr>
              <a:t>Thread[Thread-0,5,main] 2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rgbClr val="000000"/>
                </a:solidFill>
                <a:latin typeface="Times New Roman" charset="0"/>
              </a:rPr>
              <a:t>Thread[main,5,main] 1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rgbClr val="000000"/>
                </a:solidFill>
                <a:latin typeface="Times New Roman" charset="0"/>
              </a:rPr>
              <a:t>Thread[Thread-0,5,main] 3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rgbClr val="000000"/>
                </a:solidFill>
                <a:latin typeface="Times New Roman" charset="0"/>
              </a:rPr>
              <a:t>Thread[main,5,main] 2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rgbClr val="000000"/>
                </a:solidFill>
                <a:latin typeface="Times New Roman" charset="0"/>
              </a:rPr>
              <a:t>Thread[Thread-0,5,main] 4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rgbClr val="000000"/>
                </a:solidFill>
                <a:latin typeface="Times New Roman" charset="0"/>
              </a:rPr>
              <a:t>Thread[Thread-0,5,main] 5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rgbClr val="000000"/>
                </a:solidFill>
                <a:latin typeface="Times New Roman" charset="0"/>
              </a:rPr>
              <a:t>Thread[main,5,main] 3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mr-IN" altLang="en-US">
                <a:solidFill>
                  <a:srgbClr val="000000"/>
                </a:solidFill>
                <a:latin typeface="Times New Roman" charset="0"/>
              </a:rPr>
              <a:t>…</a:t>
            </a:r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1861" name="Text Box 6"/>
          <p:cNvSpPr txBox="1">
            <a:spLocks noChangeArrowheads="1"/>
          </p:cNvSpPr>
          <p:nvPr/>
        </p:nvSpPr>
        <p:spPr bwMode="auto">
          <a:xfrm>
            <a:off x="3937000" y="304800"/>
            <a:ext cx="495141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>
                <a:solidFill>
                  <a:srgbClr val="FF0000"/>
                </a:solidFill>
              </a:rPr>
              <a:t>Thread name, priority, thread group</a:t>
            </a:r>
          </a:p>
        </p:txBody>
      </p:sp>
      <p:sp>
        <p:nvSpPr>
          <p:cNvPr id="121862" name="Line 7"/>
          <p:cNvSpPr>
            <a:spLocks noChangeShapeType="1"/>
          </p:cNvSpPr>
          <p:nvPr/>
        </p:nvSpPr>
        <p:spPr bwMode="auto">
          <a:xfrm>
            <a:off x="5486400" y="762000"/>
            <a:ext cx="1371600" cy="609600"/>
          </a:xfrm>
          <a:prstGeom prst="line">
            <a:avLst/>
          </a:prstGeom>
          <a:noFill/>
          <a:ln w="3492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3" name="Line 8"/>
          <p:cNvSpPr>
            <a:spLocks noChangeShapeType="1"/>
          </p:cNvSpPr>
          <p:nvPr/>
        </p:nvSpPr>
        <p:spPr bwMode="auto">
          <a:xfrm>
            <a:off x="6705600" y="762000"/>
            <a:ext cx="838200" cy="609600"/>
          </a:xfrm>
          <a:prstGeom prst="line">
            <a:avLst/>
          </a:prstGeom>
          <a:noFill/>
          <a:ln w="3492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4" name="Line 9"/>
          <p:cNvSpPr>
            <a:spLocks noChangeShapeType="1"/>
          </p:cNvSpPr>
          <p:nvPr/>
        </p:nvSpPr>
        <p:spPr bwMode="auto">
          <a:xfrm>
            <a:off x="7848600" y="762000"/>
            <a:ext cx="76200" cy="533400"/>
          </a:xfrm>
          <a:prstGeom prst="line">
            <a:avLst/>
          </a:prstGeom>
          <a:noFill/>
          <a:ln w="3492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4400">
                <a:solidFill>
                  <a:srgbClr val="775F55"/>
                </a:solidFill>
                <a:latin typeface="Tw Cen MT" charset="0"/>
                <a:ea typeface="ＭＳ Ｐゴシック" charset="-128"/>
              </a:rPr>
              <a:t>Example</a:t>
            </a:r>
          </a:p>
        </p:txBody>
      </p:sp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E1456E89-7333-F640-883F-609641700AF6}" type="slidenum">
              <a:rPr lang="en-US" altLang="en-US" sz="1200" b="1">
                <a:solidFill>
                  <a:srgbClr val="FFFFFF"/>
                </a:solidFill>
                <a:latin typeface="Arial" charset="0"/>
                <a:ea typeface="ヒラギノ角ゴ ProN W3" charset="-128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200" b="1">
              <a:solidFill>
                <a:srgbClr val="FFFFFF"/>
              </a:solidFill>
              <a:latin typeface="Arial" charset="0"/>
              <a:ea typeface="ヒラギノ角ゴ ProN W3" charset="-128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780088" y="1069975"/>
            <a:ext cx="3251200" cy="5178425"/>
          </a:xfrm>
          <a:prstGeom prst="rect">
            <a:avLst/>
          </a:prstGeom>
          <a:solidFill>
            <a:srgbClr val="FFFFCC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40680" bIns="0"/>
          <a:lstStyle>
            <a:lvl1pPr marL="39688"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waiting...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running...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waiting...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running...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waiting...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running...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waiting...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running...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waiting...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running...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waiting...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running...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waiting...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running...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waiting...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running...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waiting...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running...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waiting...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running...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done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292100" y="1701800"/>
            <a:ext cx="5324475" cy="4867275"/>
          </a:xfrm>
          <a:prstGeom prst="rect">
            <a:avLst/>
          </a:prstGeom>
          <a:solidFill>
            <a:srgbClr val="FFFFCC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40680" bIns="0">
            <a:spAutoFit/>
          </a:bodyPr>
          <a:lstStyle>
            <a:lvl1pPr marL="39688"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7F0055"/>
                </a:solidFill>
                <a:latin typeface="Courier New" charset="0"/>
              </a:rPr>
              <a:t>public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x-none" sz="1600" b="1">
                <a:solidFill>
                  <a:srgbClr val="7F0055"/>
                </a:solidFill>
                <a:latin typeface="Courier New" charset="0"/>
              </a:rPr>
              <a:t>class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ThreadTest </a:t>
            </a:r>
            <a:r>
              <a:rPr lang="en-US" altLang="x-none" sz="1600" b="1">
                <a:solidFill>
                  <a:srgbClr val="7F0055"/>
                </a:solidFill>
                <a:latin typeface="Courier New" charset="0"/>
              </a:rPr>
              <a:t>extends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Thread {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  </a:t>
            </a:r>
            <a:r>
              <a:rPr lang="en-US" altLang="x-none" sz="1600" b="1">
                <a:solidFill>
                  <a:srgbClr val="7F0055"/>
                </a:solidFill>
                <a:latin typeface="Courier New" charset="0"/>
              </a:rPr>
              <a:t>static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x-none" sz="1600" b="1">
                <a:solidFill>
                  <a:srgbClr val="7F0055"/>
                </a:solidFill>
                <a:latin typeface="Courier New" charset="0"/>
              </a:rPr>
              <a:t>boolean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x-none" sz="1600" b="1" i="1">
                <a:solidFill>
                  <a:srgbClr val="0000C0"/>
                </a:solidFill>
                <a:latin typeface="Courier New" charset="0"/>
              </a:rPr>
              <a:t>ok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= </a:t>
            </a:r>
            <a:r>
              <a:rPr lang="en-US" altLang="x-none" sz="1600" b="1">
                <a:solidFill>
                  <a:srgbClr val="7F0055"/>
                </a:solidFill>
                <a:latin typeface="Courier New" charset="0"/>
              </a:rPr>
              <a:t>true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endParaRPr lang="en-US" altLang="x-none" sz="1600" b="1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  </a:t>
            </a:r>
            <a:r>
              <a:rPr lang="en-US" altLang="x-none" sz="1600" b="1">
                <a:solidFill>
                  <a:srgbClr val="7F0055"/>
                </a:solidFill>
                <a:latin typeface="Courier New" charset="0"/>
              </a:rPr>
              <a:t>public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x-none" sz="1600" b="1">
                <a:solidFill>
                  <a:srgbClr val="7F0055"/>
                </a:solidFill>
                <a:latin typeface="Courier New" charset="0"/>
              </a:rPr>
              <a:t>static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x-none" sz="1600" b="1">
                <a:solidFill>
                  <a:srgbClr val="7F0055"/>
                </a:solidFill>
                <a:latin typeface="Courier New" charset="0"/>
              </a:rPr>
              <a:t>void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main(String[] args) {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     </a:t>
            </a:r>
            <a:r>
              <a:rPr lang="en-US" altLang="x-none" sz="1600" b="1">
                <a:solidFill>
                  <a:srgbClr val="7F0055"/>
                </a:solidFill>
                <a:latin typeface="Courier New" charset="0"/>
              </a:rPr>
              <a:t>new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ThreadTest().start();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     </a:t>
            </a:r>
            <a:r>
              <a:rPr lang="en-US" altLang="x-none" sz="1600" b="1">
                <a:solidFill>
                  <a:srgbClr val="7F0055"/>
                </a:solidFill>
                <a:latin typeface="Courier New" charset="0"/>
              </a:rPr>
              <a:t>for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(</a:t>
            </a:r>
            <a:r>
              <a:rPr lang="en-US" altLang="x-none" sz="1600" b="1">
                <a:solidFill>
                  <a:srgbClr val="7F0055"/>
                </a:solidFill>
                <a:latin typeface="Courier New" charset="0"/>
              </a:rPr>
              <a:t>int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i = 0; i &lt; 10; i++) {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        System.</a:t>
            </a:r>
            <a:r>
              <a:rPr lang="en-US" altLang="x-none" sz="1600" b="1" i="1">
                <a:solidFill>
                  <a:srgbClr val="0000C0"/>
                </a:solidFill>
                <a:latin typeface="Courier New" charset="0"/>
              </a:rPr>
              <a:t>out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.println(</a:t>
            </a:r>
            <a:r>
              <a:rPr lang="en-US" altLang="x-none" sz="1600" b="1">
                <a:solidFill>
                  <a:srgbClr val="2A00FF"/>
                </a:solidFill>
                <a:latin typeface="Courier New" charset="0"/>
              </a:rPr>
              <a:t>"waiting..."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        </a:t>
            </a:r>
            <a:r>
              <a:rPr lang="en-US" altLang="x-none" sz="1600" b="1" i="1">
                <a:solidFill>
                  <a:srgbClr val="000000"/>
                </a:solidFill>
                <a:latin typeface="Courier New" charset="0"/>
              </a:rPr>
              <a:t>yield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     }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     </a:t>
            </a:r>
            <a:r>
              <a:rPr lang="en-US" altLang="x-none" sz="1600" b="1" i="1">
                <a:solidFill>
                  <a:srgbClr val="0000C0"/>
                </a:solidFill>
                <a:latin typeface="Courier New" charset="0"/>
              </a:rPr>
              <a:t>ok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= </a:t>
            </a:r>
            <a:r>
              <a:rPr lang="en-US" altLang="x-none" sz="1600" b="1">
                <a:solidFill>
                  <a:srgbClr val="7F0055"/>
                </a:solidFill>
                <a:latin typeface="Courier New" charset="0"/>
              </a:rPr>
              <a:t>false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  }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  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  </a:t>
            </a:r>
            <a:r>
              <a:rPr lang="en-US" altLang="x-none" sz="1600" b="1">
                <a:solidFill>
                  <a:srgbClr val="7F0055"/>
                </a:solidFill>
                <a:latin typeface="Courier New" charset="0"/>
              </a:rPr>
              <a:t>public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x-none" sz="1600" b="1">
                <a:solidFill>
                  <a:srgbClr val="7F0055"/>
                </a:solidFill>
                <a:latin typeface="Courier New" charset="0"/>
              </a:rPr>
              <a:t>void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run() {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     </a:t>
            </a:r>
            <a:r>
              <a:rPr lang="en-US" altLang="x-none" sz="1600" b="1">
                <a:solidFill>
                  <a:srgbClr val="7F0055"/>
                </a:solidFill>
                <a:latin typeface="Courier New" charset="0"/>
              </a:rPr>
              <a:t>while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(</a:t>
            </a:r>
            <a:r>
              <a:rPr lang="en-US" altLang="x-none" sz="1600" b="1" i="1">
                <a:solidFill>
                  <a:srgbClr val="0000C0"/>
                </a:solidFill>
                <a:latin typeface="Courier New" charset="0"/>
              </a:rPr>
              <a:t>ok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) {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        System.</a:t>
            </a:r>
            <a:r>
              <a:rPr lang="en-US" altLang="x-none" sz="1600" b="1" i="1">
                <a:solidFill>
                  <a:srgbClr val="0000C0"/>
                </a:solidFill>
                <a:latin typeface="Courier New" charset="0"/>
              </a:rPr>
              <a:t>out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.println(</a:t>
            </a:r>
            <a:r>
              <a:rPr lang="en-US" altLang="x-none" sz="1600" b="1">
                <a:solidFill>
                  <a:srgbClr val="2A00FF"/>
                </a:solidFill>
                <a:latin typeface="Courier New" charset="0"/>
              </a:rPr>
              <a:t>"running..."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        </a:t>
            </a:r>
            <a:r>
              <a:rPr lang="en-US" altLang="x-none" sz="1600" b="1" i="1">
                <a:solidFill>
                  <a:srgbClr val="000000"/>
                </a:solidFill>
                <a:latin typeface="Courier New" charset="0"/>
              </a:rPr>
              <a:t>yield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();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     }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     System.</a:t>
            </a:r>
            <a:r>
              <a:rPr lang="en-US" altLang="x-none" sz="1600" b="1" i="1">
                <a:solidFill>
                  <a:srgbClr val="0000C0"/>
                </a:solidFill>
                <a:latin typeface="Courier New" charset="0"/>
              </a:rPr>
              <a:t>out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.println(</a:t>
            </a:r>
            <a:r>
              <a:rPr lang="en-US" altLang="x-none" sz="1600" b="1">
                <a:solidFill>
                  <a:srgbClr val="2A00FF"/>
                </a:solidFill>
                <a:latin typeface="Courier New" charset="0"/>
              </a:rPr>
              <a:t>"done"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   }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}</a:t>
            </a:r>
          </a:p>
        </p:txBody>
      </p: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2344738" y="3573463"/>
            <a:ext cx="4892675" cy="1549400"/>
            <a:chOff x="1477" y="2251"/>
            <a:chExt cx="3082" cy="976"/>
          </a:xfrm>
        </p:grpSpPr>
        <p:grpSp>
          <p:nvGrpSpPr>
            <p:cNvPr id="123910" name="Group 6"/>
            <p:cNvGrpSpPr>
              <a:grpSpLocks/>
            </p:cNvGrpSpPr>
            <p:nvPr/>
          </p:nvGrpSpPr>
          <p:grpSpPr bwMode="auto">
            <a:xfrm>
              <a:off x="1477" y="2251"/>
              <a:ext cx="3082" cy="976"/>
              <a:chOff x="1477" y="2251"/>
              <a:chExt cx="3082" cy="976"/>
            </a:xfrm>
          </p:grpSpPr>
          <p:sp>
            <p:nvSpPr>
              <p:cNvPr id="123912" name="Freeform 7"/>
              <p:cNvSpPr>
                <a:spLocks noChangeArrowheads="1"/>
              </p:cNvSpPr>
              <p:nvPr/>
            </p:nvSpPr>
            <p:spPr bwMode="auto">
              <a:xfrm>
                <a:off x="1477" y="2251"/>
                <a:ext cx="3082" cy="8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600"/>
                  <a:gd name="T46" fmla="*/ 0 h 21600"/>
                  <a:gd name="T47" fmla="*/ 21600 w 21600"/>
                  <a:gd name="T48" fmla="*/ 21600 h 216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600" h="21600">
                    <a:moveTo>
                      <a:pt x="7033" y="2024"/>
                    </a:moveTo>
                    <a:cubicBezTo>
                      <a:pt x="5424" y="2024"/>
                      <a:pt x="4119" y="3485"/>
                      <a:pt x="4119" y="5286"/>
                    </a:cubicBezTo>
                    <a:lnTo>
                      <a:pt x="0" y="0"/>
                    </a:lnTo>
                    <a:lnTo>
                      <a:pt x="4119" y="10181"/>
                    </a:lnTo>
                    <a:lnTo>
                      <a:pt x="4119" y="18337"/>
                    </a:lnTo>
                    <a:cubicBezTo>
                      <a:pt x="4119" y="20139"/>
                      <a:pt x="5424" y="21600"/>
                      <a:pt x="7033" y="21600"/>
                    </a:cubicBezTo>
                    <a:lnTo>
                      <a:pt x="11403" y="21600"/>
                    </a:lnTo>
                    <a:lnTo>
                      <a:pt x="18687" y="21600"/>
                    </a:lnTo>
                    <a:cubicBezTo>
                      <a:pt x="20296" y="21600"/>
                      <a:pt x="21600" y="20139"/>
                      <a:pt x="21600" y="18337"/>
                    </a:cubicBezTo>
                    <a:lnTo>
                      <a:pt x="21600" y="10181"/>
                    </a:lnTo>
                    <a:lnTo>
                      <a:pt x="21600" y="5286"/>
                    </a:lnTo>
                    <a:cubicBezTo>
                      <a:pt x="21600" y="3485"/>
                      <a:pt x="20296" y="2024"/>
                      <a:pt x="18687" y="2024"/>
                    </a:cubicBezTo>
                    <a:lnTo>
                      <a:pt x="11403" y="2024"/>
                    </a:lnTo>
                    <a:lnTo>
                      <a:pt x="7033" y="2024"/>
                    </a:lnTo>
                    <a:close/>
                    <a:moveTo>
                      <a:pt x="7033" y="2024"/>
                    </a:moveTo>
                  </a:path>
                </a:pathLst>
              </a:custGeom>
              <a:solidFill>
                <a:srgbClr val="FF9999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13" name="Rectangle 8"/>
              <p:cNvSpPr>
                <a:spLocks noChangeArrowheads="1"/>
              </p:cNvSpPr>
              <p:nvPr/>
            </p:nvSpPr>
            <p:spPr bwMode="auto">
              <a:xfrm>
                <a:off x="2156" y="2379"/>
                <a:ext cx="2312" cy="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altLang="x-none"/>
              </a:p>
            </p:txBody>
          </p:sp>
        </p:grpSp>
        <p:sp>
          <p:nvSpPr>
            <p:cNvPr id="123911" name="Rectangle 9"/>
            <p:cNvSpPr>
              <a:spLocks noChangeArrowheads="1"/>
            </p:cNvSpPr>
            <p:nvPr/>
          </p:nvSpPr>
          <p:spPr bwMode="auto">
            <a:xfrm>
              <a:off x="2139" y="2382"/>
              <a:ext cx="2385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80" bIns="0">
              <a:spAutoFit/>
            </a:bodyPr>
            <a:lstStyle>
              <a:lvl1pPr marL="39688"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9688" algn="l"/>
                  <a:tab pos="954088" algn="l"/>
                  <a:tab pos="1868488" algn="l"/>
                  <a:tab pos="2782888" algn="l"/>
                  <a:tab pos="3697288" algn="l"/>
                  <a:tab pos="4611688" algn="l"/>
                  <a:tab pos="5526088" algn="l"/>
                  <a:tab pos="6440488" algn="l"/>
                  <a:tab pos="7354888" algn="l"/>
                  <a:tab pos="8269288" algn="l"/>
                  <a:tab pos="9183688" algn="l"/>
                  <a:tab pos="10098088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ヒラギノ角ゴ ProN W3" charset="-128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x-none" sz="2000">
                  <a:solidFill>
                    <a:srgbClr val="000000"/>
                  </a:solidFill>
                </a:rPr>
                <a:t>If threads happen to be sharing</a:t>
              </a:r>
              <a:br>
                <a:rPr lang="en-US" altLang="x-none" sz="2000">
                  <a:solidFill>
                    <a:srgbClr val="000000"/>
                  </a:solidFill>
                </a:rPr>
              </a:br>
              <a:r>
                <a:rPr lang="en-US" altLang="x-none" sz="2000">
                  <a:solidFill>
                    <a:srgbClr val="000000"/>
                  </a:solidFill>
                </a:rPr>
                <a:t>a CPU, yield allows other waiting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n-US" altLang="x-none" sz="2000">
                  <a:solidFill>
                    <a:srgbClr val="000000"/>
                  </a:solidFill>
                </a:rPr>
                <a:t>threads to run.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Terminating Threads is Tricky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dirty="0" smtClean="0"/>
              <a:t>The safe way: return from the run() method.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Use a </a:t>
            </a:r>
            <a:r>
              <a:rPr lang="en-US" i="1" dirty="0" smtClean="0"/>
              <a:t>flag</a:t>
            </a:r>
            <a:r>
              <a:rPr lang="en-US" dirty="0" smtClean="0"/>
              <a:t> field to tell the thread when to exit.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Avoid old and dangerous APIs: stop(), interrupt(), suspend(), destroy()…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These can leave the thread in a “broken”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69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3600">
                <a:solidFill>
                  <a:srgbClr val="775F55"/>
                </a:solidFill>
                <a:latin typeface="Tw Cen MT" charset="0"/>
                <a:ea typeface="ＭＳ Ｐゴシック" charset="-128"/>
              </a:rPr>
              <a:t>Background (daemon) Threads</a:t>
            </a:r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612775" y="18288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00" indent="-317500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 marL="638175" indent="-273050"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lang="en-US" altLang="en-US" sz="2400"/>
              <a:t>In many applications we have a notion of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altLang="ja-JP" sz="2400"/>
              <a:t>foreground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altLang="ja-JP" sz="2400"/>
              <a:t> and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altLang="ja-JP" sz="2400"/>
              <a:t>background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altLang="ja-JP" sz="2400"/>
              <a:t> (daemon) threads</a:t>
            </a:r>
          </a:p>
          <a:p>
            <a:pPr lvl="1" eaLnBrk="1" hangingPunct="1"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lang="en-US" altLang="en-US" sz="2400"/>
              <a:t>Foreground threads are doing visible work, like interacting with the user or updating the display</a:t>
            </a:r>
          </a:p>
          <a:p>
            <a:pPr lvl="1" eaLnBrk="1" hangingPunct="1"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lang="en-US" altLang="en-US" sz="2400"/>
              <a:t>Background threads do things like maintaining data structures (rebalancing trees, garbage collection, etc.) A daemon can continue even when the thread that created it stops.</a:t>
            </a:r>
          </a:p>
          <a:p>
            <a:pPr eaLnBrk="1" hangingPunct="1"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lang="en-US" altLang="en-US" sz="2400"/>
              <a:t>On your computer, the same notion of background workers explains why so many things are always running in the task manager.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6EFEFCDA-98C3-7041-84CC-EAB278058D3B}" type="slidenum">
              <a:rPr lang="en-US" altLang="en-US" sz="1200" b="1">
                <a:solidFill>
                  <a:srgbClr val="FFFFFF"/>
                </a:solidFill>
                <a:latin typeface="Arial" charset="0"/>
                <a:ea typeface="ヒラギノ角ゴ ProN W3" charset="-128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200" b="1">
              <a:solidFill>
                <a:srgbClr val="FFFFFF"/>
              </a:solidFill>
              <a:latin typeface="Arial" charset="0"/>
              <a:ea typeface="ヒラギノ角ゴ ProN W3" charset="-128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823913" y="1660525"/>
            <a:ext cx="7493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333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3600">
                <a:solidFill>
                  <a:srgbClr val="775F55"/>
                </a:solidFill>
                <a:latin typeface="Tw Cen MT" charset="0"/>
                <a:ea typeface="ＭＳ Ｐゴシック" charset="-128"/>
              </a:rPr>
              <a:t>Background (daemon) Threads</a:t>
            </a:r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612775" y="1828800"/>
            <a:ext cx="815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00" indent="-317500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 marL="638175" indent="-273050"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lang="en-US" altLang="en-US" sz="2400"/>
              <a:t>demon: an evil spirit</a:t>
            </a:r>
          </a:p>
          <a:p>
            <a:pPr eaLnBrk="1" hangingPunct="1"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lang="en-US" altLang="en-US" sz="2400"/>
              <a:t> daemon. Fernando Corbato, 1963, first to use term. Inspired by Maxwell’s daemon, an imaginary agent in physics and thermodynamics that helped to sort molecules.</a:t>
            </a:r>
            <a:endParaRPr lang="en-US" altLang="en-US" sz="2400">
              <a:solidFill>
                <a:srgbClr val="800000"/>
              </a:solidFill>
            </a:endParaRPr>
          </a:p>
          <a:p>
            <a:pPr eaLnBrk="1" hangingPunct="1"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lang="en-US" altLang="en-US" sz="2400">
                <a:solidFill>
                  <a:srgbClr val="800000"/>
                </a:solidFill>
              </a:rPr>
              <a:t>from the Greek δαίμων. Unix System Administration Handbook, page 403: </a:t>
            </a:r>
            <a:r>
              <a:rPr lang="mr-IN" altLang="en-US" sz="2400">
                <a:solidFill>
                  <a:srgbClr val="800000"/>
                </a:solidFill>
              </a:rPr>
              <a:t>…</a:t>
            </a:r>
            <a:r>
              <a:rPr lang="en-US" altLang="en-US" sz="2400">
                <a:solidFill>
                  <a:srgbClr val="800000"/>
                </a:solidFill>
              </a:rPr>
              <a:t> “Daemons have no particular bias toward good or evil but rather serve to help define a person's character or personality. The ancient Greeks' concept of a "personal daemon" was similar to the modern concept of a "guardian angel"—eudaemonia is the state of being helped or protected by a kindly spirit. As a rule, UNIX systems seem to be infested with both daemons and demons.</a:t>
            </a:r>
          </a:p>
          <a:p>
            <a:pPr eaLnBrk="1" hangingPunct="1">
              <a:buClr>
                <a:srgbClr val="DD8047"/>
              </a:buClr>
              <a:buSzPct val="60000"/>
              <a:buFont typeface="Wingdings" charset="2"/>
              <a:buChar char=""/>
            </a:pPr>
            <a:endParaRPr lang="en-US" altLang="en-US" sz="2400">
              <a:solidFill>
                <a:srgbClr val="800000"/>
              </a:solidFill>
            </a:endParaRPr>
          </a:p>
          <a:p>
            <a:pPr eaLnBrk="1" hangingPunct="1">
              <a:buClr>
                <a:srgbClr val="DD8047"/>
              </a:buClr>
              <a:buSzPct val="60000"/>
              <a:buFont typeface="Wingdings" charset="2"/>
              <a:buChar char=""/>
            </a:pPr>
            <a:endParaRPr lang="en-US" altLang="en-US" sz="2400">
              <a:solidFill>
                <a:srgbClr val="800000"/>
              </a:solidFill>
            </a:endParaRPr>
          </a:p>
          <a:p>
            <a:pPr lvl="1" eaLnBrk="1" hangingPunct="1">
              <a:buClr>
                <a:srgbClr val="94B6D2"/>
              </a:buClr>
              <a:buSzPct val="70000"/>
              <a:buFont typeface="Wingdings 2" charset="2"/>
              <a:buNone/>
            </a:pPr>
            <a:endParaRPr lang="en-US" altLang="en-US" sz="2400">
              <a:solidFill>
                <a:srgbClr val="800000"/>
              </a:solidFill>
            </a:endParaRP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7F4AF47-4629-414C-8865-A5EB63886A44}" type="slidenum">
              <a:rPr lang="en-US" altLang="en-US" sz="1200" b="1">
                <a:solidFill>
                  <a:srgbClr val="FFFFFF"/>
                </a:solidFill>
                <a:latin typeface="Arial" charset="0"/>
                <a:ea typeface="ヒラギノ角ゴ ProN W3" charset="-128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200" b="1">
              <a:solidFill>
                <a:srgbClr val="FFFFFF"/>
              </a:solidFill>
              <a:latin typeface="Arial" charset="0"/>
              <a:ea typeface="ヒラギノ角ゴ ProN W3" charset="-128"/>
            </a:endParaRP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457200" y="1657350"/>
            <a:ext cx="7493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333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 &amp; Consumer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28562" y="3106797"/>
            <a:ext cx="2743200" cy="22098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9489" y="5332560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producer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484813" y="3106797"/>
            <a:ext cx="3276600" cy="22098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4313" y="5316595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consumer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584" y="3487797"/>
            <a:ext cx="2598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enerate a prime;</a:t>
            </a:r>
          </a:p>
          <a:p>
            <a:r>
              <a:rPr lang="en-US" dirty="0" err="1"/>
              <a:t>q</a:t>
            </a:r>
            <a:r>
              <a:rPr lang="en-US" dirty="0" err="1" smtClean="0"/>
              <a:t>ueue.add</a:t>
            </a:r>
            <a:r>
              <a:rPr lang="en-US" dirty="0" smtClean="0"/>
              <a:t>(p);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75066" y="3487797"/>
            <a:ext cx="3110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 = </a:t>
            </a:r>
            <a:r>
              <a:rPr lang="en-US" dirty="0" err="1" smtClean="0"/>
              <a:t>queue.remove</a:t>
            </a:r>
            <a:r>
              <a:rPr lang="en-US" dirty="0" smtClean="0"/>
              <a:t>();</a:t>
            </a:r>
          </a:p>
          <a:p>
            <a:r>
              <a:rPr lang="en-US" dirty="0" err="1" smtClean="0"/>
              <a:t>System.out.println</a:t>
            </a:r>
            <a:r>
              <a:rPr lang="en-US" dirty="0" smtClean="0"/>
              <a:t>(q);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70091" y="4419600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queue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142548" y="3903295"/>
            <a:ext cx="493491" cy="4934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733800" y="3903295"/>
            <a:ext cx="493491" cy="4934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343400" y="3903294"/>
            <a:ext cx="493491" cy="4934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929178" y="3903294"/>
            <a:ext cx="493491" cy="4934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18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 &amp; Consumers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28562" y="3106797"/>
            <a:ext cx="2743200" cy="22098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9489" y="5332560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producer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7367" y="5715000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consumers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584" y="3487797"/>
            <a:ext cx="2598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enerate a prime;</a:t>
            </a:r>
          </a:p>
          <a:p>
            <a:r>
              <a:rPr lang="en-US" dirty="0" err="1"/>
              <a:t>q</a:t>
            </a:r>
            <a:r>
              <a:rPr lang="en-US" dirty="0" err="1" smtClean="0"/>
              <a:t>ueue.add</a:t>
            </a:r>
            <a:r>
              <a:rPr lang="en-US" dirty="0" smtClean="0"/>
              <a:t>(p);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484813" y="2602796"/>
            <a:ext cx="3276600" cy="1008002"/>
            <a:chOff x="5484813" y="3106798"/>
            <a:chExt cx="3276600" cy="1008002"/>
          </a:xfrm>
        </p:grpSpPr>
        <p:sp>
          <p:nvSpPr>
            <p:cNvPr id="5" name="Rectangle 4"/>
            <p:cNvSpPr/>
            <p:nvPr/>
          </p:nvSpPr>
          <p:spPr bwMode="auto">
            <a:xfrm>
              <a:off x="5484813" y="3106798"/>
              <a:ext cx="3276600" cy="1008002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68039" y="3133410"/>
              <a:ext cx="31101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dirty="0" smtClean="0"/>
                <a:t> = </a:t>
              </a:r>
              <a:r>
                <a:rPr lang="en-US" dirty="0" err="1" smtClean="0"/>
                <a:t>queue.remove</a:t>
              </a:r>
              <a:r>
                <a:rPr lang="en-US" dirty="0" smtClean="0"/>
                <a:t>();</a:t>
              </a:r>
            </a:p>
            <a:p>
              <a:r>
                <a:rPr lang="en-US" dirty="0" err="1" smtClean="0"/>
                <a:t>System.out.println</a:t>
              </a:r>
              <a:r>
                <a:rPr lang="en-US" dirty="0" smtClean="0"/>
                <a:t>(q);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70091" y="4419600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queue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142548" y="3903295"/>
            <a:ext cx="493491" cy="4934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733800" y="3903295"/>
            <a:ext cx="493491" cy="4934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343400" y="3903294"/>
            <a:ext cx="493491" cy="4934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929178" y="3903294"/>
            <a:ext cx="493491" cy="4934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484813" y="3652150"/>
            <a:ext cx="3276600" cy="1008002"/>
            <a:chOff x="5484813" y="3106798"/>
            <a:chExt cx="3276600" cy="100800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484813" y="3106798"/>
              <a:ext cx="3276600" cy="1008002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68039" y="3133410"/>
              <a:ext cx="31101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dirty="0" smtClean="0"/>
                <a:t> = </a:t>
              </a:r>
              <a:r>
                <a:rPr lang="en-US" dirty="0" err="1" smtClean="0"/>
                <a:t>queue.remove</a:t>
              </a:r>
              <a:r>
                <a:rPr lang="en-US" dirty="0" smtClean="0"/>
                <a:t>();</a:t>
              </a:r>
            </a:p>
            <a:p>
              <a:r>
                <a:rPr lang="en-US" dirty="0" err="1" smtClean="0"/>
                <a:t>System.out.println</a:t>
              </a:r>
              <a:r>
                <a:rPr lang="en-US" dirty="0" smtClean="0"/>
                <a:t>(q);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86400" y="4706998"/>
            <a:ext cx="3276600" cy="1008002"/>
            <a:chOff x="5484813" y="3106798"/>
            <a:chExt cx="3276600" cy="1008002"/>
          </a:xfrm>
        </p:grpSpPr>
        <p:sp>
          <p:nvSpPr>
            <p:cNvPr id="19" name="Rectangle 18"/>
            <p:cNvSpPr/>
            <p:nvPr/>
          </p:nvSpPr>
          <p:spPr bwMode="auto">
            <a:xfrm>
              <a:off x="5484813" y="3106798"/>
              <a:ext cx="3276600" cy="1008002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8039" y="3133410"/>
              <a:ext cx="31101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dirty="0" smtClean="0"/>
                <a:t> = </a:t>
              </a:r>
              <a:r>
                <a:rPr lang="en-US" dirty="0" err="1" smtClean="0"/>
                <a:t>queue.remove</a:t>
              </a:r>
              <a:r>
                <a:rPr lang="en-US" dirty="0" smtClean="0"/>
                <a:t>();</a:t>
              </a:r>
            </a:p>
            <a:p>
              <a:r>
                <a:rPr lang="en-US" dirty="0" err="1" smtClean="0"/>
                <a:t>System.out.println</a:t>
              </a:r>
              <a:r>
                <a:rPr lang="en-US" dirty="0" smtClean="0"/>
                <a:t>(q);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6347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is Everything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28600" y="3657600"/>
            <a:ext cx="4343400" cy="480537"/>
            <a:chOff x="1752600" y="2809965"/>
            <a:chExt cx="5181600" cy="480537"/>
          </a:xfrm>
        </p:grpSpPr>
        <p:sp>
          <p:nvSpPr>
            <p:cNvPr id="5" name="Rectangle 4"/>
            <p:cNvSpPr/>
            <p:nvPr/>
          </p:nvSpPr>
          <p:spPr bwMode="auto">
            <a:xfrm>
              <a:off x="1752600" y="2809965"/>
              <a:ext cx="5181600" cy="466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828800" y="2828837"/>
              <a:ext cx="4953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D78B40"/>
                  </a:solidFill>
                  <a:latin typeface="Source Code Pro" charset="0"/>
                </a:rPr>
                <a:t>if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dirty="0">
                  <a:solidFill>
                    <a:srgbClr val="FAFBF6"/>
                  </a:solidFill>
                  <a:latin typeface="Source Code Pro" charset="0"/>
                </a:rPr>
                <a:t>(</a:t>
              </a:r>
              <a:r>
                <a:rPr lang="en-US" dirty="0">
                  <a:solidFill>
                    <a:srgbClr val="EBECFB"/>
                  </a:solidFill>
                  <a:latin typeface="Source Code Pro" charset="0"/>
                </a:rPr>
                <a:t>!</a:t>
              </a:r>
              <a:r>
                <a:rPr lang="en-US" dirty="0" err="1" smtClean="0">
                  <a:solidFill>
                    <a:srgbClr val="75E6FA"/>
                  </a:solidFill>
                  <a:latin typeface="Source Code Pro" charset="0"/>
                </a:rPr>
                <a:t>q</a:t>
              </a:r>
              <a:r>
                <a:rPr lang="en-US" dirty="0" err="1" smtClean="0">
                  <a:solidFill>
                    <a:srgbClr val="EBECFB"/>
                  </a:solidFill>
                  <a:latin typeface="Source Code Pro" charset="0"/>
                </a:rPr>
                <a:t>.</a:t>
              </a:r>
              <a:r>
                <a:rPr lang="en-US" dirty="0" err="1" smtClean="0">
                  <a:solidFill>
                    <a:srgbClr val="8EF5B6"/>
                  </a:solidFill>
                  <a:latin typeface="Source Code Pro" charset="0"/>
                </a:rPr>
                <a:t>isEmpty</a:t>
              </a:r>
              <a:r>
                <a:rPr lang="en-US" dirty="0" smtClean="0">
                  <a:solidFill>
                    <a:srgbClr val="FAFBF6"/>
                  </a:solidFill>
                  <a:latin typeface="Source Code Pro" charset="0"/>
                </a:rPr>
                <a:t>())</a:t>
              </a:r>
              <a:r>
                <a:rPr lang="en-US" dirty="0" smtClean="0">
                  <a:solidFill>
                    <a:srgbClr val="E0EDF9"/>
                  </a:solidFill>
                  <a:latin typeface="Source Code Pro" charset="0"/>
                </a:rPr>
                <a:t> {</a:t>
              </a:r>
              <a:endParaRPr lang="en-US" dirty="0">
                <a:solidFill>
                  <a:srgbClr val="E0EDF9"/>
                </a:solidFill>
                <a:effectLst/>
                <a:latin typeface="Source Code Pro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600" y="4124235"/>
            <a:ext cx="4343400" cy="466635"/>
            <a:chOff x="1752600" y="3276600"/>
            <a:chExt cx="5181600" cy="466635"/>
          </a:xfrm>
        </p:grpSpPr>
        <p:sp>
          <p:nvSpPr>
            <p:cNvPr id="7" name="Rectangle 6"/>
            <p:cNvSpPr/>
            <p:nvPr/>
          </p:nvSpPr>
          <p:spPr bwMode="auto">
            <a:xfrm>
              <a:off x="1752600" y="3276600"/>
              <a:ext cx="5181600" cy="466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49046" y="3281570"/>
              <a:ext cx="38715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78B40"/>
                  </a:solidFill>
                  <a:latin typeface="Source Code Pro" charset="0"/>
                </a:rPr>
                <a:t>long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b="1" dirty="0">
                  <a:solidFill>
                    <a:srgbClr val="F29359"/>
                  </a:solidFill>
                  <a:latin typeface="Source Code Pro" charset="0"/>
                </a:rPr>
                <a:t>p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dirty="0">
                  <a:solidFill>
                    <a:srgbClr val="EBECFB"/>
                  </a:solidFill>
                  <a:latin typeface="Source Code Pro" charset="0"/>
                </a:rPr>
                <a:t>=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dirty="0" err="1" smtClean="0">
                  <a:solidFill>
                    <a:srgbClr val="75E6FA"/>
                  </a:solidFill>
                  <a:latin typeface="Source Code Pro" charset="0"/>
                </a:rPr>
                <a:t>q</a:t>
              </a:r>
              <a:r>
                <a:rPr lang="en-US" dirty="0" err="1" smtClean="0">
                  <a:solidFill>
                    <a:srgbClr val="EBECFB"/>
                  </a:solidFill>
                  <a:latin typeface="Source Code Pro" charset="0"/>
                </a:rPr>
                <a:t>.</a:t>
              </a:r>
              <a:r>
                <a:rPr lang="en-US" dirty="0" err="1" smtClean="0">
                  <a:solidFill>
                    <a:srgbClr val="8EF5B6"/>
                  </a:solidFill>
                  <a:latin typeface="Source Code Pro" charset="0"/>
                </a:rPr>
                <a:t>remove</a:t>
              </a:r>
              <a:r>
                <a:rPr lang="en-US" dirty="0">
                  <a:solidFill>
                    <a:srgbClr val="FAFBF6"/>
                  </a:solidFill>
                  <a:latin typeface="Source Code Pro" charset="0"/>
                </a:rPr>
                <a:t>()</a:t>
              </a:r>
              <a:r>
                <a:rPr lang="en-US" dirty="0">
                  <a:solidFill>
                    <a:srgbClr val="EBECFB"/>
                  </a:solidFill>
                  <a:latin typeface="Source Code Pro" charset="0"/>
                </a:rPr>
                <a:t>;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3673597"/>
            <a:ext cx="4343400" cy="480537"/>
            <a:chOff x="1752600" y="2809965"/>
            <a:chExt cx="5181600" cy="480537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752600" y="2809965"/>
              <a:ext cx="5181600" cy="466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28800" y="2828837"/>
              <a:ext cx="4953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D78B40"/>
                  </a:solidFill>
                  <a:latin typeface="Source Code Pro" charset="0"/>
                </a:rPr>
                <a:t>if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dirty="0">
                  <a:solidFill>
                    <a:srgbClr val="FAFBF6"/>
                  </a:solidFill>
                  <a:latin typeface="Source Code Pro" charset="0"/>
                </a:rPr>
                <a:t>(</a:t>
              </a:r>
              <a:r>
                <a:rPr lang="en-US" dirty="0">
                  <a:solidFill>
                    <a:srgbClr val="EBECFB"/>
                  </a:solidFill>
                  <a:latin typeface="Source Code Pro" charset="0"/>
                </a:rPr>
                <a:t>!</a:t>
              </a:r>
              <a:r>
                <a:rPr lang="en-US" dirty="0" err="1" smtClean="0">
                  <a:solidFill>
                    <a:srgbClr val="75E6FA"/>
                  </a:solidFill>
                  <a:latin typeface="Source Code Pro" charset="0"/>
                </a:rPr>
                <a:t>q</a:t>
              </a:r>
              <a:r>
                <a:rPr lang="en-US" dirty="0" err="1" smtClean="0">
                  <a:solidFill>
                    <a:srgbClr val="EBECFB"/>
                  </a:solidFill>
                  <a:latin typeface="Source Code Pro" charset="0"/>
                </a:rPr>
                <a:t>.</a:t>
              </a:r>
              <a:r>
                <a:rPr lang="en-US" dirty="0" err="1" smtClean="0">
                  <a:solidFill>
                    <a:srgbClr val="8EF5B6"/>
                  </a:solidFill>
                  <a:latin typeface="Source Code Pro" charset="0"/>
                </a:rPr>
                <a:t>isEmpty</a:t>
              </a:r>
              <a:r>
                <a:rPr lang="en-US" dirty="0" smtClean="0">
                  <a:solidFill>
                    <a:srgbClr val="FAFBF6"/>
                  </a:solidFill>
                  <a:latin typeface="Source Code Pro" charset="0"/>
                </a:rPr>
                <a:t>())</a:t>
              </a:r>
              <a:r>
                <a:rPr lang="en-US" dirty="0" smtClean="0">
                  <a:solidFill>
                    <a:srgbClr val="E0EDF9"/>
                  </a:solidFill>
                  <a:latin typeface="Source Code Pro" charset="0"/>
                </a:rPr>
                <a:t> {</a:t>
              </a:r>
              <a:endParaRPr lang="en-US" dirty="0">
                <a:solidFill>
                  <a:srgbClr val="E0EDF9"/>
                </a:solidFill>
                <a:effectLst/>
                <a:latin typeface="Source Code Pro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48200" y="4140232"/>
            <a:ext cx="4343400" cy="466635"/>
            <a:chOff x="1752600" y="3276600"/>
            <a:chExt cx="5181600" cy="466635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752600" y="3276600"/>
              <a:ext cx="5181600" cy="466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49046" y="3281570"/>
              <a:ext cx="38715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78B40"/>
                  </a:solidFill>
                  <a:latin typeface="Source Code Pro" charset="0"/>
                </a:rPr>
                <a:t>long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b="1" dirty="0">
                  <a:solidFill>
                    <a:srgbClr val="F29359"/>
                  </a:solidFill>
                  <a:latin typeface="Source Code Pro" charset="0"/>
                </a:rPr>
                <a:t>p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dirty="0">
                  <a:solidFill>
                    <a:srgbClr val="EBECFB"/>
                  </a:solidFill>
                  <a:latin typeface="Source Code Pro" charset="0"/>
                </a:rPr>
                <a:t>=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dirty="0" err="1" smtClean="0">
                  <a:solidFill>
                    <a:srgbClr val="75E6FA"/>
                  </a:solidFill>
                  <a:latin typeface="Source Code Pro" charset="0"/>
                </a:rPr>
                <a:t>q</a:t>
              </a:r>
              <a:r>
                <a:rPr lang="en-US" dirty="0" err="1" smtClean="0">
                  <a:solidFill>
                    <a:srgbClr val="EBECFB"/>
                  </a:solidFill>
                  <a:latin typeface="Source Code Pro" charset="0"/>
                </a:rPr>
                <a:t>.</a:t>
              </a:r>
              <a:r>
                <a:rPr lang="en-US" dirty="0" err="1" smtClean="0">
                  <a:solidFill>
                    <a:srgbClr val="8EF5B6"/>
                  </a:solidFill>
                  <a:latin typeface="Source Code Pro" charset="0"/>
                </a:rPr>
                <a:t>remove</a:t>
              </a:r>
              <a:r>
                <a:rPr lang="en-US" dirty="0">
                  <a:solidFill>
                    <a:srgbClr val="FAFBF6"/>
                  </a:solidFill>
                  <a:latin typeface="Source Code Pro" charset="0"/>
                </a:rPr>
                <a:t>()</a:t>
              </a:r>
              <a:r>
                <a:rPr lang="en-US" dirty="0">
                  <a:solidFill>
                    <a:srgbClr val="EBECFB"/>
                  </a:solidFill>
                  <a:latin typeface="Source Code Pro" charset="0"/>
                </a:rPr>
                <a:t>;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828800" y="1753107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/>
                </a:solidFill>
              </a:rPr>
              <a:t>Thread 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9275" y="1753107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/>
                </a:solidFill>
              </a:rPr>
              <a:t>Thread 2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Fortunate Interleaving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68674" y="2945082"/>
            <a:ext cx="4343400" cy="480537"/>
            <a:chOff x="1752600" y="2809965"/>
            <a:chExt cx="5181600" cy="480537"/>
          </a:xfrm>
        </p:grpSpPr>
        <p:sp>
          <p:nvSpPr>
            <p:cNvPr id="5" name="Rectangle 4"/>
            <p:cNvSpPr/>
            <p:nvPr/>
          </p:nvSpPr>
          <p:spPr bwMode="auto">
            <a:xfrm>
              <a:off x="1752600" y="2809965"/>
              <a:ext cx="5181600" cy="466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828800" y="2828837"/>
              <a:ext cx="4953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D78B40"/>
                  </a:solidFill>
                  <a:latin typeface="Source Code Pro" charset="0"/>
                </a:rPr>
                <a:t>if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dirty="0">
                  <a:solidFill>
                    <a:srgbClr val="FAFBF6"/>
                  </a:solidFill>
                  <a:latin typeface="Source Code Pro" charset="0"/>
                </a:rPr>
                <a:t>(</a:t>
              </a:r>
              <a:r>
                <a:rPr lang="en-US" dirty="0">
                  <a:solidFill>
                    <a:srgbClr val="EBECFB"/>
                  </a:solidFill>
                  <a:latin typeface="Source Code Pro" charset="0"/>
                </a:rPr>
                <a:t>!</a:t>
              </a:r>
              <a:r>
                <a:rPr lang="en-US" dirty="0" err="1" smtClean="0">
                  <a:solidFill>
                    <a:srgbClr val="75E6FA"/>
                  </a:solidFill>
                  <a:latin typeface="Source Code Pro" charset="0"/>
                </a:rPr>
                <a:t>q</a:t>
              </a:r>
              <a:r>
                <a:rPr lang="en-US" dirty="0" err="1" smtClean="0">
                  <a:solidFill>
                    <a:srgbClr val="EBECFB"/>
                  </a:solidFill>
                  <a:latin typeface="Source Code Pro" charset="0"/>
                </a:rPr>
                <a:t>.</a:t>
              </a:r>
              <a:r>
                <a:rPr lang="en-US" dirty="0" err="1" smtClean="0">
                  <a:solidFill>
                    <a:srgbClr val="8EF5B6"/>
                  </a:solidFill>
                  <a:latin typeface="Source Code Pro" charset="0"/>
                </a:rPr>
                <a:t>isEmpty</a:t>
              </a:r>
              <a:r>
                <a:rPr lang="en-US" dirty="0" smtClean="0">
                  <a:solidFill>
                    <a:srgbClr val="FAFBF6"/>
                  </a:solidFill>
                  <a:latin typeface="Source Code Pro" charset="0"/>
                </a:rPr>
                <a:t>())</a:t>
              </a:r>
              <a:r>
                <a:rPr lang="en-US" dirty="0" smtClean="0">
                  <a:solidFill>
                    <a:srgbClr val="E0EDF9"/>
                  </a:solidFill>
                  <a:latin typeface="Source Code Pro" charset="0"/>
                </a:rPr>
                <a:t> {</a:t>
              </a:r>
              <a:endParaRPr lang="en-US" dirty="0">
                <a:solidFill>
                  <a:srgbClr val="E0EDF9"/>
                </a:solidFill>
                <a:effectLst/>
                <a:latin typeface="Source Code Pro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8674" y="3411717"/>
            <a:ext cx="4343400" cy="466635"/>
            <a:chOff x="1752600" y="3276600"/>
            <a:chExt cx="5181600" cy="466635"/>
          </a:xfrm>
        </p:grpSpPr>
        <p:sp>
          <p:nvSpPr>
            <p:cNvPr id="7" name="Rectangle 6"/>
            <p:cNvSpPr/>
            <p:nvPr/>
          </p:nvSpPr>
          <p:spPr bwMode="auto">
            <a:xfrm>
              <a:off x="1752600" y="3276600"/>
              <a:ext cx="5181600" cy="466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49046" y="3281570"/>
              <a:ext cx="38715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78B40"/>
                  </a:solidFill>
                  <a:latin typeface="Source Code Pro" charset="0"/>
                </a:rPr>
                <a:t>long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b="1" dirty="0">
                  <a:solidFill>
                    <a:srgbClr val="F29359"/>
                  </a:solidFill>
                  <a:latin typeface="Source Code Pro" charset="0"/>
                </a:rPr>
                <a:t>p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dirty="0">
                  <a:solidFill>
                    <a:srgbClr val="EBECFB"/>
                  </a:solidFill>
                  <a:latin typeface="Source Code Pro" charset="0"/>
                </a:rPr>
                <a:t>=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dirty="0" err="1" smtClean="0">
                  <a:solidFill>
                    <a:srgbClr val="75E6FA"/>
                  </a:solidFill>
                  <a:latin typeface="Source Code Pro" charset="0"/>
                </a:rPr>
                <a:t>q</a:t>
              </a:r>
              <a:r>
                <a:rPr lang="en-US" dirty="0" err="1" smtClean="0">
                  <a:solidFill>
                    <a:srgbClr val="EBECFB"/>
                  </a:solidFill>
                  <a:latin typeface="Source Code Pro" charset="0"/>
                </a:rPr>
                <a:t>.</a:t>
              </a:r>
              <a:r>
                <a:rPr lang="en-US" dirty="0" err="1" smtClean="0">
                  <a:solidFill>
                    <a:srgbClr val="8EF5B6"/>
                  </a:solidFill>
                  <a:latin typeface="Source Code Pro" charset="0"/>
                </a:rPr>
                <a:t>remove</a:t>
              </a:r>
              <a:r>
                <a:rPr lang="en-US" dirty="0">
                  <a:solidFill>
                    <a:srgbClr val="FAFBF6"/>
                  </a:solidFill>
                  <a:latin typeface="Source Code Pro" charset="0"/>
                </a:rPr>
                <a:t>()</a:t>
              </a:r>
              <a:r>
                <a:rPr lang="en-US" dirty="0">
                  <a:solidFill>
                    <a:srgbClr val="EBECFB"/>
                  </a:solidFill>
                  <a:latin typeface="Source Code Pro" charset="0"/>
                </a:rPr>
                <a:t>;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91000" y="4523909"/>
            <a:ext cx="4343400" cy="480537"/>
            <a:chOff x="1752600" y="2809965"/>
            <a:chExt cx="5181600" cy="480537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752600" y="2809965"/>
              <a:ext cx="5181600" cy="466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28800" y="2828837"/>
              <a:ext cx="4953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D78B40"/>
                  </a:solidFill>
                  <a:latin typeface="Source Code Pro" charset="0"/>
                </a:rPr>
                <a:t>if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dirty="0">
                  <a:solidFill>
                    <a:srgbClr val="FAFBF6"/>
                  </a:solidFill>
                  <a:latin typeface="Source Code Pro" charset="0"/>
                </a:rPr>
                <a:t>(</a:t>
              </a:r>
              <a:r>
                <a:rPr lang="en-US" dirty="0">
                  <a:solidFill>
                    <a:srgbClr val="EBECFB"/>
                  </a:solidFill>
                  <a:latin typeface="Source Code Pro" charset="0"/>
                </a:rPr>
                <a:t>!</a:t>
              </a:r>
              <a:r>
                <a:rPr lang="en-US" dirty="0" err="1" smtClean="0">
                  <a:solidFill>
                    <a:srgbClr val="75E6FA"/>
                  </a:solidFill>
                  <a:latin typeface="Source Code Pro" charset="0"/>
                </a:rPr>
                <a:t>q</a:t>
              </a:r>
              <a:r>
                <a:rPr lang="en-US" dirty="0" err="1" smtClean="0">
                  <a:solidFill>
                    <a:srgbClr val="EBECFB"/>
                  </a:solidFill>
                  <a:latin typeface="Source Code Pro" charset="0"/>
                </a:rPr>
                <a:t>.</a:t>
              </a:r>
              <a:r>
                <a:rPr lang="en-US" dirty="0" err="1" smtClean="0">
                  <a:solidFill>
                    <a:srgbClr val="8EF5B6"/>
                  </a:solidFill>
                  <a:latin typeface="Source Code Pro" charset="0"/>
                </a:rPr>
                <a:t>isEmpty</a:t>
              </a:r>
              <a:r>
                <a:rPr lang="en-US" dirty="0" smtClean="0">
                  <a:solidFill>
                    <a:srgbClr val="FAFBF6"/>
                  </a:solidFill>
                  <a:latin typeface="Source Code Pro" charset="0"/>
                </a:rPr>
                <a:t>())</a:t>
              </a:r>
              <a:r>
                <a:rPr lang="en-US" dirty="0" smtClean="0">
                  <a:solidFill>
                    <a:srgbClr val="E0EDF9"/>
                  </a:solidFill>
                  <a:latin typeface="Source Code Pro" charset="0"/>
                </a:rPr>
                <a:t> {</a:t>
              </a:r>
              <a:endParaRPr lang="en-US" dirty="0">
                <a:solidFill>
                  <a:srgbClr val="E0EDF9"/>
                </a:solidFill>
                <a:effectLst/>
                <a:latin typeface="Source Code Pro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91000" y="4990544"/>
            <a:ext cx="4343400" cy="466635"/>
            <a:chOff x="1752600" y="3276600"/>
            <a:chExt cx="5181600" cy="466635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752600" y="3276600"/>
              <a:ext cx="5181600" cy="466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49046" y="3281570"/>
              <a:ext cx="38715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78B40"/>
                  </a:solidFill>
                  <a:latin typeface="Source Code Pro" charset="0"/>
                </a:rPr>
                <a:t>long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b="1" dirty="0">
                  <a:solidFill>
                    <a:srgbClr val="F29359"/>
                  </a:solidFill>
                  <a:latin typeface="Source Code Pro" charset="0"/>
                </a:rPr>
                <a:t>p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dirty="0">
                  <a:solidFill>
                    <a:srgbClr val="EBECFB"/>
                  </a:solidFill>
                  <a:latin typeface="Source Code Pro" charset="0"/>
                </a:rPr>
                <a:t>=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dirty="0" err="1" smtClean="0">
                  <a:solidFill>
                    <a:srgbClr val="75E6FA"/>
                  </a:solidFill>
                  <a:latin typeface="Source Code Pro" charset="0"/>
                </a:rPr>
                <a:t>q</a:t>
              </a:r>
              <a:r>
                <a:rPr lang="en-US" dirty="0" err="1" smtClean="0">
                  <a:solidFill>
                    <a:srgbClr val="EBECFB"/>
                  </a:solidFill>
                  <a:latin typeface="Source Code Pro" charset="0"/>
                </a:rPr>
                <a:t>.</a:t>
              </a:r>
              <a:r>
                <a:rPr lang="en-US" dirty="0" err="1" smtClean="0">
                  <a:solidFill>
                    <a:srgbClr val="8EF5B6"/>
                  </a:solidFill>
                  <a:latin typeface="Source Code Pro" charset="0"/>
                </a:rPr>
                <a:t>remove</a:t>
              </a:r>
              <a:r>
                <a:rPr lang="en-US" dirty="0">
                  <a:solidFill>
                    <a:srgbClr val="FAFBF6"/>
                  </a:solidFill>
                  <a:latin typeface="Source Code Pro" charset="0"/>
                </a:rPr>
                <a:t>()</a:t>
              </a:r>
              <a:r>
                <a:rPr lang="en-US" dirty="0">
                  <a:solidFill>
                    <a:srgbClr val="EBECFB"/>
                  </a:solidFill>
                  <a:latin typeface="Source Code Pro" charset="0"/>
                </a:rPr>
                <a:t>;</a:t>
              </a:r>
              <a:endParaRPr lang="en-US" dirty="0"/>
            </a:p>
          </p:txBody>
        </p:sp>
      </p:grpSp>
      <p:cxnSp>
        <p:nvCxnSpPr>
          <p:cNvPr id="20" name="Straight Arrow Connector 12"/>
          <p:cNvCxnSpPr>
            <a:cxnSpLocks noChangeShapeType="1"/>
          </p:cNvCxnSpPr>
          <p:nvPr/>
        </p:nvCxnSpPr>
        <p:spPr bwMode="auto">
          <a:xfrm>
            <a:off x="152400" y="2236847"/>
            <a:ext cx="0" cy="424015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52400" y="6012804"/>
            <a:ext cx="765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 i="1" dirty="0">
                <a:solidFill>
                  <a:schemeClr val="tx1"/>
                </a:solidFill>
              </a:rPr>
              <a:t>time</a:t>
            </a:r>
            <a:endParaRPr lang="en-US" altLang="x-none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557751" y="2335512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q</a:t>
            </a:r>
            <a:r>
              <a:rPr lang="en-US" dirty="0" smtClean="0">
                <a:solidFill>
                  <a:schemeClr val="accent4"/>
                </a:solidFill>
              </a:rPr>
              <a:t>ueue length: 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1183" y="3968284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q</a:t>
            </a:r>
            <a:r>
              <a:rPr lang="en-US" dirty="0" smtClean="0">
                <a:solidFill>
                  <a:schemeClr val="accent4"/>
                </a:solidFill>
              </a:rPr>
              <a:t>ueue length: 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5068" y="5559958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q</a:t>
            </a:r>
            <a:r>
              <a:rPr lang="en-US" dirty="0" smtClean="0">
                <a:solidFill>
                  <a:schemeClr val="accent4"/>
                </a:solidFill>
              </a:rPr>
              <a:t>ueue length: 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39390" y="3055203"/>
            <a:ext cx="3026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Condition is true!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Remove an element.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42641" y="4569076"/>
            <a:ext cx="2616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4"/>
                </a:solidFill>
              </a:rPr>
              <a:t>Condition is false.</a:t>
            </a:r>
          </a:p>
          <a:p>
            <a:pPr algn="r"/>
            <a:r>
              <a:rPr lang="en-US" dirty="0" smtClean="0">
                <a:solidFill>
                  <a:schemeClr val="accent4"/>
                </a:solidFill>
              </a:rPr>
              <a:t>Do nothing.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0" y="1753107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/>
                </a:solidFill>
              </a:rPr>
              <a:t>Thread 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79275" y="1753107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/>
                </a:solidFill>
              </a:rPr>
              <a:t>Thread 2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3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Concurrent Work</a:t>
            </a:r>
          </a:p>
        </p:txBody>
      </p:sp>
      <p:pic>
        <p:nvPicPr>
          <p:cNvPr id="1556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4527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5499100" y="2374900"/>
            <a:ext cx="3117850" cy="3441700"/>
            <a:chOff x="5438819" y="2755248"/>
            <a:chExt cx="3119113" cy="3442126"/>
          </a:xfrm>
        </p:grpSpPr>
        <p:pic>
          <p:nvPicPr>
            <p:cNvPr id="155652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7580" y="3785486"/>
              <a:ext cx="936847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653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895600"/>
              <a:ext cx="679106" cy="43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654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100" y="3830448"/>
              <a:ext cx="314481" cy="660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655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5825" y="5537087"/>
              <a:ext cx="314481" cy="660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656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4876800"/>
              <a:ext cx="314481" cy="660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657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451" y="3619500"/>
              <a:ext cx="314481" cy="660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65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6004" y="2755248"/>
              <a:ext cx="679106" cy="43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659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223" y="5652180"/>
              <a:ext cx="679106" cy="43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660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819" y="4867974"/>
              <a:ext cx="679106" cy="43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5661" name="Straight Arrow Connector 15"/>
            <p:cNvCxnSpPr>
              <a:cxnSpLocks noChangeShapeType="1"/>
            </p:cNvCxnSpPr>
            <p:nvPr/>
          </p:nvCxnSpPr>
          <p:spPr bwMode="auto">
            <a:xfrm>
              <a:off x="6470306" y="3429000"/>
              <a:ext cx="257274" cy="4014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55662" name="Straight Arrow Connector 17"/>
            <p:cNvCxnSpPr>
              <a:cxnSpLocks noChangeShapeType="1"/>
            </p:cNvCxnSpPr>
            <p:nvPr/>
          </p:nvCxnSpPr>
          <p:spPr bwMode="auto">
            <a:xfrm flipH="1">
              <a:off x="7391400" y="3284693"/>
              <a:ext cx="144157" cy="3348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55663" name="Straight Arrow Connector 19"/>
            <p:cNvCxnSpPr>
              <a:cxnSpLocks noChangeShapeType="1"/>
            </p:cNvCxnSpPr>
            <p:nvPr/>
          </p:nvCxnSpPr>
          <p:spPr bwMode="auto">
            <a:xfrm flipH="1">
              <a:off x="7772400" y="4160591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55664" name="Straight Arrow Connector 21"/>
            <p:cNvCxnSpPr>
              <a:cxnSpLocks noChangeShapeType="1"/>
            </p:cNvCxnSpPr>
            <p:nvPr/>
          </p:nvCxnSpPr>
          <p:spPr bwMode="auto">
            <a:xfrm flipH="1" flipV="1">
              <a:off x="7772400" y="4867974"/>
              <a:ext cx="304800" cy="215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55665" name="Straight Arrow Connector 23"/>
            <p:cNvCxnSpPr>
              <a:cxnSpLocks noChangeShapeType="1"/>
            </p:cNvCxnSpPr>
            <p:nvPr/>
          </p:nvCxnSpPr>
          <p:spPr bwMode="auto">
            <a:xfrm flipH="1" flipV="1">
              <a:off x="7391400" y="5135835"/>
              <a:ext cx="144157" cy="4012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55666" name="Straight Arrow Connector 25"/>
            <p:cNvCxnSpPr>
              <a:cxnSpLocks noChangeShapeType="1"/>
            </p:cNvCxnSpPr>
            <p:nvPr/>
          </p:nvCxnSpPr>
          <p:spPr bwMode="auto">
            <a:xfrm flipV="1">
              <a:off x="6470306" y="5135835"/>
              <a:ext cx="257274" cy="2779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55667" name="Straight Arrow Connector 27"/>
            <p:cNvCxnSpPr>
              <a:cxnSpLocks noChangeShapeType="1"/>
            </p:cNvCxnSpPr>
            <p:nvPr/>
          </p:nvCxnSpPr>
          <p:spPr bwMode="auto">
            <a:xfrm flipH="1">
              <a:off x="6155825" y="4724400"/>
              <a:ext cx="400355" cy="2510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55668" name="Straight Arrow Connector 29"/>
            <p:cNvCxnSpPr>
              <a:cxnSpLocks noChangeShapeType="1"/>
            </p:cNvCxnSpPr>
            <p:nvPr/>
          </p:nvCxnSpPr>
          <p:spPr bwMode="auto">
            <a:xfrm flipH="1">
              <a:off x="6117925" y="4156966"/>
              <a:ext cx="50168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Fortunate Interleaving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94351" y="4493697"/>
            <a:ext cx="4343400" cy="480537"/>
            <a:chOff x="1752600" y="2809965"/>
            <a:chExt cx="5181600" cy="480537"/>
          </a:xfrm>
        </p:grpSpPr>
        <p:sp>
          <p:nvSpPr>
            <p:cNvPr id="5" name="Rectangle 4"/>
            <p:cNvSpPr/>
            <p:nvPr/>
          </p:nvSpPr>
          <p:spPr bwMode="auto">
            <a:xfrm>
              <a:off x="1752600" y="2809965"/>
              <a:ext cx="5181600" cy="466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828800" y="2828837"/>
              <a:ext cx="4953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D78B40"/>
                  </a:solidFill>
                  <a:latin typeface="Source Code Pro" charset="0"/>
                </a:rPr>
                <a:t>if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dirty="0">
                  <a:solidFill>
                    <a:srgbClr val="FAFBF6"/>
                  </a:solidFill>
                  <a:latin typeface="Source Code Pro" charset="0"/>
                </a:rPr>
                <a:t>(</a:t>
              </a:r>
              <a:r>
                <a:rPr lang="en-US" dirty="0">
                  <a:solidFill>
                    <a:srgbClr val="EBECFB"/>
                  </a:solidFill>
                  <a:latin typeface="Source Code Pro" charset="0"/>
                </a:rPr>
                <a:t>!</a:t>
              </a:r>
              <a:r>
                <a:rPr lang="en-US" dirty="0" err="1" smtClean="0">
                  <a:solidFill>
                    <a:srgbClr val="75E6FA"/>
                  </a:solidFill>
                  <a:latin typeface="Source Code Pro" charset="0"/>
                </a:rPr>
                <a:t>q</a:t>
              </a:r>
              <a:r>
                <a:rPr lang="en-US" dirty="0" err="1" smtClean="0">
                  <a:solidFill>
                    <a:srgbClr val="EBECFB"/>
                  </a:solidFill>
                  <a:latin typeface="Source Code Pro" charset="0"/>
                </a:rPr>
                <a:t>.</a:t>
              </a:r>
              <a:r>
                <a:rPr lang="en-US" dirty="0" err="1" smtClean="0">
                  <a:solidFill>
                    <a:srgbClr val="8EF5B6"/>
                  </a:solidFill>
                  <a:latin typeface="Source Code Pro" charset="0"/>
                </a:rPr>
                <a:t>isEmpty</a:t>
              </a:r>
              <a:r>
                <a:rPr lang="en-US" dirty="0" smtClean="0">
                  <a:solidFill>
                    <a:srgbClr val="FAFBF6"/>
                  </a:solidFill>
                  <a:latin typeface="Source Code Pro" charset="0"/>
                </a:rPr>
                <a:t>())</a:t>
              </a:r>
              <a:r>
                <a:rPr lang="en-US" dirty="0" smtClean="0">
                  <a:solidFill>
                    <a:srgbClr val="E0EDF9"/>
                  </a:solidFill>
                  <a:latin typeface="Source Code Pro" charset="0"/>
                </a:rPr>
                <a:t> {</a:t>
              </a:r>
              <a:endParaRPr lang="en-US" dirty="0">
                <a:solidFill>
                  <a:srgbClr val="E0EDF9"/>
                </a:solidFill>
                <a:effectLst/>
                <a:latin typeface="Source Code Pro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4351" y="4960332"/>
            <a:ext cx="4343400" cy="466635"/>
            <a:chOff x="1752600" y="3276600"/>
            <a:chExt cx="5181600" cy="466635"/>
          </a:xfrm>
        </p:grpSpPr>
        <p:sp>
          <p:nvSpPr>
            <p:cNvPr id="7" name="Rectangle 6"/>
            <p:cNvSpPr/>
            <p:nvPr/>
          </p:nvSpPr>
          <p:spPr bwMode="auto">
            <a:xfrm>
              <a:off x="1752600" y="3276600"/>
              <a:ext cx="5181600" cy="466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49046" y="3281570"/>
              <a:ext cx="38715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78B40"/>
                  </a:solidFill>
                  <a:latin typeface="Source Code Pro" charset="0"/>
                </a:rPr>
                <a:t>long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b="1" dirty="0">
                  <a:solidFill>
                    <a:srgbClr val="F29359"/>
                  </a:solidFill>
                  <a:latin typeface="Source Code Pro" charset="0"/>
                </a:rPr>
                <a:t>p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dirty="0">
                  <a:solidFill>
                    <a:srgbClr val="EBECFB"/>
                  </a:solidFill>
                  <a:latin typeface="Source Code Pro" charset="0"/>
                </a:rPr>
                <a:t>=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dirty="0" err="1" smtClean="0">
                  <a:solidFill>
                    <a:srgbClr val="75E6FA"/>
                  </a:solidFill>
                  <a:latin typeface="Source Code Pro" charset="0"/>
                </a:rPr>
                <a:t>q</a:t>
              </a:r>
              <a:r>
                <a:rPr lang="en-US" dirty="0" err="1" smtClean="0">
                  <a:solidFill>
                    <a:srgbClr val="EBECFB"/>
                  </a:solidFill>
                  <a:latin typeface="Source Code Pro" charset="0"/>
                </a:rPr>
                <a:t>.</a:t>
              </a:r>
              <a:r>
                <a:rPr lang="en-US" dirty="0" err="1" smtClean="0">
                  <a:solidFill>
                    <a:srgbClr val="8EF5B6"/>
                  </a:solidFill>
                  <a:latin typeface="Source Code Pro" charset="0"/>
                </a:rPr>
                <a:t>remove</a:t>
              </a:r>
              <a:r>
                <a:rPr lang="en-US" dirty="0">
                  <a:solidFill>
                    <a:srgbClr val="FAFBF6"/>
                  </a:solidFill>
                  <a:latin typeface="Source Code Pro" charset="0"/>
                </a:rPr>
                <a:t>()</a:t>
              </a:r>
              <a:r>
                <a:rPr lang="en-US" dirty="0">
                  <a:solidFill>
                    <a:srgbClr val="EBECFB"/>
                  </a:solidFill>
                  <a:latin typeface="Source Code Pro" charset="0"/>
                </a:rPr>
                <a:t>;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82367" y="2957364"/>
            <a:ext cx="4343400" cy="480537"/>
            <a:chOff x="1752600" y="2809965"/>
            <a:chExt cx="5181600" cy="480537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752600" y="2809965"/>
              <a:ext cx="5181600" cy="466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28800" y="2828837"/>
              <a:ext cx="4953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D78B40"/>
                  </a:solidFill>
                  <a:latin typeface="Source Code Pro" charset="0"/>
                </a:rPr>
                <a:t>if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dirty="0">
                  <a:solidFill>
                    <a:srgbClr val="FAFBF6"/>
                  </a:solidFill>
                  <a:latin typeface="Source Code Pro" charset="0"/>
                </a:rPr>
                <a:t>(</a:t>
              </a:r>
              <a:r>
                <a:rPr lang="en-US" dirty="0">
                  <a:solidFill>
                    <a:srgbClr val="EBECFB"/>
                  </a:solidFill>
                  <a:latin typeface="Source Code Pro" charset="0"/>
                </a:rPr>
                <a:t>!</a:t>
              </a:r>
              <a:r>
                <a:rPr lang="en-US" dirty="0" err="1" smtClean="0">
                  <a:solidFill>
                    <a:srgbClr val="75E6FA"/>
                  </a:solidFill>
                  <a:latin typeface="Source Code Pro" charset="0"/>
                </a:rPr>
                <a:t>q</a:t>
              </a:r>
              <a:r>
                <a:rPr lang="en-US" dirty="0" err="1" smtClean="0">
                  <a:solidFill>
                    <a:srgbClr val="EBECFB"/>
                  </a:solidFill>
                  <a:latin typeface="Source Code Pro" charset="0"/>
                </a:rPr>
                <a:t>.</a:t>
              </a:r>
              <a:r>
                <a:rPr lang="en-US" dirty="0" err="1" smtClean="0">
                  <a:solidFill>
                    <a:srgbClr val="8EF5B6"/>
                  </a:solidFill>
                  <a:latin typeface="Source Code Pro" charset="0"/>
                </a:rPr>
                <a:t>isEmpty</a:t>
              </a:r>
              <a:r>
                <a:rPr lang="en-US" dirty="0" smtClean="0">
                  <a:solidFill>
                    <a:srgbClr val="FAFBF6"/>
                  </a:solidFill>
                  <a:latin typeface="Source Code Pro" charset="0"/>
                </a:rPr>
                <a:t>())</a:t>
              </a:r>
              <a:r>
                <a:rPr lang="en-US" dirty="0" smtClean="0">
                  <a:solidFill>
                    <a:srgbClr val="E0EDF9"/>
                  </a:solidFill>
                  <a:latin typeface="Source Code Pro" charset="0"/>
                </a:rPr>
                <a:t> {</a:t>
              </a:r>
              <a:endParaRPr lang="en-US" dirty="0">
                <a:solidFill>
                  <a:srgbClr val="E0EDF9"/>
                </a:solidFill>
                <a:effectLst/>
                <a:latin typeface="Source Code Pro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82367" y="3423999"/>
            <a:ext cx="4343400" cy="466635"/>
            <a:chOff x="1752600" y="3276600"/>
            <a:chExt cx="5181600" cy="466635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752600" y="3276600"/>
              <a:ext cx="5181600" cy="466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49046" y="3281570"/>
              <a:ext cx="38715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78B40"/>
                  </a:solidFill>
                  <a:latin typeface="Source Code Pro" charset="0"/>
                </a:rPr>
                <a:t>long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b="1" dirty="0">
                  <a:solidFill>
                    <a:srgbClr val="F29359"/>
                  </a:solidFill>
                  <a:latin typeface="Source Code Pro" charset="0"/>
                </a:rPr>
                <a:t>p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dirty="0">
                  <a:solidFill>
                    <a:srgbClr val="EBECFB"/>
                  </a:solidFill>
                  <a:latin typeface="Source Code Pro" charset="0"/>
                </a:rPr>
                <a:t>=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dirty="0" err="1" smtClean="0">
                  <a:solidFill>
                    <a:srgbClr val="75E6FA"/>
                  </a:solidFill>
                  <a:latin typeface="Source Code Pro" charset="0"/>
                </a:rPr>
                <a:t>q</a:t>
              </a:r>
              <a:r>
                <a:rPr lang="en-US" dirty="0" err="1" smtClean="0">
                  <a:solidFill>
                    <a:srgbClr val="EBECFB"/>
                  </a:solidFill>
                  <a:latin typeface="Source Code Pro" charset="0"/>
                </a:rPr>
                <a:t>.</a:t>
              </a:r>
              <a:r>
                <a:rPr lang="en-US" dirty="0" err="1" smtClean="0">
                  <a:solidFill>
                    <a:srgbClr val="8EF5B6"/>
                  </a:solidFill>
                  <a:latin typeface="Source Code Pro" charset="0"/>
                </a:rPr>
                <a:t>remove</a:t>
              </a:r>
              <a:r>
                <a:rPr lang="en-US" dirty="0">
                  <a:solidFill>
                    <a:srgbClr val="FAFBF6"/>
                  </a:solidFill>
                  <a:latin typeface="Source Code Pro" charset="0"/>
                </a:rPr>
                <a:t>()</a:t>
              </a:r>
              <a:r>
                <a:rPr lang="en-US" dirty="0">
                  <a:solidFill>
                    <a:srgbClr val="EBECFB"/>
                  </a:solidFill>
                  <a:latin typeface="Source Code Pro" charset="0"/>
                </a:rPr>
                <a:t>;</a:t>
              </a:r>
              <a:endParaRPr lang="en-US" dirty="0"/>
            </a:p>
          </p:txBody>
        </p:sp>
      </p:grpSp>
      <p:cxnSp>
        <p:nvCxnSpPr>
          <p:cNvPr id="20" name="Straight Arrow Connector 12"/>
          <p:cNvCxnSpPr>
            <a:cxnSpLocks noChangeShapeType="1"/>
          </p:cNvCxnSpPr>
          <p:nvPr/>
        </p:nvCxnSpPr>
        <p:spPr bwMode="auto">
          <a:xfrm>
            <a:off x="152400" y="2236847"/>
            <a:ext cx="0" cy="424015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52400" y="6012804"/>
            <a:ext cx="765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 i="1" dirty="0">
                <a:solidFill>
                  <a:schemeClr val="tx1"/>
                </a:solidFill>
              </a:rPr>
              <a:t>time</a:t>
            </a:r>
            <a:endParaRPr lang="en-US" altLang="x-none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557751" y="2335512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q</a:t>
            </a:r>
            <a:r>
              <a:rPr lang="en-US" dirty="0" smtClean="0">
                <a:solidFill>
                  <a:schemeClr val="accent4"/>
                </a:solidFill>
              </a:rPr>
              <a:t>ueue length: 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1183" y="3968284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q</a:t>
            </a:r>
            <a:r>
              <a:rPr lang="en-US" dirty="0" smtClean="0">
                <a:solidFill>
                  <a:schemeClr val="accent4"/>
                </a:solidFill>
              </a:rPr>
              <a:t>ueue length: 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5068" y="5559958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q</a:t>
            </a:r>
            <a:r>
              <a:rPr lang="en-US" dirty="0" smtClean="0">
                <a:solidFill>
                  <a:schemeClr val="accent4"/>
                </a:solidFill>
              </a:rPr>
              <a:t>ueue length: 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0" y="1753107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/>
                </a:solidFill>
              </a:rPr>
              <a:t>Thread 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79275" y="1753107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/>
                </a:solidFill>
              </a:rPr>
              <a:t>Thread 2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Unfortunate Interleaving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94351" y="3997802"/>
            <a:ext cx="4343400" cy="480537"/>
            <a:chOff x="1752600" y="2809965"/>
            <a:chExt cx="5181600" cy="480537"/>
          </a:xfrm>
        </p:grpSpPr>
        <p:sp>
          <p:nvSpPr>
            <p:cNvPr id="5" name="Rectangle 4"/>
            <p:cNvSpPr/>
            <p:nvPr/>
          </p:nvSpPr>
          <p:spPr bwMode="auto">
            <a:xfrm>
              <a:off x="1752600" y="2809965"/>
              <a:ext cx="5181600" cy="466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828801" y="2828837"/>
              <a:ext cx="4953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D78B40"/>
                  </a:solidFill>
                  <a:latin typeface="Source Code Pro" charset="0"/>
                </a:rPr>
                <a:t>if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dirty="0">
                  <a:solidFill>
                    <a:srgbClr val="FAFBF6"/>
                  </a:solidFill>
                  <a:latin typeface="Source Code Pro" charset="0"/>
                </a:rPr>
                <a:t>(</a:t>
              </a:r>
              <a:r>
                <a:rPr lang="en-US" dirty="0">
                  <a:solidFill>
                    <a:srgbClr val="EBECFB"/>
                  </a:solidFill>
                  <a:latin typeface="Source Code Pro" charset="0"/>
                </a:rPr>
                <a:t>!</a:t>
              </a:r>
              <a:r>
                <a:rPr lang="en-US" dirty="0" err="1" smtClean="0">
                  <a:solidFill>
                    <a:srgbClr val="75E6FA"/>
                  </a:solidFill>
                  <a:latin typeface="Source Code Pro" charset="0"/>
                </a:rPr>
                <a:t>q</a:t>
              </a:r>
              <a:r>
                <a:rPr lang="en-US" dirty="0" err="1" smtClean="0">
                  <a:solidFill>
                    <a:srgbClr val="EBECFB"/>
                  </a:solidFill>
                  <a:latin typeface="Source Code Pro" charset="0"/>
                </a:rPr>
                <a:t>.</a:t>
              </a:r>
              <a:r>
                <a:rPr lang="en-US" dirty="0" err="1" smtClean="0">
                  <a:solidFill>
                    <a:srgbClr val="8EF5B6"/>
                  </a:solidFill>
                  <a:latin typeface="Source Code Pro" charset="0"/>
                </a:rPr>
                <a:t>isEmpty</a:t>
              </a:r>
              <a:r>
                <a:rPr lang="en-US" dirty="0" smtClean="0">
                  <a:solidFill>
                    <a:srgbClr val="FAFBF6"/>
                  </a:solidFill>
                  <a:latin typeface="Source Code Pro" charset="0"/>
                </a:rPr>
                <a:t>())</a:t>
              </a:r>
              <a:r>
                <a:rPr lang="en-US" dirty="0" smtClean="0">
                  <a:solidFill>
                    <a:srgbClr val="E0EDF9"/>
                  </a:solidFill>
                  <a:latin typeface="Source Code Pro" charset="0"/>
                </a:rPr>
                <a:t> {</a:t>
              </a:r>
              <a:endParaRPr lang="en-US" dirty="0">
                <a:solidFill>
                  <a:srgbClr val="E0EDF9"/>
                </a:solidFill>
                <a:effectLst/>
                <a:latin typeface="Source Code Pro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4351" y="5843169"/>
            <a:ext cx="4343400" cy="466635"/>
            <a:chOff x="1752600" y="3276600"/>
            <a:chExt cx="5181600" cy="466635"/>
          </a:xfrm>
        </p:grpSpPr>
        <p:sp>
          <p:nvSpPr>
            <p:cNvPr id="7" name="Rectangle 6"/>
            <p:cNvSpPr/>
            <p:nvPr/>
          </p:nvSpPr>
          <p:spPr bwMode="auto">
            <a:xfrm>
              <a:off x="1752600" y="3276600"/>
              <a:ext cx="5181600" cy="466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49046" y="3281570"/>
              <a:ext cx="38715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78B40"/>
                  </a:solidFill>
                  <a:latin typeface="Source Code Pro" charset="0"/>
                </a:rPr>
                <a:t>long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b="1" dirty="0">
                  <a:solidFill>
                    <a:srgbClr val="F29359"/>
                  </a:solidFill>
                  <a:latin typeface="Source Code Pro" charset="0"/>
                </a:rPr>
                <a:t>p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dirty="0">
                  <a:solidFill>
                    <a:srgbClr val="EBECFB"/>
                  </a:solidFill>
                  <a:latin typeface="Source Code Pro" charset="0"/>
                </a:rPr>
                <a:t>=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dirty="0" err="1" smtClean="0">
                  <a:solidFill>
                    <a:srgbClr val="75E6FA"/>
                  </a:solidFill>
                  <a:latin typeface="Source Code Pro" charset="0"/>
                </a:rPr>
                <a:t>q</a:t>
              </a:r>
              <a:r>
                <a:rPr lang="en-US" dirty="0" err="1" smtClean="0">
                  <a:solidFill>
                    <a:srgbClr val="EBECFB"/>
                  </a:solidFill>
                  <a:latin typeface="Source Code Pro" charset="0"/>
                </a:rPr>
                <a:t>.</a:t>
              </a:r>
              <a:r>
                <a:rPr lang="en-US" dirty="0" err="1" smtClean="0">
                  <a:solidFill>
                    <a:srgbClr val="8EF5B6"/>
                  </a:solidFill>
                  <a:latin typeface="Source Code Pro" charset="0"/>
                </a:rPr>
                <a:t>remove</a:t>
              </a:r>
              <a:r>
                <a:rPr lang="en-US" dirty="0">
                  <a:solidFill>
                    <a:srgbClr val="FAFBF6"/>
                  </a:solidFill>
                  <a:latin typeface="Source Code Pro" charset="0"/>
                </a:rPr>
                <a:t>()</a:t>
              </a:r>
              <a:r>
                <a:rPr lang="en-US" dirty="0">
                  <a:solidFill>
                    <a:srgbClr val="EBECFB"/>
                  </a:solidFill>
                  <a:latin typeface="Source Code Pro" charset="0"/>
                </a:rPr>
                <a:t>;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82367" y="2957364"/>
            <a:ext cx="4343400" cy="480537"/>
            <a:chOff x="1752600" y="2809965"/>
            <a:chExt cx="5181600" cy="480537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752600" y="2809965"/>
              <a:ext cx="5181600" cy="466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28800" y="2828837"/>
              <a:ext cx="4953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D78B40"/>
                  </a:solidFill>
                  <a:latin typeface="Source Code Pro" charset="0"/>
                </a:rPr>
                <a:t>if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dirty="0">
                  <a:solidFill>
                    <a:srgbClr val="FAFBF6"/>
                  </a:solidFill>
                  <a:latin typeface="Source Code Pro" charset="0"/>
                </a:rPr>
                <a:t>(</a:t>
              </a:r>
              <a:r>
                <a:rPr lang="en-US" dirty="0">
                  <a:solidFill>
                    <a:srgbClr val="EBECFB"/>
                  </a:solidFill>
                  <a:latin typeface="Source Code Pro" charset="0"/>
                </a:rPr>
                <a:t>!</a:t>
              </a:r>
              <a:r>
                <a:rPr lang="en-US" dirty="0" err="1" smtClean="0">
                  <a:solidFill>
                    <a:srgbClr val="75E6FA"/>
                  </a:solidFill>
                  <a:latin typeface="Source Code Pro" charset="0"/>
                </a:rPr>
                <a:t>q</a:t>
              </a:r>
              <a:r>
                <a:rPr lang="en-US" dirty="0" err="1" smtClean="0">
                  <a:solidFill>
                    <a:srgbClr val="EBECFB"/>
                  </a:solidFill>
                  <a:latin typeface="Source Code Pro" charset="0"/>
                </a:rPr>
                <a:t>.</a:t>
              </a:r>
              <a:r>
                <a:rPr lang="en-US" dirty="0" err="1" smtClean="0">
                  <a:solidFill>
                    <a:srgbClr val="8EF5B6"/>
                  </a:solidFill>
                  <a:latin typeface="Source Code Pro" charset="0"/>
                </a:rPr>
                <a:t>isEmpty</a:t>
              </a:r>
              <a:r>
                <a:rPr lang="en-US" dirty="0" smtClean="0">
                  <a:solidFill>
                    <a:srgbClr val="FAFBF6"/>
                  </a:solidFill>
                  <a:latin typeface="Source Code Pro" charset="0"/>
                </a:rPr>
                <a:t>())</a:t>
              </a:r>
              <a:r>
                <a:rPr lang="en-US" dirty="0" smtClean="0">
                  <a:solidFill>
                    <a:srgbClr val="E0EDF9"/>
                  </a:solidFill>
                  <a:latin typeface="Source Code Pro" charset="0"/>
                </a:rPr>
                <a:t> {</a:t>
              </a:r>
              <a:endParaRPr lang="en-US" dirty="0">
                <a:solidFill>
                  <a:srgbClr val="E0EDF9"/>
                </a:solidFill>
                <a:effectLst/>
                <a:latin typeface="Source Code Pro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82367" y="4943565"/>
            <a:ext cx="4343400" cy="466635"/>
            <a:chOff x="1752600" y="3276600"/>
            <a:chExt cx="5181600" cy="466635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752600" y="3276600"/>
              <a:ext cx="5181600" cy="466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49046" y="3281570"/>
              <a:ext cx="38715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78B40"/>
                  </a:solidFill>
                  <a:latin typeface="Source Code Pro" charset="0"/>
                </a:rPr>
                <a:t>long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b="1" dirty="0">
                  <a:solidFill>
                    <a:srgbClr val="F29359"/>
                  </a:solidFill>
                  <a:latin typeface="Source Code Pro" charset="0"/>
                </a:rPr>
                <a:t>p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dirty="0">
                  <a:solidFill>
                    <a:srgbClr val="EBECFB"/>
                  </a:solidFill>
                  <a:latin typeface="Source Code Pro" charset="0"/>
                </a:rPr>
                <a:t>=</a:t>
              </a:r>
              <a:r>
                <a:rPr lang="en-US" dirty="0">
                  <a:solidFill>
                    <a:srgbClr val="E0EDF9"/>
                  </a:solidFill>
                  <a:latin typeface="Source Code Pro" charset="0"/>
                </a:rPr>
                <a:t> </a:t>
              </a:r>
              <a:r>
                <a:rPr lang="en-US" dirty="0" err="1" smtClean="0">
                  <a:solidFill>
                    <a:srgbClr val="75E6FA"/>
                  </a:solidFill>
                  <a:latin typeface="Source Code Pro" charset="0"/>
                </a:rPr>
                <a:t>q</a:t>
              </a:r>
              <a:r>
                <a:rPr lang="en-US" dirty="0" err="1" smtClean="0">
                  <a:solidFill>
                    <a:srgbClr val="EBECFB"/>
                  </a:solidFill>
                  <a:latin typeface="Source Code Pro" charset="0"/>
                </a:rPr>
                <a:t>.</a:t>
              </a:r>
              <a:r>
                <a:rPr lang="en-US" dirty="0" err="1" smtClean="0">
                  <a:solidFill>
                    <a:srgbClr val="8EF5B6"/>
                  </a:solidFill>
                  <a:latin typeface="Source Code Pro" charset="0"/>
                </a:rPr>
                <a:t>remove</a:t>
              </a:r>
              <a:r>
                <a:rPr lang="en-US" dirty="0">
                  <a:solidFill>
                    <a:srgbClr val="FAFBF6"/>
                  </a:solidFill>
                  <a:latin typeface="Source Code Pro" charset="0"/>
                </a:rPr>
                <a:t>()</a:t>
              </a:r>
              <a:r>
                <a:rPr lang="en-US" dirty="0">
                  <a:solidFill>
                    <a:srgbClr val="EBECFB"/>
                  </a:solidFill>
                  <a:latin typeface="Source Code Pro" charset="0"/>
                </a:rPr>
                <a:t>;</a:t>
              </a:r>
              <a:endParaRPr lang="en-US" dirty="0"/>
            </a:p>
          </p:txBody>
        </p:sp>
      </p:grpSp>
      <p:cxnSp>
        <p:nvCxnSpPr>
          <p:cNvPr id="20" name="Straight Arrow Connector 12"/>
          <p:cNvCxnSpPr>
            <a:cxnSpLocks noChangeShapeType="1"/>
          </p:cNvCxnSpPr>
          <p:nvPr/>
        </p:nvCxnSpPr>
        <p:spPr bwMode="auto">
          <a:xfrm>
            <a:off x="152400" y="2236847"/>
            <a:ext cx="0" cy="424015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52400" y="6394841"/>
            <a:ext cx="765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 i="1" dirty="0">
                <a:solidFill>
                  <a:schemeClr val="tx1"/>
                </a:solidFill>
              </a:rPr>
              <a:t>time</a:t>
            </a:r>
            <a:endParaRPr lang="en-US" altLang="x-none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456242" y="2335512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q</a:t>
            </a:r>
            <a:r>
              <a:rPr lang="en-US" dirty="0" smtClean="0">
                <a:solidFill>
                  <a:schemeClr val="accent4"/>
                </a:solidFill>
              </a:rPr>
              <a:t>ueue length: 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6242" y="3501387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q</a:t>
            </a:r>
            <a:r>
              <a:rPr lang="en-US" dirty="0" smtClean="0">
                <a:solidFill>
                  <a:schemeClr val="accent4"/>
                </a:solidFill>
              </a:rPr>
              <a:t>ueue length: 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37751" y="5833372"/>
            <a:ext cx="4116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NoSuchElementException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0" y="1753107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/>
                </a:solidFill>
              </a:rPr>
              <a:t>Thread 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79275" y="1753107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/>
                </a:solidFill>
              </a:rPr>
              <a:t>Thread 2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56242" y="4491335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q</a:t>
            </a:r>
            <a:r>
              <a:rPr lang="en-US" dirty="0" smtClean="0">
                <a:solidFill>
                  <a:schemeClr val="accent4"/>
                </a:solidFill>
              </a:rPr>
              <a:t>ueue length: 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56242" y="5405735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q</a:t>
            </a:r>
            <a:r>
              <a:rPr lang="en-US" dirty="0" smtClean="0">
                <a:solidFill>
                  <a:schemeClr val="accent4"/>
                </a:solidFill>
              </a:rPr>
              <a:t>ueue length: 0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8082" y="2967202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Condition is true.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31177" y="4003678"/>
            <a:ext cx="3110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Condition is </a:t>
            </a:r>
            <a:r>
              <a:rPr lang="en-US" b="1" dirty="0" smtClean="0">
                <a:solidFill>
                  <a:schemeClr val="accent4"/>
                </a:solidFill>
              </a:rPr>
              <a:t>still</a:t>
            </a:r>
            <a:r>
              <a:rPr lang="en-US" dirty="0" smtClean="0">
                <a:solidFill>
                  <a:schemeClr val="accent4"/>
                </a:solidFill>
              </a:rPr>
              <a:t> true.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37011" y="4990098"/>
            <a:ext cx="3026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Remove an element.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8" grpId="0"/>
      <p:bldP spid="29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x-none" sz="3600">
                <a:solidFill>
                  <a:srgbClr val="800000"/>
                </a:solidFill>
                <a:latin typeface="Tw Cen MT" charset="0"/>
                <a:ea typeface="ＭＳ Ｐゴシック" charset="-128"/>
              </a:rPr>
              <a:t>Beginning to think about</a:t>
            </a:r>
            <a:br>
              <a:rPr lang="en-US" altLang="x-none" sz="3600">
                <a:solidFill>
                  <a:srgbClr val="800000"/>
                </a:solidFill>
                <a:latin typeface="Tw Cen MT" charset="0"/>
                <a:ea typeface="ＭＳ Ｐゴシック" charset="-128"/>
              </a:rPr>
            </a:br>
            <a:r>
              <a:rPr lang="en-US" altLang="x-none" sz="3600">
                <a:solidFill>
                  <a:srgbClr val="800000"/>
                </a:solidFill>
                <a:latin typeface="Tw Cen MT" charset="0"/>
                <a:ea typeface="ＭＳ Ｐゴシック" charset="-128"/>
              </a:rPr>
              <a:t>avoiding race conditions</a:t>
            </a:r>
          </a:p>
        </p:txBody>
      </p:sp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E3D4900C-7DAC-2840-B1DE-3CF56EFC5846}" type="slidenum">
              <a:rPr lang="en-US" altLang="en-US" sz="1200" b="1">
                <a:solidFill>
                  <a:srgbClr val="FFFFFF"/>
                </a:solidFill>
                <a:latin typeface="Arial" charset="0"/>
                <a:ea typeface="ヒラギノ角ゴ ProN W3" charset="-128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200" b="1">
              <a:solidFill>
                <a:srgbClr val="FFFFFF"/>
              </a:solidFill>
              <a:latin typeface="Arial" charset="0"/>
              <a:ea typeface="ヒラギノ角ゴ ProN W3" charset="-128"/>
            </a:endParaRPr>
          </a:p>
        </p:txBody>
      </p:sp>
      <p:sp>
        <p:nvSpPr>
          <p:cNvPr id="132099" name="Rectangle 4"/>
          <p:cNvSpPr>
            <a:spLocks noChangeArrowheads="1"/>
          </p:cNvSpPr>
          <p:nvPr/>
        </p:nvSpPr>
        <p:spPr bwMode="auto">
          <a:xfrm>
            <a:off x="990600" y="1524000"/>
            <a:ext cx="7391400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80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3333CC"/>
                </a:solidFill>
                <a:latin typeface="Times New Roman" charset="0"/>
                <a:ea typeface="ヒラギノ角ゴ ProN W3" charset="-128"/>
              </a:rPr>
              <a:t>You know that race conditions can create  problems: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3333CC"/>
              </a:solidFill>
              <a:latin typeface="Times New Roman" charset="0"/>
              <a:ea typeface="ヒラギノ角ゴ ProN W3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3333CC"/>
                </a:solidFill>
                <a:latin typeface="Times New Roman" charset="0"/>
                <a:ea typeface="ヒラギノ角ゴ ProN W3" charset="-128"/>
              </a:rPr>
              <a:t>Basic idea of race condition: Two different threads access the same variable in a way that destroys correctness.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3333CC"/>
              </a:solidFill>
              <a:latin typeface="Times New Roman" charset="0"/>
              <a:ea typeface="ヒラギノ角ゴ ProN W3" charset="-128"/>
            </a:endParaRPr>
          </a:p>
          <a:p>
            <a:pPr eaLnBrk="1" hangingPunct="1"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</a:rPr>
              <a:t>   Process t1		Process t2</a:t>
            </a:r>
          </a:p>
          <a:p>
            <a:pPr eaLnBrk="1" hangingPunct="1">
              <a:buClrTx/>
              <a:buSzPct val="60000"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</a:rPr>
              <a:t>	</a:t>
            </a:r>
            <a:r>
              <a:rPr lang="is-IS" altLang="en-US" sz="2400">
                <a:solidFill>
                  <a:srgbClr val="800000"/>
                </a:solidFill>
                <a:latin typeface="Times New Roman" charset="0"/>
              </a:rPr>
              <a:t>…			...</a:t>
            </a:r>
          </a:p>
          <a:p>
            <a:pPr eaLnBrk="1" hangingPunct="1">
              <a:buClrTx/>
              <a:buSzPct val="60000"/>
              <a:buFontTx/>
              <a:buNone/>
            </a:pPr>
            <a:r>
              <a:rPr lang="is-IS" altLang="en-US" sz="2400">
                <a:solidFill>
                  <a:srgbClr val="800000"/>
                </a:solidFill>
                <a:latin typeface="Times New Roman" charset="0"/>
              </a:rPr>
              <a:t>	x= x + 1;		x= x + 1;</a:t>
            </a:r>
          </a:p>
        </p:txBody>
      </p:sp>
      <p:sp>
        <p:nvSpPr>
          <p:cNvPr id="132100" name="TextBox 1"/>
          <p:cNvSpPr txBox="1">
            <a:spLocks noChangeArrowheads="1"/>
          </p:cNvSpPr>
          <p:nvPr/>
        </p:nvSpPr>
        <p:spPr bwMode="auto">
          <a:xfrm>
            <a:off x="5257800" y="350520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s-IS" altLang="en-US">
                <a:solidFill>
                  <a:srgbClr val="FF0000"/>
                </a:solidFill>
                <a:latin typeface="Times New Roman" charset="0"/>
                <a:ea typeface="ＭＳ Ｐゴシック" charset="-128"/>
              </a:rPr>
              <a:t>But x= x+1; is not an “atomic action”: it takes several step</a:t>
            </a:r>
            <a:endParaRPr lang="en-US" altLang="en-US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32101" name="TextBox 2"/>
          <p:cNvSpPr txBox="1">
            <a:spLocks noChangeArrowheads="1"/>
          </p:cNvSpPr>
          <p:nvPr/>
        </p:nvSpPr>
        <p:spPr bwMode="auto">
          <a:xfrm>
            <a:off x="1066800" y="5334000"/>
            <a:ext cx="6789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chemeClr val="tx1"/>
                </a:solidFill>
              </a:rPr>
              <a:t>Two threads may want to use the same stack, or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chemeClr val="tx1"/>
                </a:solidFill>
              </a:rPr>
              <a:t>Hash table, or linked list, or </a:t>
            </a:r>
            <a:r>
              <a:rPr lang="mr-IN" altLang="en-US">
                <a:solidFill>
                  <a:schemeClr val="tx1"/>
                </a:solidFill>
              </a:rPr>
              <a:t>…</a:t>
            </a:r>
            <a:r>
              <a:rPr lang="en-US" altLang="en-US">
                <a:solidFill>
                  <a:schemeClr val="tx1"/>
                </a:solidFill>
              </a:rPr>
              <a:t> at the same time.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3600">
                <a:solidFill>
                  <a:srgbClr val="800000"/>
                </a:solidFill>
                <a:latin typeface="Tw Cen MT" charset="0"/>
                <a:ea typeface="ＭＳ Ｐゴシック" charset="-128"/>
              </a:rPr>
              <a:t>Synchronization</a:t>
            </a:r>
          </a:p>
        </p:txBody>
      </p:sp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00" indent="-317500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 marL="638175" indent="-273050"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 marL="91440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lang="en-US" altLang="en-US" sz="2400"/>
              <a:t>Java has one </a:t>
            </a:r>
            <a:r>
              <a:rPr lang="en-US" altLang="en-US" sz="2400">
                <a:solidFill>
                  <a:srgbClr val="FF0000"/>
                </a:solidFill>
              </a:rPr>
              <a:t>primary</a:t>
            </a:r>
            <a:r>
              <a:rPr lang="en-US" altLang="en-US" sz="2400"/>
              <a:t> tool for preventing race conditions.</a:t>
            </a:r>
            <a:br>
              <a:rPr lang="en-US" altLang="en-US" sz="2400"/>
            </a:br>
            <a:r>
              <a:rPr lang="en-US" altLang="en-US" sz="2400"/>
              <a:t>you must use it by carefully and explicitly – it isn’t automatic.</a:t>
            </a:r>
          </a:p>
          <a:p>
            <a:pPr lvl="1" eaLnBrk="1" hangingPunct="1"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lang="en-US" altLang="en-US" sz="2400"/>
              <a:t>Called a </a:t>
            </a:r>
            <a:r>
              <a:rPr lang="en-US" altLang="en-US" sz="2400">
                <a:solidFill>
                  <a:srgbClr val="FF0000"/>
                </a:solidFill>
              </a:rPr>
              <a:t>synchronization barrier</a:t>
            </a:r>
          </a:p>
          <a:p>
            <a:pPr lvl="1" eaLnBrk="1" hangingPunct="1"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lang="en-US" altLang="en-US" sz="2400"/>
              <a:t>Think of it as a kind of lock</a:t>
            </a:r>
          </a:p>
          <a:p>
            <a:pPr lvl="2" eaLnBrk="1" hangingPunct="1">
              <a:buClr>
                <a:srgbClr val="DD8047"/>
              </a:buClr>
              <a:buSzPct val="75000"/>
              <a:buFont typeface="Wingdings" charset="2"/>
              <a:buChar char=""/>
            </a:pPr>
            <a:r>
              <a:rPr lang="en-US" altLang="en-US" sz="2400"/>
              <a:t>Even if several threads try to acquire the lock at once, only one can succeed at a time, while others wait</a:t>
            </a:r>
          </a:p>
          <a:p>
            <a:pPr lvl="2" eaLnBrk="1" hangingPunct="1">
              <a:buClr>
                <a:srgbClr val="DD8047"/>
              </a:buClr>
              <a:buSzPct val="75000"/>
              <a:buFont typeface="Wingdings" charset="2"/>
              <a:buChar char=""/>
            </a:pPr>
            <a:r>
              <a:rPr lang="en-US" altLang="en-US" sz="2400"/>
              <a:t>When it releases the lock, another thread can acquire it</a:t>
            </a:r>
          </a:p>
          <a:p>
            <a:pPr lvl="2" eaLnBrk="1" hangingPunct="1">
              <a:buClr>
                <a:srgbClr val="DD8047"/>
              </a:buClr>
              <a:buSzPct val="75000"/>
              <a:buFont typeface="Wingdings" charset="2"/>
              <a:buChar char=""/>
            </a:pPr>
            <a:r>
              <a:rPr lang="en-US" altLang="en-US" sz="2400"/>
              <a:t>Can’t predict the order in which contending threads get the lock but it should be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altLang="ja-JP" sz="2400"/>
              <a:t>fair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altLang="ja-JP" sz="2400"/>
              <a:t> if priorities are the same</a:t>
            </a:r>
            <a:endParaRPr lang="en-US" altLang="en-US" sz="2400"/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AAA69138-C3CC-4141-897D-2BACCFE63620}" type="slidenum">
              <a:rPr lang="en-US" altLang="en-US" sz="1200" b="1">
                <a:solidFill>
                  <a:srgbClr val="FFFFFF"/>
                </a:solidFill>
                <a:latin typeface="Arial" charset="0"/>
                <a:ea typeface="ヒラギノ角ゴ ProN W3" charset="-128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200" b="1">
              <a:solidFill>
                <a:srgbClr val="FFFFFF"/>
              </a:solidFill>
              <a:latin typeface="Arial" charset="0"/>
              <a:ea typeface="ヒラギノ角ゴ ProN W3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Synchronized Blocks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291" y="1516509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a.k.a. </a:t>
            </a:r>
            <a:r>
              <a:rPr lang="en-US" i="1" dirty="0" smtClean="0">
                <a:solidFill>
                  <a:schemeClr val="tx1"/>
                </a:solidFill>
              </a:rPr>
              <a:t>locks</a:t>
            </a:r>
            <a:r>
              <a:rPr lang="en-US" dirty="0" smtClean="0">
                <a:solidFill>
                  <a:schemeClr val="tx1"/>
                </a:solidFill>
              </a:rPr>
              <a:t> or </a:t>
            </a:r>
            <a:r>
              <a:rPr lang="en-US" i="1" dirty="0" smtClean="0">
                <a:solidFill>
                  <a:schemeClr val="tx1"/>
                </a:solidFill>
              </a:rPr>
              <a:t>mutual exclusion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648" y="5127974"/>
            <a:ext cx="7784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At most one thread can be in a synchronized (</a:t>
            </a:r>
            <a:r>
              <a:rPr lang="en-US" dirty="0" err="1" smtClean="0">
                <a:solidFill>
                  <a:schemeClr val="tx1"/>
                </a:solidFill>
              </a:rPr>
              <a:t>obj</a:t>
            </a:r>
            <a:r>
              <a:rPr lang="en-US" dirty="0" smtClean="0">
                <a:solidFill>
                  <a:schemeClr val="tx1"/>
                </a:solidFill>
              </a:rPr>
              <a:t>) block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for the same </a:t>
            </a:r>
            <a:r>
              <a:rPr lang="en-US" dirty="0" err="1" smtClean="0">
                <a:solidFill>
                  <a:schemeClr val="tx1"/>
                </a:solidFill>
              </a:rPr>
              <a:t>obj</a:t>
            </a:r>
            <a:r>
              <a:rPr lang="en-US" dirty="0" smtClean="0">
                <a:solidFill>
                  <a:schemeClr val="tx1"/>
                </a:solidFill>
              </a:rPr>
              <a:t> at any given time.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438400" y="3200400"/>
            <a:ext cx="4191000" cy="15363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3365145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1" dirty="0" smtClean="0">
                <a:solidFill>
                  <a:srgbClr val="D78B40"/>
                </a:solidFill>
                <a:latin typeface="Source Code Pro" charset="0"/>
              </a:rPr>
              <a:t>synchronized</a:t>
            </a:r>
            <a:r>
              <a:rPr lang="is-IS" dirty="0" smtClean="0">
                <a:solidFill>
                  <a:srgbClr val="E0EDF9"/>
                </a:solidFill>
                <a:latin typeface="Source Code Pro" charset="0"/>
              </a:rPr>
              <a:t> </a:t>
            </a:r>
            <a:r>
              <a:rPr lang="is-IS" dirty="0">
                <a:solidFill>
                  <a:srgbClr val="FAFBF6"/>
                </a:solidFill>
                <a:latin typeface="Source Code Pro" charset="0"/>
              </a:rPr>
              <a:t>(</a:t>
            </a:r>
            <a:r>
              <a:rPr lang="is-IS" dirty="0">
                <a:solidFill>
                  <a:srgbClr val="E0EDF9"/>
                </a:solidFill>
                <a:latin typeface="Source Code Pro" charset="0"/>
              </a:rPr>
              <a:t>obj</a:t>
            </a:r>
            <a:r>
              <a:rPr lang="is-IS" dirty="0">
                <a:solidFill>
                  <a:srgbClr val="FAFBF6"/>
                </a:solidFill>
                <a:latin typeface="Source Code Pro" charset="0"/>
              </a:rPr>
              <a:t>)</a:t>
            </a:r>
            <a:r>
              <a:rPr lang="is-IS" dirty="0">
                <a:solidFill>
                  <a:srgbClr val="E0EDF9"/>
                </a:solidFill>
                <a:latin typeface="Source Code Pro" charset="0"/>
              </a:rPr>
              <a:t> </a:t>
            </a:r>
            <a:r>
              <a:rPr lang="is-IS" dirty="0">
                <a:solidFill>
                  <a:srgbClr val="FAFBF6"/>
                </a:solidFill>
                <a:latin typeface="Source Code Pro" charset="0"/>
              </a:rPr>
              <a:t>{</a:t>
            </a:r>
            <a:endParaRPr lang="is-IS" dirty="0">
              <a:solidFill>
                <a:srgbClr val="E0EDF9"/>
              </a:solidFill>
              <a:latin typeface="Source Code Pro" charset="0"/>
            </a:endParaRPr>
          </a:p>
          <a:p>
            <a:r>
              <a:rPr lang="is-IS" dirty="0" smtClean="0">
                <a:solidFill>
                  <a:srgbClr val="EBECFB"/>
                </a:solidFill>
                <a:latin typeface="Source Code Pro" charset="0"/>
              </a:rPr>
              <a:t>  ...</a:t>
            </a:r>
            <a:endParaRPr lang="is-IS" dirty="0">
              <a:solidFill>
                <a:srgbClr val="E0EDF9"/>
              </a:solidFill>
              <a:latin typeface="Source Code Pro" charset="0"/>
            </a:endParaRPr>
          </a:p>
          <a:p>
            <a:r>
              <a:rPr lang="is-IS" dirty="0" smtClean="0">
                <a:solidFill>
                  <a:srgbClr val="FAFBF6"/>
                </a:solidFill>
                <a:latin typeface="Source Code Pro" charset="0"/>
              </a:rPr>
              <a:t>}</a:t>
            </a:r>
            <a:endParaRPr lang="is-IS" dirty="0">
              <a:solidFill>
                <a:srgbClr val="E0EDF9"/>
              </a:solidFill>
              <a:effectLst/>
              <a:latin typeface="Source Code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Synchronized Blocks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291" y="1516509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a.k.a. </a:t>
            </a:r>
            <a:r>
              <a:rPr lang="en-US" i="1" dirty="0" smtClean="0">
                <a:solidFill>
                  <a:schemeClr val="tx1"/>
                </a:solidFill>
              </a:rPr>
              <a:t>locks</a:t>
            </a:r>
            <a:r>
              <a:rPr lang="en-US" dirty="0" smtClean="0">
                <a:solidFill>
                  <a:schemeClr val="tx1"/>
                </a:solidFill>
              </a:rPr>
              <a:t> or </a:t>
            </a:r>
            <a:r>
              <a:rPr lang="en-US" i="1" dirty="0" smtClean="0">
                <a:solidFill>
                  <a:schemeClr val="tx1"/>
                </a:solidFill>
              </a:rPr>
              <a:t>mutual exclusion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292720"/>
            <a:ext cx="7524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At most one consumer thread can be trying to remove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something from the queue at a time.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0" y="2841973"/>
            <a:ext cx="4419600" cy="2286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3006719"/>
            <a:ext cx="403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1" dirty="0" smtClean="0">
                <a:solidFill>
                  <a:srgbClr val="D78B40"/>
                </a:solidFill>
                <a:latin typeface="Source Code Pro" charset="0"/>
              </a:rPr>
              <a:t>synchronized</a:t>
            </a:r>
            <a:r>
              <a:rPr lang="is-IS" dirty="0" smtClean="0">
                <a:solidFill>
                  <a:srgbClr val="E0EDF9"/>
                </a:solidFill>
                <a:latin typeface="Source Code Pro" charset="0"/>
              </a:rPr>
              <a:t> </a:t>
            </a:r>
            <a:r>
              <a:rPr lang="is-IS" dirty="0" smtClean="0">
                <a:solidFill>
                  <a:srgbClr val="FAFBF6"/>
                </a:solidFill>
                <a:latin typeface="Source Code Pro" charset="0"/>
              </a:rPr>
              <a:t>(</a:t>
            </a:r>
            <a:r>
              <a:rPr lang="en-US" dirty="0">
                <a:solidFill>
                  <a:srgbClr val="75E6FA"/>
                </a:solidFill>
                <a:latin typeface="Source Code Pro" charset="0"/>
              </a:rPr>
              <a:t>q</a:t>
            </a:r>
            <a:r>
              <a:rPr lang="is-IS" dirty="0" smtClean="0">
                <a:solidFill>
                  <a:srgbClr val="FAFBF6"/>
                </a:solidFill>
                <a:latin typeface="Source Code Pro" charset="0"/>
              </a:rPr>
              <a:t>)</a:t>
            </a:r>
            <a:r>
              <a:rPr lang="is-IS" dirty="0" smtClean="0">
                <a:solidFill>
                  <a:srgbClr val="E0EDF9"/>
                </a:solidFill>
                <a:latin typeface="Source Code Pro" charset="0"/>
              </a:rPr>
              <a:t> </a:t>
            </a:r>
            <a:r>
              <a:rPr lang="is-IS" dirty="0">
                <a:solidFill>
                  <a:srgbClr val="FAFBF6"/>
                </a:solidFill>
                <a:latin typeface="Source Code Pro" charset="0"/>
              </a:rPr>
              <a:t>{</a:t>
            </a:r>
            <a:endParaRPr lang="is-IS" dirty="0">
              <a:solidFill>
                <a:srgbClr val="E0EDF9"/>
              </a:solidFill>
              <a:latin typeface="Source Code Pro" charset="0"/>
            </a:endParaRPr>
          </a:p>
          <a:p>
            <a:r>
              <a:rPr lang="is-IS" dirty="0" smtClean="0">
                <a:solidFill>
                  <a:srgbClr val="EBECFB"/>
                </a:solidFill>
                <a:latin typeface="Source Code Pro" charset="0"/>
              </a:rPr>
              <a:t>  </a:t>
            </a:r>
            <a:r>
              <a:rPr lang="en-US" b="1" dirty="0">
                <a:solidFill>
                  <a:srgbClr val="D78B40"/>
                </a:solidFill>
                <a:latin typeface="Source Code Pro" charset="0"/>
              </a:rPr>
              <a:t>if</a:t>
            </a:r>
            <a:r>
              <a:rPr lang="en-US" dirty="0">
                <a:solidFill>
                  <a:srgbClr val="E0EDF9"/>
                </a:solidFill>
                <a:latin typeface="Source Code Pro" charset="0"/>
              </a:rPr>
              <a:t> </a:t>
            </a:r>
            <a:r>
              <a:rPr lang="en-US" dirty="0">
                <a:solidFill>
                  <a:srgbClr val="FAFBF6"/>
                </a:solidFill>
                <a:latin typeface="Source Code Pro" charset="0"/>
              </a:rPr>
              <a:t>(</a:t>
            </a:r>
            <a:r>
              <a:rPr lang="en-US" dirty="0">
                <a:solidFill>
                  <a:srgbClr val="EBECFB"/>
                </a:solidFill>
                <a:latin typeface="Source Code Pro" charset="0"/>
              </a:rPr>
              <a:t>!</a:t>
            </a:r>
            <a:r>
              <a:rPr lang="en-US" dirty="0" err="1">
                <a:solidFill>
                  <a:srgbClr val="75E6FA"/>
                </a:solidFill>
                <a:latin typeface="Source Code Pro" charset="0"/>
              </a:rPr>
              <a:t>q</a:t>
            </a:r>
            <a:r>
              <a:rPr lang="en-US" dirty="0" err="1">
                <a:solidFill>
                  <a:srgbClr val="EBECFB"/>
                </a:solidFill>
                <a:latin typeface="Source Code Pro" charset="0"/>
              </a:rPr>
              <a:t>.</a:t>
            </a:r>
            <a:r>
              <a:rPr lang="en-US" dirty="0" err="1">
                <a:solidFill>
                  <a:srgbClr val="8EF5B6"/>
                </a:solidFill>
                <a:latin typeface="Source Code Pro" charset="0"/>
              </a:rPr>
              <a:t>isEmpty</a:t>
            </a:r>
            <a:r>
              <a:rPr lang="en-US" dirty="0">
                <a:solidFill>
                  <a:srgbClr val="FAFBF6"/>
                </a:solidFill>
                <a:latin typeface="Source Code Pro" charset="0"/>
              </a:rPr>
              <a:t>())</a:t>
            </a:r>
            <a:r>
              <a:rPr lang="en-US" dirty="0">
                <a:solidFill>
                  <a:srgbClr val="E0EDF9"/>
                </a:solidFill>
                <a:latin typeface="Source Code Pro" charset="0"/>
              </a:rPr>
              <a:t> {</a:t>
            </a:r>
          </a:p>
          <a:p>
            <a:r>
              <a:rPr lang="en-US" dirty="0" smtClean="0">
                <a:solidFill>
                  <a:srgbClr val="75E6FA"/>
                </a:solidFill>
                <a:latin typeface="Source Code Pro" charset="0"/>
              </a:rPr>
              <a:t>    </a:t>
            </a:r>
            <a:r>
              <a:rPr lang="en-US" dirty="0" err="1" smtClean="0">
                <a:solidFill>
                  <a:srgbClr val="75E6FA"/>
                </a:solidFill>
                <a:latin typeface="Source Code Pro" charset="0"/>
              </a:rPr>
              <a:t>q</a:t>
            </a:r>
            <a:r>
              <a:rPr lang="en-US" dirty="0" err="1" smtClean="0">
                <a:solidFill>
                  <a:srgbClr val="EBECFB"/>
                </a:solidFill>
                <a:latin typeface="Source Code Pro" charset="0"/>
              </a:rPr>
              <a:t>.</a:t>
            </a:r>
            <a:r>
              <a:rPr lang="en-US" dirty="0" err="1" smtClean="0">
                <a:solidFill>
                  <a:srgbClr val="8EF5B6"/>
                </a:solidFill>
                <a:latin typeface="Source Code Pro" charset="0"/>
              </a:rPr>
              <a:t>remove</a:t>
            </a:r>
            <a:r>
              <a:rPr lang="en-US" dirty="0">
                <a:solidFill>
                  <a:srgbClr val="FAFBF6"/>
                </a:solidFill>
                <a:latin typeface="Source Code Pro" charset="0"/>
              </a:rPr>
              <a:t>()</a:t>
            </a:r>
            <a:r>
              <a:rPr lang="en-US" dirty="0">
                <a:solidFill>
                  <a:srgbClr val="EBECFB"/>
                </a:solidFill>
                <a:latin typeface="Source Code Pro" charset="0"/>
              </a:rPr>
              <a:t>;</a:t>
            </a:r>
            <a:endParaRPr lang="is-IS" dirty="0" smtClean="0">
              <a:solidFill>
                <a:srgbClr val="EBECFB"/>
              </a:solidFill>
              <a:latin typeface="Source Code Pro" charset="0"/>
            </a:endParaRPr>
          </a:p>
          <a:p>
            <a:r>
              <a:rPr lang="is-IS" dirty="0">
                <a:solidFill>
                  <a:srgbClr val="EBECFB"/>
                </a:solidFill>
                <a:latin typeface="Source Code Pro" charset="0"/>
              </a:rPr>
              <a:t> </a:t>
            </a:r>
            <a:r>
              <a:rPr lang="is-IS" dirty="0" smtClean="0">
                <a:solidFill>
                  <a:srgbClr val="EBECFB"/>
                </a:solidFill>
                <a:latin typeface="Source Code Pro" charset="0"/>
              </a:rPr>
              <a:t> }</a:t>
            </a:r>
            <a:endParaRPr lang="is-IS" dirty="0">
              <a:solidFill>
                <a:srgbClr val="E0EDF9"/>
              </a:solidFill>
              <a:latin typeface="Source Code Pro" charset="0"/>
            </a:endParaRPr>
          </a:p>
          <a:p>
            <a:r>
              <a:rPr lang="is-IS" dirty="0" smtClean="0">
                <a:solidFill>
                  <a:srgbClr val="FAFBF6"/>
                </a:solidFill>
                <a:latin typeface="Source Code Pro" charset="0"/>
              </a:rPr>
              <a:t>}</a:t>
            </a:r>
            <a:endParaRPr lang="is-IS" dirty="0">
              <a:solidFill>
                <a:srgbClr val="E0EDF9"/>
              </a:solidFill>
              <a:effectLst/>
              <a:latin typeface="Source Code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3600">
                <a:solidFill>
                  <a:srgbClr val="800000"/>
                </a:solidFill>
                <a:latin typeface="Tw Cen MT" charset="0"/>
                <a:ea typeface="ＭＳ Ｐゴシック" charset="-128"/>
              </a:rPr>
              <a:t>  Solution: use with synchronization</a:t>
            </a:r>
          </a:p>
        </p:txBody>
      </p:sp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60E4EF8A-13A8-8841-8E74-95D9946C9E9D}" type="slidenum">
              <a:rPr lang="en-US" altLang="en-US" sz="1200" b="1">
                <a:solidFill>
                  <a:srgbClr val="FFFFFF"/>
                </a:solidFill>
                <a:latin typeface="Arial" charset="0"/>
                <a:ea typeface="ヒラギノ角ゴ ProN W3" charset="-128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200" b="1">
              <a:solidFill>
                <a:srgbClr val="FFFFFF"/>
              </a:solidFill>
              <a:latin typeface="Arial" charset="0"/>
              <a:ea typeface="ヒラギノ角ゴ ProN W3" charset="-128"/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627063" y="1447800"/>
            <a:ext cx="7700962" cy="2744788"/>
          </a:xfrm>
          <a:prstGeom prst="rect">
            <a:avLst/>
          </a:prstGeom>
          <a:solidFill>
            <a:srgbClr val="FFFFCC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40680" bIns="0">
            <a:spAutoFit/>
          </a:bodyPr>
          <a:lstStyle>
            <a:lvl1pPr marL="39688"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2000" b="1">
                <a:solidFill>
                  <a:srgbClr val="7F0055"/>
                </a:solidFill>
                <a:latin typeface="Courier New" charset="0"/>
              </a:rPr>
              <a:t>private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 Stack&lt;String&gt; </a:t>
            </a:r>
            <a:r>
              <a:rPr lang="en-US" altLang="x-none" sz="2000" b="1">
                <a:solidFill>
                  <a:srgbClr val="0000C0"/>
                </a:solidFill>
                <a:latin typeface="Courier New" charset="0"/>
              </a:rPr>
              <a:t>stack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= </a:t>
            </a:r>
            <a:r>
              <a:rPr lang="en-US" altLang="x-none" sz="2000" b="1">
                <a:solidFill>
                  <a:srgbClr val="7F0055"/>
                </a:solidFill>
                <a:latin typeface="Courier New" charset="0"/>
              </a:rPr>
              <a:t>new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 Stack&lt;String&gt;();</a:t>
            </a:r>
          </a:p>
          <a:p>
            <a:pPr eaLnBrk="1" hangingPunct="1">
              <a:buClrTx/>
              <a:buFontTx/>
              <a:buNone/>
            </a:pPr>
            <a:endParaRPr lang="en-US" altLang="x-none" sz="2000" b="1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x-none" sz="2000" b="1">
                <a:solidFill>
                  <a:srgbClr val="7F0055"/>
                </a:solidFill>
                <a:latin typeface="Courier New" charset="0"/>
              </a:rPr>
              <a:t>public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x-none" sz="2000" b="1">
                <a:solidFill>
                  <a:srgbClr val="7F0055"/>
                </a:solidFill>
                <a:latin typeface="Courier New" charset="0"/>
              </a:rPr>
              <a:t>void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 doSomething() {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   </a:t>
            </a:r>
            <a:r>
              <a:rPr lang="en-US" altLang="x-none" sz="2000" b="1">
                <a:solidFill>
                  <a:srgbClr val="FF0000"/>
                </a:solidFill>
                <a:latin typeface="Courier New" charset="0"/>
              </a:rPr>
              <a:t>synchronized 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(</a:t>
            </a:r>
            <a:r>
              <a:rPr lang="en-US" altLang="x-none" sz="2000" b="1">
                <a:solidFill>
                  <a:srgbClr val="0000C0"/>
                </a:solidFill>
                <a:latin typeface="Courier New" charset="0"/>
              </a:rPr>
              <a:t>stack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) {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      </a:t>
            </a:r>
            <a:r>
              <a:rPr lang="en-US" altLang="x-none" sz="2000" b="1">
                <a:solidFill>
                  <a:srgbClr val="7F0055"/>
                </a:solidFill>
                <a:latin typeface="Courier New" charset="0"/>
              </a:rPr>
              <a:t>if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 (</a:t>
            </a:r>
            <a:r>
              <a:rPr lang="en-US" altLang="x-none" sz="2000" b="1">
                <a:solidFill>
                  <a:srgbClr val="0000C0"/>
                </a:solidFill>
                <a:latin typeface="Courier New" charset="0"/>
              </a:rPr>
              <a:t>stack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.isEmpty()) </a:t>
            </a:r>
            <a:r>
              <a:rPr lang="en-US" altLang="x-none" sz="2000" b="1">
                <a:solidFill>
                  <a:srgbClr val="7F0055"/>
                </a:solidFill>
                <a:latin typeface="Courier New" charset="0"/>
              </a:rPr>
              <a:t>return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      String s= </a:t>
            </a:r>
            <a:r>
              <a:rPr lang="en-US" altLang="x-none" sz="2000" b="1">
                <a:solidFill>
                  <a:srgbClr val="0000C0"/>
                </a:solidFill>
                <a:latin typeface="Courier New" charset="0"/>
              </a:rPr>
              <a:t>stack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.pop();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   }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2000" b="1">
                <a:solidFill>
                  <a:srgbClr val="3F7F5F"/>
                </a:solidFill>
                <a:latin typeface="Courier New" charset="0"/>
              </a:rPr>
              <a:t>   //do something with s...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}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949325" y="4718050"/>
            <a:ext cx="72136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80" bIns="0">
            <a:spAutoFit/>
          </a:bodyPr>
          <a:lstStyle>
            <a:lvl1pPr marL="209550" indent="-169863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209550" algn="l"/>
                <a:tab pos="1123950" algn="l"/>
                <a:tab pos="2038350" algn="l"/>
                <a:tab pos="2952750" algn="l"/>
                <a:tab pos="3867150" algn="l"/>
                <a:tab pos="4781550" algn="l"/>
                <a:tab pos="5695950" algn="l"/>
                <a:tab pos="6610350" algn="l"/>
                <a:tab pos="7524750" algn="l"/>
                <a:tab pos="8439150" algn="l"/>
                <a:tab pos="9353550" algn="l"/>
                <a:tab pos="10267950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209550" algn="l"/>
                <a:tab pos="1123950" algn="l"/>
                <a:tab pos="2038350" algn="l"/>
                <a:tab pos="2952750" algn="l"/>
                <a:tab pos="3867150" algn="l"/>
                <a:tab pos="4781550" algn="l"/>
                <a:tab pos="5695950" algn="l"/>
                <a:tab pos="6610350" algn="l"/>
                <a:tab pos="7524750" algn="l"/>
                <a:tab pos="8439150" algn="l"/>
                <a:tab pos="9353550" algn="l"/>
                <a:tab pos="10267950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209550" algn="l"/>
                <a:tab pos="1123950" algn="l"/>
                <a:tab pos="2038350" algn="l"/>
                <a:tab pos="2952750" algn="l"/>
                <a:tab pos="3867150" algn="l"/>
                <a:tab pos="4781550" algn="l"/>
                <a:tab pos="5695950" algn="l"/>
                <a:tab pos="6610350" algn="l"/>
                <a:tab pos="7524750" algn="l"/>
                <a:tab pos="8439150" algn="l"/>
                <a:tab pos="9353550" algn="l"/>
                <a:tab pos="10267950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209550" algn="l"/>
                <a:tab pos="1123950" algn="l"/>
                <a:tab pos="2038350" algn="l"/>
                <a:tab pos="2952750" algn="l"/>
                <a:tab pos="3867150" algn="l"/>
                <a:tab pos="4781550" algn="l"/>
                <a:tab pos="5695950" algn="l"/>
                <a:tab pos="6610350" algn="l"/>
                <a:tab pos="7524750" algn="l"/>
                <a:tab pos="8439150" algn="l"/>
                <a:tab pos="9353550" algn="l"/>
                <a:tab pos="1026795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209550" algn="l"/>
                <a:tab pos="1123950" algn="l"/>
                <a:tab pos="2038350" algn="l"/>
                <a:tab pos="2952750" algn="l"/>
                <a:tab pos="3867150" algn="l"/>
                <a:tab pos="4781550" algn="l"/>
                <a:tab pos="5695950" algn="l"/>
                <a:tab pos="6610350" algn="l"/>
                <a:tab pos="7524750" algn="l"/>
                <a:tab pos="8439150" algn="l"/>
                <a:tab pos="9353550" algn="l"/>
                <a:tab pos="1026795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09550" algn="l"/>
                <a:tab pos="1123950" algn="l"/>
                <a:tab pos="2038350" algn="l"/>
                <a:tab pos="2952750" algn="l"/>
                <a:tab pos="3867150" algn="l"/>
                <a:tab pos="4781550" algn="l"/>
                <a:tab pos="5695950" algn="l"/>
                <a:tab pos="6610350" algn="l"/>
                <a:tab pos="7524750" algn="l"/>
                <a:tab pos="8439150" algn="l"/>
                <a:tab pos="9353550" algn="l"/>
                <a:tab pos="1026795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09550" algn="l"/>
                <a:tab pos="1123950" algn="l"/>
                <a:tab pos="2038350" algn="l"/>
                <a:tab pos="2952750" algn="l"/>
                <a:tab pos="3867150" algn="l"/>
                <a:tab pos="4781550" algn="l"/>
                <a:tab pos="5695950" algn="l"/>
                <a:tab pos="6610350" algn="l"/>
                <a:tab pos="7524750" algn="l"/>
                <a:tab pos="8439150" algn="l"/>
                <a:tab pos="9353550" algn="l"/>
                <a:tab pos="1026795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09550" algn="l"/>
                <a:tab pos="1123950" algn="l"/>
                <a:tab pos="2038350" algn="l"/>
                <a:tab pos="2952750" algn="l"/>
                <a:tab pos="3867150" algn="l"/>
                <a:tab pos="4781550" algn="l"/>
                <a:tab pos="5695950" algn="l"/>
                <a:tab pos="6610350" algn="l"/>
                <a:tab pos="7524750" algn="l"/>
                <a:tab pos="8439150" algn="l"/>
                <a:tab pos="9353550" algn="l"/>
                <a:tab pos="1026795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09550" algn="l"/>
                <a:tab pos="1123950" algn="l"/>
                <a:tab pos="2038350" algn="l"/>
                <a:tab pos="2952750" algn="l"/>
                <a:tab pos="3867150" algn="l"/>
                <a:tab pos="4781550" algn="l"/>
                <a:tab pos="5695950" algn="l"/>
                <a:tab pos="6610350" algn="l"/>
                <a:tab pos="7524750" algn="l"/>
                <a:tab pos="8439150" algn="l"/>
                <a:tab pos="9353550" algn="l"/>
                <a:tab pos="1026795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33CC"/>
              </a:buClr>
              <a:buFont typeface="Arial" charset="0"/>
              <a:buChar char="•"/>
            </a:pPr>
            <a:r>
              <a:rPr lang="en-US" altLang="en-US" sz="2400">
                <a:solidFill>
                  <a:srgbClr val="3333CC"/>
                </a:solidFill>
                <a:latin typeface="Arial" charset="0"/>
                <a:ea typeface="ヒラギノ角ゴ ProN W3" charset="-128"/>
              </a:rPr>
              <a:t>Put critical operations in a </a:t>
            </a:r>
            <a:r>
              <a:rPr lang="en-US" altLang="en-US" sz="2400" b="1">
                <a:solidFill>
                  <a:srgbClr val="3333CC"/>
                </a:solidFill>
                <a:latin typeface="Courier New" charset="0"/>
                <a:ea typeface="ヒラギノ角ゴ ProN W3" charset="-128"/>
              </a:rPr>
              <a:t>synchronized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  <a:ea typeface="ヒラギノ角ゴ ProN W3" charset="-128"/>
              </a:rPr>
              <a:t> block</a:t>
            </a:r>
          </a:p>
          <a:p>
            <a:pPr eaLnBrk="1" hangingPunct="1">
              <a:spcBef>
                <a:spcPct val="0"/>
              </a:spcBef>
              <a:buClr>
                <a:srgbClr val="3333CC"/>
              </a:buClr>
              <a:buFont typeface="Arial" charset="0"/>
              <a:buChar char="•"/>
            </a:pPr>
            <a:r>
              <a:rPr lang="en-US" altLang="en-US" sz="2400">
                <a:solidFill>
                  <a:srgbClr val="3333CC"/>
                </a:solidFill>
                <a:latin typeface="Arial" charset="0"/>
                <a:ea typeface="ヒラギノ角ゴ ProN W3" charset="-128"/>
              </a:rPr>
              <a:t>Can’t be interrupted by other </a:t>
            </a:r>
            <a:r>
              <a:rPr lang="en-US" altLang="en-US" sz="2400" b="1">
                <a:solidFill>
                  <a:srgbClr val="3333CC"/>
                </a:solidFill>
                <a:latin typeface="Arial" charset="0"/>
                <a:ea typeface="ヒラギノ角ゴ ProN W3" charset="-128"/>
              </a:rPr>
              <a:t>synchronized blocks</a:t>
            </a:r>
          </a:p>
          <a:p>
            <a:pPr eaLnBrk="1" hangingPunct="1">
              <a:spcBef>
                <a:spcPct val="0"/>
              </a:spcBef>
              <a:buClr>
                <a:srgbClr val="3333CC"/>
              </a:buClr>
              <a:buFont typeface="Arial" charset="0"/>
              <a:buNone/>
            </a:pPr>
            <a:r>
              <a:rPr lang="en-US" altLang="en-US" sz="2400" b="1">
                <a:solidFill>
                  <a:srgbClr val="3333CC"/>
                </a:solidFill>
                <a:latin typeface="Arial" charset="0"/>
                <a:ea typeface="ヒラギノ角ゴ ProN W3" charset="-128"/>
              </a:rPr>
              <a:t>on the same object</a:t>
            </a:r>
          </a:p>
          <a:p>
            <a:pPr eaLnBrk="1" hangingPunct="1">
              <a:spcBef>
                <a:spcPct val="0"/>
              </a:spcBef>
              <a:buClr>
                <a:srgbClr val="3333CC"/>
              </a:buClr>
              <a:buFont typeface="Arial" charset="0"/>
              <a:buChar char="•"/>
            </a:pPr>
            <a:r>
              <a:rPr lang="en-US" altLang="en-US" sz="2400">
                <a:solidFill>
                  <a:srgbClr val="3333CC"/>
                </a:solidFill>
                <a:latin typeface="Arial" charset="0"/>
                <a:ea typeface="ヒラギノ角ゴ ProN W3" charset="-128"/>
              </a:rPr>
              <a:t>Can run concurrently with non-synchronized code</a:t>
            </a:r>
          </a:p>
          <a:p>
            <a:pPr eaLnBrk="1" hangingPunct="1">
              <a:spcBef>
                <a:spcPct val="0"/>
              </a:spcBef>
              <a:buClr>
                <a:srgbClr val="3333CC"/>
              </a:buClr>
              <a:buFont typeface="Arial" charset="0"/>
              <a:buChar char="•"/>
            </a:pPr>
            <a:r>
              <a:rPr lang="en-US" altLang="en-US" sz="2400">
                <a:solidFill>
                  <a:srgbClr val="3333CC"/>
                </a:solidFill>
                <a:latin typeface="Arial" charset="0"/>
                <a:ea typeface="ヒラギノ角ゴ ProN W3" charset="-128"/>
              </a:rPr>
              <a:t>Or code synchronized on a different object!</a:t>
            </a:r>
          </a:p>
          <a:p>
            <a:pPr eaLnBrk="1" hangingPunct="1">
              <a:spcBef>
                <a:spcPct val="0"/>
              </a:spcBef>
              <a:buClr>
                <a:srgbClr val="3333CC"/>
              </a:buClr>
              <a:buFont typeface="Arial" charset="0"/>
              <a:buNone/>
            </a:pPr>
            <a:endParaRPr lang="en-US" altLang="en-US" sz="2400">
              <a:solidFill>
                <a:srgbClr val="3333CC"/>
              </a:solidFill>
              <a:latin typeface="Arial" charset="0"/>
              <a:ea typeface="ヒラギノ角ゴ ProN W3" charset="-128"/>
            </a:endParaRPr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1295400" y="2667000"/>
            <a:ext cx="6856413" cy="1751013"/>
            <a:chOff x="816" y="1680"/>
            <a:chExt cx="4319" cy="1103"/>
          </a:xfrm>
        </p:grpSpPr>
        <p:sp>
          <p:nvSpPr>
            <p:cNvPr id="136198" name="Rectangle 6"/>
            <p:cNvSpPr>
              <a:spLocks noChangeArrowheads="1"/>
            </p:cNvSpPr>
            <p:nvPr/>
          </p:nvSpPr>
          <p:spPr bwMode="auto">
            <a:xfrm>
              <a:off x="816" y="1680"/>
              <a:ext cx="2831" cy="576"/>
            </a:xfrm>
            <a:prstGeom prst="rect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altLang="x-none"/>
            </a:p>
          </p:txBody>
        </p:sp>
        <p:grpSp>
          <p:nvGrpSpPr>
            <p:cNvPr id="136199" name="Group 7"/>
            <p:cNvGrpSpPr>
              <a:grpSpLocks/>
            </p:cNvGrpSpPr>
            <p:nvPr/>
          </p:nvGrpSpPr>
          <p:grpSpPr bwMode="auto">
            <a:xfrm>
              <a:off x="2670" y="2258"/>
              <a:ext cx="2465" cy="525"/>
              <a:chOff x="2670" y="2258"/>
              <a:chExt cx="2465" cy="525"/>
            </a:xfrm>
          </p:grpSpPr>
          <p:sp>
            <p:nvSpPr>
              <p:cNvPr id="136200" name="Freeform 8"/>
              <p:cNvSpPr>
                <a:spLocks noChangeArrowheads="1"/>
              </p:cNvSpPr>
              <p:nvPr/>
            </p:nvSpPr>
            <p:spPr bwMode="auto">
              <a:xfrm>
                <a:off x="2767" y="2258"/>
                <a:ext cx="2368" cy="5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600"/>
                  <a:gd name="T46" fmla="*/ 0 h 21600"/>
                  <a:gd name="T47" fmla="*/ 21600 w 21600"/>
                  <a:gd name="T48" fmla="*/ 21600 h 216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600" h="21600">
                    <a:moveTo>
                      <a:pt x="3600" y="6244"/>
                    </a:moveTo>
                    <a:cubicBezTo>
                      <a:pt x="1612" y="6244"/>
                      <a:pt x="0" y="7389"/>
                      <a:pt x="0" y="8803"/>
                    </a:cubicBezTo>
                    <a:lnTo>
                      <a:pt x="0" y="12642"/>
                    </a:lnTo>
                    <a:lnTo>
                      <a:pt x="0" y="19041"/>
                    </a:lnTo>
                    <a:cubicBezTo>
                      <a:pt x="0" y="20454"/>
                      <a:pt x="1612" y="21600"/>
                      <a:pt x="3600" y="21600"/>
                    </a:cubicBezTo>
                    <a:lnTo>
                      <a:pt x="9000" y="21600"/>
                    </a:lnTo>
                    <a:lnTo>
                      <a:pt x="18000" y="21600"/>
                    </a:lnTo>
                    <a:cubicBezTo>
                      <a:pt x="19988" y="21600"/>
                      <a:pt x="21600" y="20454"/>
                      <a:pt x="21600" y="19041"/>
                    </a:cubicBezTo>
                    <a:lnTo>
                      <a:pt x="21600" y="12642"/>
                    </a:lnTo>
                    <a:lnTo>
                      <a:pt x="21600" y="8803"/>
                    </a:lnTo>
                    <a:cubicBezTo>
                      <a:pt x="21600" y="7389"/>
                      <a:pt x="19988" y="6244"/>
                      <a:pt x="18000" y="6244"/>
                    </a:cubicBezTo>
                    <a:lnTo>
                      <a:pt x="9000" y="6244"/>
                    </a:lnTo>
                    <a:lnTo>
                      <a:pt x="2891" y="0"/>
                    </a:lnTo>
                    <a:lnTo>
                      <a:pt x="3600" y="6244"/>
                    </a:lnTo>
                    <a:close/>
                    <a:moveTo>
                      <a:pt x="3600" y="6244"/>
                    </a:moveTo>
                  </a:path>
                </a:pathLst>
              </a:custGeom>
              <a:solidFill>
                <a:srgbClr val="FF9999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1" name="Rectangle 9"/>
              <p:cNvSpPr>
                <a:spLocks noChangeArrowheads="1"/>
              </p:cNvSpPr>
              <p:nvPr/>
            </p:nvSpPr>
            <p:spPr bwMode="auto">
              <a:xfrm>
                <a:off x="2670" y="2460"/>
                <a:ext cx="2193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60" tIns="38160" rIns="88200" bIns="38160" anchor="ctr"/>
              <a:lstStyle>
                <a:lvl1pPr marL="11113">
                  <a:buClr>
                    <a:srgbClr val="000000"/>
                  </a:buClr>
                  <a:buSzPct val="100000"/>
                  <a:buFont typeface="Times New Roman" charset="0"/>
                  <a:tabLst>
                    <a:tab pos="11113" algn="l"/>
                    <a:tab pos="925513" algn="l"/>
                    <a:tab pos="1839913" algn="l"/>
                    <a:tab pos="2754313" algn="l"/>
                    <a:tab pos="3668713" algn="l"/>
                    <a:tab pos="4583113" algn="l"/>
                    <a:tab pos="5497513" algn="l"/>
                    <a:tab pos="6411913" algn="l"/>
                    <a:tab pos="7326313" algn="l"/>
                    <a:tab pos="8240713" algn="l"/>
                    <a:tab pos="9155113" algn="l"/>
                    <a:tab pos="10069513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ヒラギノ角ゴ ProN W3" charset="-128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charset="0"/>
                  <a:tabLst>
                    <a:tab pos="11113" algn="l"/>
                    <a:tab pos="925513" algn="l"/>
                    <a:tab pos="1839913" algn="l"/>
                    <a:tab pos="2754313" algn="l"/>
                    <a:tab pos="3668713" algn="l"/>
                    <a:tab pos="4583113" algn="l"/>
                    <a:tab pos="5497513" algn="l"/>
                    <a:tab pos="6411913" algn="l"/>
                    <a:tab pos="7326313" algn="l"/>
                    <a:tab pos="8240713" algn="l"/>
                    <a:tab pos="9155113" algn="l"/>
                    <a:tab pos="10069513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ヒラギノ角ゴ ProN W3" charset="-128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charset="0"/>
                  <a:tabLst>
                    <a:tab pos="11113" algn="l"/>
                    <a:tab pos="925513" algn="l"/>
                    <a:tab pos="1839913" algn="l"/>
                    <a:tab pos="2754313" algn="l"/>
                    <a:tab pos="3668713" algn="l"/>
                    <a:tab pos="4583113" algn="l"/>
                    <a:tab pos="5497513" algn="l"/>
                    <a:tab pos="6411913" algn="l"/>
                    <a:tab pos="7326313" algn="l"/>
                    <a:tab pos="8240713" algn="l"/>
                    <a:tab pos="9155113" algn="l"/>
                    <a:tab pos="10069513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ヒラギノ角ゴ ProN W3" charset="-128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charset="0"/>
                  <a:tabLst>
                    <a:tab pos="11113" algn="l"/>
                    <a:tab pos="925513" algn="l"/>
                    <a:tab pos="1839913" algn="l"/>
                    <a:tab pos="2754313" algn="l"/>
                    <a:tab pos="3668713" algn="l"/>
                    <a:tab pos="4583113" algn="l"/>
                    <a:tab pos="5497513" algn="l"/>
                    <a:tab pos="6411913" algn="l"/>
                    <a:tab pos="7326313" algn="l"/>
                    <a:tab pos="8240713" algn="l"/>
                    <a:tab pos="9155113" algn="l"/>
                    <a:tab pos="10069513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ヒラギノ角ゴ ProN W3" charset="-128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charset="0"/>
                  <a:tabLst>
                    <a:tab pos="11113" algn="l"/>
                    <a:tab pos="925513" algn="l"/>
                    <a:tab pos="1839913" algn="l"/>
                    <a:tab pos="2754313" algn="l"/>
                    <a:tab pos="3668713" algn="l"/>
                    <a:tab pos="4583113" algn="l"/>
                    <a:tab pos="5497513" algn="l"/>
                    <a:tab pos="6411913" algn="l"/>
                    <a:tab pos="7326313" algn="l"/>
                    <a:tab pos="8240713" algn="l"/>
                    <a:tab pos="9155113" algn="l"/>
                    <a:tab pos="10069513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ヒラギノ角ゴ ProN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11113" algn="l"/>
                    <a:tab pos="925513" algn="l"/>
                    <a:tab pos="1839913" algn="l"/>
                    <a:tab pos="2754313" algn="l"/>
                    <a:tab pos="3668713" algn="l"/>
                    <a:tab pos="4583113" algn="l"/>
                    <a:tab pos="5497513" algn="l"/>
                    <a:tab pos="6411913" algn="l"/>
                    <a:tab pos="7326313" algn="l"/>
                    <a:tab pos="8240713" algn="l"/>
                    <a:tab pos="9155113" algn="l"/>
                    <a:tab pos="10069513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ヒラギノ角ゴ ProN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11113" algn="l"/>
                    <a:tab pos="925513" algn="l"/>
                    <a:tab pos="1839913" algn="l"/>
                    <a:tab pos="2754313" algn="l"/>
                    <a:tab pos="3668713" algn="l"/>
                    <a:tab pos="4583113" algn="l"/>
                    <a:tab pos="5497513" algn="l"/>
                    <a:tab pos="6411913" algn="l"/>
                    <a:tab pos="7326313" algn="l"/>
                    <a:tab pos="8240713" algn="l"/>
                    <a:tab pos="9155113" algn="l"/>
                    <a:tab pos="10069513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ヒラギノ角ゴ ProN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11113" algn="l"/>
                    <a:tab pos="925513" algn="l"/>
                    <a:tab pos="1839913" algn="l"/>
                    <a:tab pos="2754313" algn="l"/>
                    <a:tab pos="3668713" algn="l"/>
                    <a:tab pos="4583113" algn="l"/>
                    <a:tab pos="5497513" algn="l"/>
                    <a:tab pos="6411913" algn="l"/>
                    <a:tab pos="7326313" algn="l"/>
                    <a:tab pos="8240713" algn="l"/>
                    <a:tab pos="9155113" algn="l"/>
                    <a:tab pos="10069513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ヒラギノ角ゴ ProN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11113" algn="l"/>
                    <a:tab pos="925513" algn="l"/>
                    <a:tab pos="1839913" algn="l"/>
                    <a:tab pos="2754313" algn="l"/>
                    <a:tab pos="3668713" algn="l"/>
                    <a:tab pos="4583113" algn="l"/>
                    <a:tab pos="5497513" algn="l"/>
                    <a:tab pos="6411913" algn="l"/>
                    <a:tab pos="7326313" algn="l"/>
                    <a:tab pos="8240713" algn="l"/>
                    <a:tab pos="9155113" algn="l"/>
                    <a:tab pos="10069513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ヒラギノ角ゴ ProN W3" charset="-128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en-US" altLang="x-none" b="1">
                    <a:solidFill>
                      <a:srgbClr val="000000"/>
                    </a:solidFill>
                    <a:latin typeface="Courier New" charset="0"/>
                  </a:rPr>
                  <a:t> synchronized </a:t>
                </a:r>
                <a:r>
                  <a:rPr lang="en-US" altLang="x-none">
                    <a:solidFill>
                      <a:srgbClr val="000000"/>
                    </a:solidFill>
                  </a:rPr>
                  <a:t>block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3600">
                <a:solidFill>
                  <a:srgbClr val="800000"/>
                </a:solidFill>
                <a:latin typeface="Tw Cen MT" charset="0"/>
                <a:ea typeface="ＭＳ Ｐゴシック" charset="-128"/>
              </a:rPr>
              <a:t>Example: a lucky scenario</a:t>
            </a:r>
          </a:p>
        </p:txBody>
      </p:sp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F347A1D2-C5CE-B949-B98F-109F1074534D}" type="slidenum">
              <a:rPr lang="en-US" altLang="en-US" sz="1200" b="1">
                <a:solidFill>
                  <a:srgbClr val="FFFFFF"/>
                </a:solidFill>
                <a:latin typeface="Arial" charset="0"/>
                <a:ea typeface="ヒラギノ角ゴ ProN W3" charset="-128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200" b="1">
              <a:solidFill>
                <a:srgbClr val="FFFFFF"/>
              </a:solidFill>
              <a:latin typeface="Arial" charset="0"/>
              <a:ea typeface="ヒラギノ角ゴ ProN W3" charset="-128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779463" y="1427163"/>
            <a:ext cx="7548562" cy="2135187"/>
          </a:xfrm>
          <a:prstGeom prst="rect">
            <a:avLst/>
          </a:prstGeom>
          <a:solidFill>
            <a:srgbClr val="FFFFCC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40680" bIns="0">
            <a:spAutoFit/>
          </a:bodyPr>
          <a:lstStyle>
            <a:lvl1pPr marL="39688"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2000" b="1">
                <a:solidFill>
                  <a:srgbClr val="7F0055"/>
                </a:solidFill>
                <a:latin typeface="Courier New" charset="0"/>
              </a:rPr>
              <a:t>private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 Stack&lt;String&gt; </a:t>
            </a:r>
            <a:r>
              <a:rPr lang="en-US" altLang="x-none" sz="2000" b="1">
                <a:solidFill>
                  <a:srgbClr val="0000C0"/>
                </a:solidFill>
                <a:latin typeface="Courier New" charset="0"/>
              </a:rPr>
              <a:t>stack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= </a:t>
            </a:r>
            <a:r>
              <a:rPr lang="en-US" altLang="x-none" sz="2000" b="1">
                <a:solidFill>
                  <a:srgbClr val="7F0055"/>
                </a:solidFill>
                <a:latin typeface="Courier New" charset="0"/>
              </a:rPr>
              <a:t>new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 Stack&lt;String&gt;();</a:t>
            </a:r>
          </a:p>
          <a:p>
            <a:pPr eaLnBrk="1" hangingPunct="1">
              <a:buClrTx/>
              <a:buFontTx/>
              <a:buNone/>
            </a:pPr>
            <a:endParaRPr lang="en-US" altLang="x-none" sz="2000" b="1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x-none" sz="2000" b="1">
                <a:solidFill>
                  <a:srgbClr val="7F0055"/>
                </a:solidFill>
                <a:latin typeface="Courier New" charset="0"/>
              </a:rPr>
              <a:t>public void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 doSomething() {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   </a:t>
            </a:r>
            <a:r>
              <a:rPr lang="en-US" altLang="x-none" sz="2000" b="1">
                <a:solidFill>
                  <a:srgbClr val="7F0055"/>
                </a:solidFill>
                <a:latin typeface="Courier New" charset="0"/>
              </a:rPr>
              <a:t>if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 (</a:t>
            </a:r>
            <a:r>
              <a:rPr lang="en-US" altLang="x-none" sz="2000" b="1">
                <a:solidFill>
                  <a:srgbClr val="0000C0"/>
                </a:solidFill>
                <a:latin typeface="Courier New" charset="0"/>
              </a:rPr>
              <a:t>stack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.isEmpty()) </a:t>
            </a:r>
            <a:r>
              <a:rPr lang="en-US" altLang="x-none" sz="2000" b="1">
                <a:solidFill>
                  <a:srgbClr val="7F0055"/>
                </a:solidFill>
                <a:latin typeface="Courier New" charset="0"/>
              </a:rPr>
              <a:t>return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;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   String s= </a:t>
            </a:r>
            <a:r>
              <a:rPr lang="en-US" altLang="x-none" sz="2000" b="1">
                <a:solidFill>
                  <a:srgbClr val="0000C0"/>
                </a:solidFill>
                <a:latin typeface="Courier New" charset="0"/>
              </a:rPr>
              <a:t>stack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.pop();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   </a:t>
            </a:r>
            <a:r>
              <a:rPr lang="en-US" altLang="x-none" sz="2000" b="1">
                <a:solidFill>
                  <a:srgbClr val="3F7F5F"/>
                </a:solidFill>
                <a:latin typeface="Courier New" charset="0"/>
              </a:rPr>
              <a:t>//do something with s...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2000" b="1">
                <a:solidFill>
                  <a:srgbClr val="000000"/>
                </a:solidFill>
                <a:latin typeface="Courier New" charset="0"/>
              </a:rPr>
              <a:t>}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876300" y="3733800"/>
            <a:ext cx="76755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80" bIns="0">
            <a:spAutoFit/>
          </a:bodyPr>
          <a:lstStyle>
            <a:lvl1pPr marL="39688"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>
                <a:solidFill>
                  <a:srgbClr val="3333CC"/>
                </a:solidFill>
              </a:rPr>
              <a:t>Suppose threads A and B want to call </a:t>
            </a:r>
            <a:r>
              <a:rPr lang="en-US" altLang="x-none" b="1">
                <a:solidFill>
                  <a:srgbClr val="3333CC"/>
                </a:solidFill>
                <a:latin typeface="Courier New" charset="0"/>
              </a:rPr>
              <a:t>doSomething()</a:t>
            </a:r>
            <a:r>
              <a:rPr lang="en-US" altLang="x-none">
                <a:solidFill>
                  <a:srgbClr val="3333CC"/>
                </a:solidFill>
              </a:rPr>
              <a:t>,</a:t>
            </a:r>
          </a:p>
          <a:p>
            <a:pPr eaLnBrk="1" hangingPunct="1">
              <a:buClrTx/>
              <a:buFontTx/>
              <a:buNone/>
            </a:pPr>
            <a:r>
              <a:rPr lang="en-US" altLang="x-none">
                <a:solidFill>
                  <a:srgbClr val="3333CC"/>
                </a:solidFill>
              </a:rPr>
              <a:t>and there is one element on the stack 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462088" y="4721225"/>
            <a:ext cx="60833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80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9688" algn="l"/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Arial" charset="0"/>
                <a:ea typeface="ヒラギノ角ゴ ProN W3" charset="-128"/>
              </a:rPr>
              <a:t>1. thread A tests </a:t>
            </a:r>
            <a:r>
              <a:rPr lang="en-US" altLang="en-US" sz="2400" b="1">
                <a:solidFill>
                  <a:srgbClr val="0000C0"/>
                </a:solidFill>
                <a:latin typeface="Courier New" charset="0"/>
                <a:ea typeface="ヒラギノ角ゴ ProN W3" charset="-128"/>
              </a:rPr>
              <a:t>stack</a:t>
            </a:r>
            <a:r>
              <a:rPr lang="en-US" altLang="en-US" sz="2400" b="1">
                <a:latin typeface="Courier New" charset="0"/>
                <a:ea typeface="ヒラギノ角ゴ ProN W3" charset="-128"/>
              </a:rPr>
              <a:t>.isEmpty()</a:t>
            </a:r>
            <a:r>
              <a:rPr lang="en-US" altLang="en-US" sz="2400">
                <a:solidFill>
                  <a:srgbClr val="008000"/>
                </a:solidFill>
                <a:latin typeface="Arial" charset="0"/>
                <a:ea typeface="ヒラギノ角ゴ ProN W3" charset="-128"/>
              </a:rPr>
              <a:t> false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Arial" charset="0"/>
                <a:ea typeface="ヒラギノ角ゴ ProN W3" charset="-128"/>
              </a:rPr>
              <a:t>2. thread A pops  </a:t>
            </a:r>
            <a:r>
              <a:rPr lang="en-US" altLang="en-US" sz="2400">
                <a:solidFill>
                  <a:srgbClr val="008000"/>
                </a:solidFill>
                <a:latin typeface="Rockwell Extra Bold" charset="0"/>
                <a:ea typeface="ヒラギノ角ゴ ProN W3" charset="-128"/>
              </a:rPr>
              <a:t>⇒</a:t>
            </a:r>
            <a:r>
              <a:rPr lang="en-US" altLang="en-US" sz="2400">
                <a:solidFill>
                  <a:srgbClr val="008000"/>
                </a:solidFill>
                <a:latin typeface="Arial" charset="0"/>
                <a:ea typeface="ヒラギノ角ゴ ProN W3" charset="-128"/>
              </a:rPr>
              <a:t>  stack is now empty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Arial" charset="0"/>
                <a:ea typeface="ヒラギノ角ゴ ProN W3" charset="-128"/>
              </a:rPr>
              <a:t>3. thread B tests </a:t>
            </a:r>
            <a:r>
              <a:rPr lang="en-US" altLang="en-US" sz="2400" b="1">
                <a:solidFill>
                  <a:srgbClr val="0000C0"/>
                </a:solidFill>
                <a:latin typeface="Courier New" charset="0"/>
                <a:ea typeface="ヒラギノ角ゴ ProN W3" charset="-128"/>
              </a:rPr>
              <a:t>stack</a:t>
            </a:r>
            <a:r>
              <a:rPr lang="en-US" altLang="en-US" sz="2400" b="1">
                <a:latin typeface="Courier New" charset="0"/>
                <a:ea typeface="ヒラギノ角ゴ ProN W3" charset="-128"/>
              </a:rPr>
              <a:t>.isEmpty()</a:t>
            </a:r>
            <a:r>
              <a:rPr lang="en-US" altLang="en-US" sz="2400">
                <a:solidFill>
                  <a:srgbClr val="008000"/>
                </a:solidFill>
                <a:latin typeface="Arial" charset="0"/>
                <a:ea typeface="ヒラギノ角ゴ ProN W3" charset="-128"/>
              </a:rPr>
              <a:t> ⇒ true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Arial" charset="0"/>
                <a:ea typeface="ヒラギノ角ゴ ProN W3" charset="-128"/>
              </a:rPr>
              <a:t>4. thread B just returns – nothing to 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</a:t>
            </a:r>
            <a:r>
              <a:rPr lang="en-US" dirty="0" err="1" smtClean="0"/>
              <a:t>i</a:t>
            </a:r>
            <a:r>
              <a:rPr lang="en-US" dirty="0" smtClean="0"/>
              <a:t> Be at the End?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47800" y="3434611"/>
            <a:ext cx="1676400" cy="815627"/>
            <a:chOff x="2286000" y="2841973"/>
            <a:chExt cx="1676400" cy="815627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0" y="2841973"/>
              <a:ext cx="1676400" cy="81562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438400" y="3006719"/>
              <a:ext cx="152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i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 += 1;</a:t>
              </a:r>
              <a:endParaRPr lang="is-IS" dirty="0">
                <a:solidFill>
                  <a:schemeClr val="bg1">
                    <a:lumMod val="85000"/>
                  </a:schemeClr>
                </a:solidFill>
                <a:effectLst/>
                <a:latin typeface="Source Code Pro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38800" y="3434611"/>
            <a:ext cx="1676400" cy="815627"/>
            <a:chOff x="2286000" y="2841973"/>
            <a:chExt cx="1676400" cy="815627"/>
          </a:xfrm>
        </p:grpSpPr>
        <p:sp>
          <p:nvSpPr>
            <p:cNvPr id="7" name="Rectangle 6"/>
            <p:cNvSpPr/>
            <p:nvPr/>
          </p:nvSpPr>
          <p:spPr bwMode="auto">
            <a:xfrm>
              <a:off x="2286000" y="2841973"/>
              <a:ext cx="1676400" cy="81562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8400" y="3006719"/>
              <a:ext cx="152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i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 += 1;</a:t>
              </a:r>
              <a:endParaRPr lang="en-US" dirty="0">
                <a:solidFill>
                  <a:schemeClr val="bg1">
                    <a:lumMod val="85000"/>
                  </a:schemeClr>
                </a:solidFill>
                <a:effectLst/>
                <a:latin typeface="Source Code Pro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05200" y="2438400"/>
            <a:ext cx="186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Initially,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=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4724400"/>
            <a:ext cx="181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Finally,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= 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1715987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Thread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8312" y="1671915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Thread 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</a:t>
            </a:r>
            <a:r>
              <a:rPr lang="en-US" dirty="0" err="1" smtClean="0"/>
              <a:t>i</a:t>
            </a:r>
            <a:r>
              <a:rPr lang="en-US" dirty="0" smtClean="0"/>
              <a:t> Be at the End?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47800" y="3434611"/>
            <a:ext cx="1676400" cy="815627"/>
            <a:chOff x="2286000" y="2841973"/>
            <a:chExt cx="1676400" cy="815627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0" y="2841973"/>
              <a:ext cx="1676400" cy="81562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438400" y="3006719"/>
              <a:ext cx="152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i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 += 1;</a:t>
              </a:r>
              <a:endParaRPr lang="is-IS" dirty="0">
                <a:solidFill>
                  <a:schemeClr val="bg1">
                    <a:lumMod val="85000"/>
                  </a:schemeClr>
                </a:solidFill>
                <a:effectLst/>
                <a:latin typeface="Source Code Pro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38800" y="3434611"/>
            <a:ext cx="1676400" cy="815627"/>
            <a:chOff x="2286000" y="2841973"/>
            <a:chExt cx="1676400" cy="815627"/>
          </a:xfrm>
        </p:grpSpPr>
        <p:sp>
          <p:nvSpPr>
            <p:cNvPr id="7" name="Rectangle 6"/>
            <p:cNvSpPr/>
            <p:nvPr/>
          </p:nvSpPr>
          <p:spPr bwMode="auto">
            <a:xfrm>
              <a:off x="2286000" y="2841973"/>
              <a:ext cx="1676400" cy="81562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8400" y="3006719"/>
              <a:ext cx="152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i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 += 1;</a:t>
              </a:r>
              <a:endParaRPr lang="en-US" dirty="0">
                <a:solidFill>
                  <a:schemeClr val="bg1">
                    <a:lumMod val="85000"/>
                  </a:schemeClr>
                </a:solidFill>
                <a:effectLst/>
                <a:latin typeface="Source Code Pro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05200" y="2438400"/>
            <a:ext cx="186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Initially,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=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4724400"/>
            <a:ext cx="2547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Finally,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= 2 </a:t>
            </a:r>
            <a:r>
              <a:rPr lang="en-US" b="1" dirty="0" smtClean="0">
                <a:solidFill>
                  <a:srgbClr val="FF0000"/>
                </a:solidFill>
              </a:rPr>
              <a:t>or 1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1715987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Thread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8312" y="1671915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Thread 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Concurrency in Multiple Machines</a:t>
            </a:r>
          </a:p>
        </p:txBody>
      </p:sp>
      <p:pic>
        <p:nvPicPr>
          <p:cNvPr id="103426" name="Picture 22" descr="serv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524000"/>
            <a:ext cx="40005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4"/>
          <p:cNvSpPr>
            <a:spLocks noChangeArrowheads="1"/>
          </p:cNvSpPr>
          <p:nvPr/>
        </p:nvSpPr>
        <p:spPr bwMode="auto">
          <a:xfrm>
            <a:off x="228600" y="1828800"/>
            <a:ext cx="4572000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09550" indent="-169863">
              <a:buClr>
                <a:srgbClr val="000000"/>
              </a:buClr>
              <a:buSzPct val="100000"/>
              <a:buFont typeface="Times New Roman" charset="0"/>
              <a:tabLst>
                <a:tab pos="209550" algn="l"/>
                <a:tab pos="1123950" algn="l"/>
                <a:tab pos="2038350" algn="l"/>
                <a:tab pos="2952750" algn="l"/>
                <a:tab pos="3867150" algn="l"/>
                <a:tab pos="4781550" algn="l"/>
                <a:tab pos="5695950" algn="l"/>
                <a:tab pos="6610350" algn="l"/>
                <a:tab pos="7524750" algn="l"/>
                <a:tab pos="8439150" algn="l"/>
                <a:tab pos="9353550" algn="l"/>
                <a:tab pos="1026795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 marL="952500" indent="-169863">
              <a:buClr>
                <a:srgbClr val="000000"/>
              </a:buClr>
              <a:buSzPct val="100000"/>
              <a:buFont typeface="Times New Roman" charset="0"/>
              <a:tabLst>
                <a:tab pos="209550" algn="l"/>
                <a:tab pos="1123950" algn="l"/>
                <a:tab pos="2038350" algn="l"/>
                <a:tab pos="2952750" algn="l"/>
                <a:tab pos="3867150" algn="l"/>
                <a:tab pos="4781550" algn="l"/>
                <a:tab pos="5695950" algn="l"/>
                <a:tab pos="6610350" algn="l"/>
                <a:tab pos="7524750" algn="l"/>
                <a:tab pos="8439150" algn="l"/>
                <a:tab pos="9353550" algn="l"/>
                <a:tab pos="1026795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209550" algn="l"/>
                <a:tab pos="1123950" algn="l"/>
                <a:tab pos="2038350" algn="l"/>
                <a:tab pos="2952750" algn="l"/>
                <a:tab pos="3867150" algn="l"/>
                <a:tab pos="4781550" algn="l"/>
                <a:tab pos="5695950" algn="l"/>
                <a:tab pos="6610350" algn="l"/>
                <a:tab pos="7524750" algn="l"/>
                <a:tab pos="8439150" algn="l"/>
                <a:tab pos="9353550" algn="l"/>
                <a:tab pos="1026795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209550" algn="l"/>
                <a:tab pos="1123950" algn="l"/>
                <a:tab pos="2038350" algn="l"/>
                <a:tab pos="2952750" algn="l"/>
                <a:tab pos="3867150" algn="l"/>
                <a:tab pos="4781550" algn="l"/>
                <a:tab pos="5695950" algn="l"/>
                <a:tab pos="6610350" algn="l"/>
                <a:tab pos="7524750" algn="l"/>
                <a:tab pos="8439150" algn="l"/>
                <a:tab pos="9353550" algn="l"/>
                <a:tab pos="1026795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209550" algn="l"/>
                <a:tab pos="1123950" algn="l"/>
                <a:tab pos="2038350" algn="l"/>
                <a:tab pos="2952750" algn="l"/>
                <a:tab pos="3867150" algn="l"/>
                <a:tab pos="4781550" algn="l"/>
                <a:tab pos="5695950" algn="l"/>
                <a:tab pos="6610350" algn="l"/>
                <a:tab pos="7524750" algn="l"/>
                <a:tab pos="8439150" algn="l"/>
                <a:tab pos="9353550" algn="l"/>
                <a:tab pos="1026795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09550" algn="l"/>
                <a:tab pos="1123950" algn="l"/>
                <a:tab pos="2038350" algn="l"/>
                <a:tab pos="2952750" algn="l"/>
                <a:tab pos="3867150" algn="l"/>
                <a:tab pos="4781550" algn="l"/>
                <a:tab pos="5695950" algn="l"/>
                <a:tab pos="6610350" algn="l"/>
                <a:tab pos="7524750" algn="l"/>
                <a:tab pos="8439150" algn="l"/>
                <a:tab pos="9353550" algn="l"/>
                <a:tab pos="1026795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09550" algn="l"/>
                <a:tab pos="1123950" algn="l"/>
                <a:tab pos="2038350" algn="l"/>
                <a:tab pos="2952750" algn="l"/>
                <a:tab pos="3867150" algn="l"/>
                <a:tab pos="4781550" algn="l"/>
                <a:tab pos="5695950" algn="l"/>
                <a:tab pos="6610350" algn="l"/>
                <a:tab pos="7524750" algn="l"/>
                <a:tab pos="8439150" algn="l"/>
                <a:tab pos="9353550" algn="l"/>
                <a:tab pos="1026795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09550" algn="l"/>
                <a:tab pos="1123950" algn="l"/>
                <a:tab pos="2038350" algn="l"/>
                <a:tab pos="2952750" algn="l"/>
                <a:tab pos="3867150" algn="l"/>
                <a:tab pos="4781550" algn="l"/>
                <a:tab pos="5695950" algn="l"/>
                <a:tab pos="6610350" algn="l"/>
                <a:tab pos="7524750" algn="l"/>
                <a:tab pos="8439150" algn="l"/>
                <a:tab pos="9353550" algn="l"/>
                <a:tab pos="1026795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09550" algn="l"/>
                <a:tab pos="1123950" algn="l"/>
                <a:tab pos="2038350" algn="l"/>
                <a:tab pos="2952750" algn="l"/>
                <a:tab pos="3867150" algn="l"/>
                <a:tab pos="4781550" algn="l"/>
                <a:tab pos="5695950" algn="l"/>
                <a:tab pos="6610350" algn="l"/>
                <a:tab pos="7524750" algn="l"/>
                <a:tab pos="8439150" algn="l"/>
                <a:tab pos="9353550" algn="l"/>
                <a:tab pos="1026795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spcBef>
                <a:spcPts val="1150"/>
              </a:spcBef>
              <a:buClr>
                <a:srgbClr val="3333CC"/>
              </a:buClr>
              <a:buFont typeface="Arial" charset="0"/>
              <a:buChar char="•"/>
            </a:pPr>
            <a:r>
              <a:rPr lang="en-US" altLang="x-none">
                <a:solidFill>
                  <a:srgbClr val="000000"/>
                </a:solidFill>
              </a:rPr>
              <a:t>Datacenters and clusters are everywhere:</a:t>
            </a:r>
          </a:p>
          <a:p>
            <a:pPr lvl="1" eaLnBrk="1" hangingPunct="1">
              <a:spcBef>
                <a:spcPts val="1150"/>
              </a:spcBef>
              <a:buClr>
                <a:srgbClr val="3333CC"/>
              </a:buClr>
              <a:buFont typeface="Arial" charset="0"/>
              <a:buChar char="•"/>
            </a:pPr>
            <a:r>
              <a:rPr lang="en-US" altLang="x-none">
                <a:solidFill>
                  <a:srgbClr val="000000"/>
                </a:solidFill>
              </a:rPr>
              <a:t>Industrial:</a:t>
            </a:r>
            <a:br>
              <a:rPr lang="en-US" altLang="x-none">
                <a:solidFill>
                  <a:srgbClr val="000000"/>
                </a:solidFill>
              </a:rPr>
            </a:br>
            <a:r>
              <a:rPr lang="en-US" altLang="x-none">
                <a:solidFill>
                  <a:srgbClr val="000000"/>
                </a:solidFill>
              </a:rPr>
              <a:t>Google, Microsoft, Amazon, Apple, Facebook…</a:t>
            </a:r>
          </a:p>
          <a:p>
            <a:pPr lvl="1" eaLnBrk="1" hangingPunct="1">
              <a:spcBef>
                <a:spcPts val="1150"/>
              </a:spcBef>
              <a:buClr>
                <a:srgbClr val="3333CC"/>
              </a:buClr>
              <a:buFont typeface="Arial" charset="0"/>
              <a:buChar char="•"/>
            </a:pPr>
            <a:r>
              <a:rPr lang="en-US" altLang="x-none">
                <a:solidFill>
                  <a:srgbClr val="000000"/>
                </a:solidFill>
              </a:rPr>
              <a:t>Scientific:</a:t>
            </a:r>
            <a:br>
              <a:rPr lang="en-US" altLang="x-none">
                <a:solidFill>
                  <a:srgbClr val="000000"/>
                </a:solidFill>
              </a:rPr>
            </a:br>
            <a:r>
              <a:rPr lang="en-US" altLang="x-none">
                <a:solidFill>
                  <a:srgbClr val="000000"/>
                </a:solidFill>
              </a:rPr>
              <a:t>Several big clusters just in Gates Hall.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</a:t>
            </a:r>
            <a:r>
              <a:rPr lang="en-US" dirty="0" err="1" smtClean="0"/>
              <a:t>i</a:t>
            </a:r>
            <a:r>
              <a:rPr lang="en-US" dirty="0" smtClean="0"/>
              <a:t> Be at the End?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97877" y="3398439"/>
            <a:ext cx="3276602" cy="1524000"/>
            <a:chOff x="2285999" y="2960409"/>
            <a:chExt cx="2325331" cy="480822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5999" y="2960409"/>
              <a:ext cx="2325330" cy="48082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438400" y="3006719"/>
              <a:ext cx="2172930" cy="378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tmp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 = load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i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;</a:t>
              </a:r>
            </a:p>
            <a:p>
              <a:r>
                <a:rPr lang="en-US" b="1" dirty="0" err="1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t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 =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tmp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 + 1;</a:t>
              </a:r>
            </a:p>
            <a:p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store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tmp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 to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i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;</a:t>
              </a:r>
              <a:endParaRPr lang="is-IS" dirty="0">
                <a:solidFill>
                  <a:schemeClr val="bg1">
                    <a:lumMod val="85000"/>
                  </a:schemeClr>
                </a:solidFill>
                <a:effectLst/>
                <a:latin typeface="Source Code Pro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05200" y="2438400"/>
            <a:ext cx="186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Initially,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=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1715987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Thread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8312" y="1671915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Thread 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57800" y="3398439"/>
            <a:ext cx="3276602" cy="1524000"/>
            <a:chOff x="2285999" y="2960409"/>
            <a:chExt cx="2325331" cy="480822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285999" y="2960409"/>
              <a:ext cx="2325330" cy="48082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38400" y="3006719"/>
              <a:ext cx="2172930" cy="378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tmp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 = load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i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;</a:t>
              </a:r>
            </a:p>
            <a:p>
              <a:r>
                <a:rPr lang="en-US" b="1" dirty="0" err="1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t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 =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tmp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 + 1;</a:t>
              </a:r>
            </a:p>
            <a:p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store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tmp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 to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i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;</a:t>
              </a:r>
              <a:endParaRPr lang="is-IS" dirty="0">
                <a:solidFill>
                  <a:schemeClr val="bg1">
                    <a:lumMod val="85000"/>
                  </a:schemeClr>
                </a:solidFill>
                <a:effectLst/>
                <a:latin typeface="Source Code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3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</a:t>
            </a:r>
            <a:r>
              <a:rPr lang="en-US" dirty="0" err="1" smtClean="0"/>
              <a:t>i</a:t>
            </a:r>
            <a:r>
              <a:rPr lang="en-US" dirty="0" smtClean="0"/>
              <a:t> Be at the End?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2235" y="4120852"/>
            <a:ext cx="3276602" cy="1021161"/>
            <a:chOff x="2285999" y="2960409"/>
            <a:chExt cx="2325331" cy="480822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5999" y="2960409"/>
              <a:ext cx="2325330" cy="48082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438400" y="3006719"/>
              <a:ext cx="2172930" cy="262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t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 =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tmp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 + 1;</a:t>
              </a:r>
            </a:p>
            <a:p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store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tmp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 to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i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;</a:t>
              </a:r>
              <a:endParaRPr lang="is-IS" dirty="0">
                <a:solidFill>
                  <a:schemeClr val="bg1">
                    <a:lumMod val="85000"/>
                  </a:schemeClr>
                </a:solidFill>
                <a:effectLst/>
                <a:latin typeface="Source Code Pro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05200" y="2438400"/>
            <a:ext cx="186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Initially,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=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1715987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Thread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8312" y="1671915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Thread 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2236" y="2948981"/>
            <a:ext cx="3276601" cy="484485"/>
            <a:chOff x="597876" y="2895600"/>
            <a:chExt cx="3276601" cy="484485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97876" y="2895600"/>
              <a:ext cx="3276601" cy="48050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00901" y="2918420"/>
              <a:ext cx="25811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tmp</a:t>
              </a: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 = load </a:t>
              </a:r>
              <a:r>
                <a:rPr lang="en-US" b="1" dirty="0" err="1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i</a:t>
              </a: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;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53560" y="5142013"/>
            <a:ext cx="3276602" cy="1021161"/>
            <a:chOff x="2285999" y="2960409"/>
            <a:chExt cx="2325331" cy="480822"/>
          </a:xfrm>
        </p:grpSpPr>
        <p:sp>
          <p:nvSpPr>
            <p:cNvPr id="18" name="Rectangle 17"/>
            <p:cNvSpPr/>
            <p:nvPr/>
          </p:nvSpPr>
          <p:spPr bwMode="auto">
            <a:xfrm>
              <a:off x="2285999" y="2960409"/>
              <a:ext cx="2325330" cy="48082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38400" y="3006719"/>
              <a:ext cx="2172930" cy="262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t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 =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tmp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 + 1;</a:t>
              </a:r>
            </a:p>
            <a:p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store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tmp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 to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i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;</a:t>
              </a:r>
              <a:endParaRPr lang="is-IS" dirty="0">
                <a:solidFill>
                  <a:schemeClr val="bg1">
                    <a:lumMod val="85000"/>
                  </a:schemeClr>
                </a:solidFill>
                <a:effectLst/>
                <a:latin typeface="Source Code Pro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53560" y="3512316"/>
            <a:ext cx="3276601" cy="484485"/>
            <a:chOff x="597876" y="2895600"/>
            <a:chExt cx="3276601" cy="484485"/>
          </a:xfrm>
        </p:grpSpPr>
        <p:sp>
          <p:nvSpPr>
            <p:cNvPr id="21" name="Rectangle 20"/>
            <p:cNvSpPr/>
            <p:nvPr/>
          </p:nvSpPr>
          <p:spPr bwMode="auto">
            <a:xfrm>
              <a:off x="597876" y="2895600"/>
              <a:ext cx="3276601" cy="48050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00901" y="2918420"/>
              <a:ext cx="25811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tmp</a:t>
              </a: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 = load </a:t>
              </a:r>
              <a:r>
                <a:rPr lang="en-US" b="1" dirty="0" err="1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i</a:t>
              </a: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;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05199" y="6347927"/>
            <a:ext cx="181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Finally,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= 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12"/>
          <p:cNvCxnSpPr>
            <a:cxnSpLocks noChangeShapeType="1"/>
          </p:cNvCxnSpPr>
          <p:nvPr/>
        </p:nvCxnSpPr>
        <p:spPr bwMode="auto">
          <a:xfrm>
            <a:off x="152400" y="2236847"/>
            <a:ext cx="0" cy="424015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152400" y="6012804"/>
            <a:ext cx="765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 i="1" dirty="0">
                <a:solidFill>
                  <a:schemeClr val="tx1"/>
                </a:solidFill>
              </a:rPr>
              <a:t>time</a:t>
            </a:r>
            <a:endParaRPr lang="en-US" altLang="x-none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798836" y="2944579"/>
            <a:ext cx="302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Load 0 from memory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28373" y="3505200"/>
            <a:ext cx="302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Load 0 from memory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19887" y="4419600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Store 1 to memory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60535" y="5417359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Store 1 to memory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2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Pretty Good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75" indent="-15875"/>
            <a:r>
              <a:rPr lang="en-US" dirty="0" smtClean="0"/>
              <a:t>Whenever you read or write variables that multiple threads might access, </a:t>
            </a:r>
            <a:r>
              <a:rPr lang="en-US" i="1" dirty="0" smtClean="0"/>
              <a:t>always</a:t>
            </a:r>
            <a:r>
              <a:rPr lang="en-US" dirty="0" smtClean="0"/>
              <a:t> wrap the code in a synchronized block.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52441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7030A0"/>
                </a:solidFill>
              </a:rPr>
              <a:t>(Following </a:t>
            </a:r>
            <a:r>
              <a:rPr lang="en-US" dirty="0" smtClean="0">
                <a:solidFill>
                  <a:srgbClr val="7030A0"/>
                </a:solidFill>
              </a:rPr>
              <a:t>this rule will not magically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make your code correct, and it is not always strictly necessary to write correct code. But it is usually a good idea.)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5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00201"/>
            <a:ext cx="8151813" cy="1295400"/>
          </a:xfrm>
        </p:spPr>
        <p:txBody>
          <a:bodyPr/>
          <a:lstStyle/>
          <a:p>
            <a:pPr marL="15875" indent="-15875"/>
            <a:r>
              <a:rPr lang="en-US" dirty="0" smtClean="0"/>
              <a:t>When the result of running two (or more) threads depends on the relative timing of the executions.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7013" y="3505200"/>
            <a:ext cx="853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kern="0" dirty="0" smtClean="0"/>
              <a:t>Can cause extremely subtle bugs!</a:t>
            </a:r>
          </a:p>
          <a:p>
            <a:pPr marL="457200" indent="-457200">
              <a:buFontTx/>
              <a:buChar char="-"/>
            </a:pPr>
            <a:r>
              <a:rPr lang="en-US" kern="0" dirty="0" smtClean="0"/>
              <a:t>Bugs that seem to disappear when you look for them!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02339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3600">
                <a:solidFill>
                  <a:srgbClr val="800000"/>
                </a:solidFill>
                <a:latin typeface="Tw Cen MT" charset="0"/>
                <a:ea typeface="ＭＳ Ｐゴシック" charset="-128"/>
              </a:rPr>
              <a:t>Race conditions</a:t>
            </a:r>
          </a:p>
        </p:txBody>
      </p:sp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00" indent="-317500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 marL="638175" indent="-273050"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lang="en-US" altLang="en-US" sz="2400">
                <a:solidFill>
                  <a:srgbClr val="800000"/>
                </a:solidFill>
              </a:rPr>
              <a:t>Typical race condition: two processes wanting to change a stack at the same time. Or make conflicting changes to a database at the same time.</a:t>
            </a:r>
          </a:p>
          <a:p>
            <a:pPr eaLnBrk="1" hangingPunct="1">
              <a:spcBef>
                <a:spcPts val="12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lang="en-US" altLang="en-US" sz="2400"/>
              <a:t>Race conditions are bad news</a:t>
            </a:r>
          </a:p>
          <a:p>
            <a:pPr lvl="1" eaLnBrk="1" hangingPunct="1">
              <a:spcBef>
                <a:spcPts val="120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lang="en-US" altLang="en-US" sz="2400"/>
              <a:t>Race conditions can cause many kinds of bugs, not just the example we see here!</a:t>
            </a:r>
          </a:p>
          <a:p>
            <a:pPr lvl="1" eaLnBrk="1" hangingPunct="1">
              <a:spcBef>
                <a:spcPts val="120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lang="en-US" altLang="en-US" sz="2400"/>
              <a:t>Common cause for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altLang="ja-JP" sz="2400"/>
              <a:t>blue screens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altLang="ja-JP" sz="2400"/>
              <a:t>: null pointer exceptions, damaged data structures</a:t>
            </a:r>
          </a:p>
          <a:p>
            <a:pPr lvl="1" eaLnBrk="1" hangingPunct="1">
              <a:spcBef>
                <a:spcPts val="1200"/>
              </a:spcBef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lang="en-US" altLang="en-US" sz="2400"/>
              <a:t>Concurrency makes proving programs correct much harder!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569F0479-18E8-3149-95EB-705446C41157}" type="slidenum">
              <a:rPr lang="en-US" altLang="en-US" sz="1200" b="1">
                <a:solidFill>
                  <a:srgbClr val="FFFFFF"/>
                </a:solidFill>
                <a:latin typeface="Arial" charset="0"/>
                <a:ea typeface="ヒラギノ角ゴ ProN W3" charset="-128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200" b="1">
              <a:solidFill>
                <a:srgbClr val="FFFFFF"/>
              </a:solidFill>
              <a:latin typeface="Arial" charset="0"/>
              <a:ea typeface="ヒラギノ角ゴ ProN W3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75" indent="-15875"/>
            <a:r>
              <a:rPr lang="en-US" dirty="0" smtClean="0"/>
              <a:t>Use synchronized blocks to avoid race conditions.</a:t>
            </a:r>
          </a:p>
          <a:p>
            <a:pPr marL="15875" indent="-15875"/>
            <a:endParaRPr lang="en-US" dirty="0"/>
          </a:p>
          <a:p>
            <a:pPr marL="15875" indent="-15875"/>
            <a:r>
              <a:rPr lang="en-US" dirty="0" smtClean="0"/>
              <a:t>But </a:t>
            </a:r>
            <a:r>
              <a:rPr lang="en-US" i="1" dirty="0" smtClean="0"/>
              <a:t>locks</a:t>
            </a:r>
            <a:r>
              <a:rPr lang="en-US" dirty="0" smtClean="0"/>
              <a:t> are shared resources that can create their own problems. Like other resources: files, network sockets, etc.</a:t>
            </a:r>
          </a:p>
          <a:p>
            <a:pPr marL="15875" indent="-15875"/>
            <a:endParaRPr lang="en-US" dirty="0"/>
          </a:p>
          <a:p>
            <a:pPr marL="15875" indent="-15875"/>
            <a:r>
              <a:rPr lang="en-US" dirty="0" smtClean="0"/>
              <a:t>If thread A holds a resource that thread B needs to continue, and thread B holds a different resource that thread A needs to continue, you have </a:t>
            </a:r>
            <a:r>
              <a:rPr lang="en-US" b="1" dirty="0" smtClean="0"/>
              <a:t>deadlock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3600">
                <a:solidFill>
                  <a:srgbClr val="800000"/>
                </a:solidFill>
                <a:latin typeface="Tw Cen MT" charset="0"/>
                <a:ea typeface="ＭＳ Ｐゴシック" charset="-128"/>
              </a:rPr>
              <a:t>Dining philosopher problem</a:t>
            </a:r>
          </a:p>
        </p:txBody>
      </p:sp>
      <p:sp>
        <p:nvSpPr>
          <p:cNvPr id="148484" name="Text Box 20"/>
          <p:cNvSpPr txBox="1">
            <a:spLocks noChangeArrowheads="1"/>
          </p:cNvSpPr>
          <p:nvPr/>
        </p:nvSpPr>
        <p:spPr bwMode="auto">
          <a:xfrm>
            <a:off x="6032500" y="569913"/>
            <a:ext cx="2654300" cy="3903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>
                <a:solidFill>
                  <a:srgbClr val="000000"/>
                </a:solidFill>
              </a:rPr>
              <a:t>Five philosophers sitting at a table.</a:t>
            </a:r>
          </a:p>
          <a:p>
            <a:pPr eaLnBrk="1" hangingPunct="1">
              <a:buClrTx/>
              <a:buFontTx/>
              <a:buNone/>
            </a:pPr>
            <a:endParaRPr lang="en-US" altLang="x-none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en-US" altLang="x-none">
                <a:solidFill>
                  <a:srgbClr val="000000"/>
                </a:solidFill>
              </a:rPr>
              <a:t>Each </a:t>
            </a:r>
            <a:r>
              <a:rPr lang="en-US" altLang="x-none">
                <a:solidFill>
                  <a:srgbClr val="800000"/>
                </a:solidFill>
              </a:rPr>
              <a:t>repeatedly</a:t>
            </a:r>
            <a:r>
              <a:rPr lang="en-US" altLang="x-none">
                <a:solidFill>
                  <a:srgbClr val="000000"/>
                </a:solidFill>
              </a:rPr>
              <a:t> does this: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x-none">
                <a:solidFill>
                  <a:srgbClr val="000000"/>
                </a:solidFill>
              </a:rPr>
              <a:t>    </a:t>
            </a:r>
            <a:r>
              <a:rPr lang="en-US" altLang="x-none">
                <a:solidFill>
                  <a:srgbClr val="800000"/>
                </a:solidFill>
              </a:rPr>
              <a:t>1. think</a:t>
            </a:r>
          </a:p>
          <a:p>
            <a:pPr eaLnBrk="1" hangingPunct="1">
              <a:buClrTx/>
              <a:buFontTx/>
              <a:buNone/>
            </a:pPr>
            <a:r>
              <a:rPr lang="en-US" altLang="x-none">
                <a:solidFill>
                  <a:srgbClr val="800000"/>
                </a:solidFill>
              </a:rPr>
              <a:t>    2. eat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x-none">
                <a:solidFill>
                  <a:srgbClr val="000000"/>
                </a:solidFill>
              </a:rPr>
              <a:t>What do they eat?</a:t>
            </a:r>
          </a:p>
          <a:p>
            <a:pPr eaLnBrk="1" hangingPunct="1">
              <a:buClrTx/>
              <a:buFontTx/>
              <a:buNone/>
            </a:pPr>
            <a:r>
              <a:rPr lang="en-US" altLang="x-none">
                <a:solidFill>
                  <a:srgbClr val="000000"/>
                </a:solidFill>
              </a:rPr>
              <a:t>spaghetti.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6019800" y="5037138"/>
            <a:ext cx="2654300" cy="825500"/>
          </a:xfrm>
          <a:prstGeom prst="rect">
            <a:avLst/>
          </a:prstGeom>
          <a:solidFill>
            <a:srgbClr val="EBDD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>
                <a:solidFill>
                  <a:srgbClr val="000000"/>
                </a:solidFill>
              </a:rPr>
              <a:t>Need TWO forks to eat spaghetti!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1271588"/>
            <a:ext cx="5827535" cy="5508625"/>
            <a:chOff x="0" y="1271588"/>
            <a:chExt cx="5827535" cy="55086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319" y="5160650"/>
              <a:ext cx="1550892" cy="155089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6113" y="2438401"/>
              <a:ext cx="1511422" cy="165286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13" y="4884838"/>
              <a:ext cx="1515961" cy="151596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13185" y="1295348"/>
              <a:ext cx="1102969" cy="1572047"/>
            </a:xfrm>
            <a:prstGeom prst="rect">
              <a:avLst/>
            </a:prstGeom>
          </p:spPr>
        </p:pic>
        <p:grpSp>
          <p:nvGrpSpPr>
            <p:cNvPr id="148483" name="Group 2"/>
            <p:cNvGrpSpPr>
              <a:grpSpLocks/>
            </p:cNvGrpSpPr>
            <p:nvPr/>
          </p:nvGrpSpPr>
          <p:grpSpPr bwMode="auto">
            <a:xfrm>
              <a:off x="0" y="1271588"/>
              <a:ext cx="4810125" cy="4746625"/>
              <a:chOff x="0" y="801"/>
              <a:chExt cx="3030" cy="2990"/>
            </a:xfrm>
          </p:grpSpPr>
          <p:pic>
            <p:nvPicPr>
              <p:cNvPr id="148491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" y="1519"/>
                <a:ext cx="719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36" name="Oval 8"/>
              <p:cNvSpPr>
                <a:spLocks noChangeArrowheads="1"/>
              </p:cNvSpPr>
              <p:nvPr/>
            </p:nvSpPr>
            <p:spPr bwMode="auto">
              <a:xfrm>
                <a:off x="775" y="1536"/>
                <a:ext cx="2255" cy="2255"/>
              </a:xfrm>
              <a:prstGeom prst="ellipse">
                <a:avLst/>
              </a:prstGeom>
              <a:solidFill>
                <a:srgbClr val="94B6D2"/>
              </a:solidFill>
              <a:ln w="10080" cap="sq">
                <a:solidFill>
                  <a:srgbClr val="94B6D2"/>
                </a:solidFill>
                <a:miter lim="800000"/>
                <a:headEnd/>
                <a:tailEnd/>
              </a:ln>
              <a:effectLst>
                <a:outerShdw blurRad="63500" dist="29880" dir="5400000" algn="ctr" rotWithShape="0">
                  <a:srgbClr val="808080">
                    <a:alpha val="45029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altLang="en-US"/>
              </a:p>
            </p:txBody>
          </p:sp>
          <p:sp>
            <p:nvSpPr>
              <p:cNvPr id="148496" name="Text Box 14"/>
              <p:cNvSpPr txBox="1">
                <a:spLocks noChangeArrowheads="1"/>
              </p:cNvSpPr>
              <p:nvPr/>
            </p:nvSpPr>
            <p:spPr bwMode="auto">
              <a:xfrm>
                <a:off x="0" y="801"/>
                <a:ext cx="335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/>
              <a:lstStyle>
                <a:lvl1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9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1pPr>
                <a:lvl2pPr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6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2pPr>
                <a:lvl3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3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3pPr>
                <a:lvl4pPr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4pPr>
                <a:lvl5pPr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FontTx/>
                  <a:buNone/>
                </a:pPr>
                <a:fld id="{1D39CB28-2454-FF49-A601-9DA1A4E015AA}" type="slidenum">
                  <a:rPr lang="en-US" altLang="en-US" sz="1200" b="1">
                    <a:solidFill>
                      <a:srgbClr val="FFFFFF"/>
                    </a:solidFill>
                    <a:latin typeface="Arial" charset="0"/>
                    <a:ea typeface="ヒラギノ角ゴ ProN W3" charset="-128"/>
                  </a:rPr>
                  <a:pPr algn="ctr" eaLnBrk="1" hangingPunct="1">
                    <a:lnSpc>
                      <a:spcPct val="8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t>46</a:t>
                </a:fld>
                <a:endParaRPr lang="en-US" altLang="en-US" sz="1200" b="1">
                  <a:solidFill>
                    <a:srgbClr val="FFFFFF"/>
                  </a:solidFill>
                  <a:latin typeface="Arial" charset="0"/>
                  <a:ea typeface="ヒラギノ角ゴ ProN W3" charset="-128"/>
                </a:endParaRPr>
              </a:p>
            </p:txBody>
          </p:sp>
          <p:sp>
            <p:nvSpPr>
              <p:cNvPr id="22543" name="Oval 15"/>
              <p:cNvSpPr>
                <a:spLocks noChangeArrowheads="1"/>
              </p:cNvSpPr>
              <p:nvPr/>
            </p:nvSpPr>
            <p:spPr bwMode="auto">
              <a:xfrm>
                <a:off x="1008" y="2112"/>
                <a:ext cx="287" cy="287"/>
              </a:xfrm>
              <a:prstGeom prst="ellipse">
                <a:avLst/>
              </a:prstGeom>
              <a:solidFill>
                <a:srgbClr val="FFFFFF"/>
              </a:solidFill>
              <a:ln w="10080" cap="sq">
                <a:solidFill>
                  <a:srgbClr val="94B6D2"/>
                </a:solidFill>
                <a:miter lim="800000"/>
                <a:headEnd/>
                <a:tailEnd/>
              </a:ln>
              <a:effectLst>
                <a:outerShdw blurRad="63500" dist="29880" dir="5400000" algn="ctr" rotWithShape="0">
                  <a:srgbClr val="808080">
                    <a:alpha val="45029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altLang="en-US"/>
              </a:p>
            </p:txBody>
          </p:sp>
          <p:sp>
            <p:nvSpPr>
              <p:cNvPr id="22544" name="Oval 16"/>
              <p:cNvSpPr>
                <a:spLocks noChangeArrowheads="1"/>
              </p:cNvSpPr>
              <p:nvPr/>
            </p:nvSpPr>
            <p:spPr bwMode="auto">
              <a:xfrm>
                <a:off x="1200" y="3024"/>
                <a:ext cx="287" cy="287"/>
              </a:xfrm>
              <a:prstGeom prst="ellipse">
                <a:avLst/>
              </a:prstGeom>
              <a:solidFill>
                <a:srgbClr val="FFFFFF"/>
              </a:solidFill>
              <a:ln w="10080" cap="sq">
                <a:solidFill>
                  <a:srgbClr val="94B6D2"/>
                </a:solidFill>
                <a:miter lim="800000"/>
                <a:headEnd/>
                <a:tailEnd/>
              </a:ln>
              <a:effectLst>
                <a:outerShdw blurRad="63500" dist="29880" dir="5400000" algn="ctr" rotWithShape="0">
                  <a:srgbClr val="808080">
                    <a:alpha val="45029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altLang="en-US"/>
              </a:p>
            </p:txBody>
          </p:sp>
          <p:sp>
            <p:nvSpPr>
              <p:cNvPr id="22545" name="Oval 17"/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287" cy="287"/>
              </a:xfrm>
              <a:prstGeom prst="ellipse">
                <a:avLst/>
              </a:prstGeom>
              <a:solidFill>
                <a:srgbClr val="FFFFFF"/>
              </a:solidFill>
              <a:ln w="10080" cap="sq">
                <a:solidFill>
                  <a:srgbClr val="94B6D2"/>
                </a:solidFill>
                <a:miter lim="800000"/>
                <a:headEnd/>
                <a:tailEnd/>
              </a:ln>
              <a:effectLst>
                <a:outerShdw blurRad="63500" dist="29880" dir="5400000" algn="ctr" rotWithShape="0">
                  <a:srgbClr val="808080">
                    <a:alpha val="45029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altLang="en-US"/>
              </a:p>
            </p:txBody>
          </p:sp>
          <p:sp>
            <p:nvSpPr>
              <p:cNvPr id="22546" name="Oval 18"/>
              <p:cNvSpPr>
                <a:spLocks noChangeArrowheads="1"/>
              </p:cNvSpPr>
              <p:nvPr/>
            </p:nvSpPr>
            <p:spPr bwMode="auto">
              <a:xfrm>
                <a:off x="2448" y="2160"/>
                <a:ext cx="287" cy="287"/>
              </a:xfrm>
              <a:prstGeom prst="ellipse">
                <a:avLst/>
              </a:prstGeom>
              <a:solidFill>
                <a:srgbClr val="FFFFFF"/>
              </a:solidFill>
              <a:ln w="10080" cap="sq">
                <a:solidFill>
                  <a:srgbClr val="94B6D2"/>
                </a:solidFill>
                <a:miter lim="800000"/>
                <a:headEnd/>
                <a:tailEnd/>
              </a:ln>
              <a:effectLst>
                <a:outerShdw blurRad="63500" dist="29880" dir="5400000" algn="ctr" rotWithShape="0">
                  <a:srgbClr val="808080">
                    <a:alpha val="45029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altLang="en-US"/>
              </a:p>
            </p:txBody>
          </p:sp>
          <p:sp>
            <p:nvSpPr>
              <p:cNvPr id="22547" name="Oval 19"/>
              <p:cNvSpPr>
                <a:spLocks noChangeArrowheads="1"/>
              </p:cNvSpPr>
              <p:nvPr/>
            </p:nvSpPr>
            <p:spPr bwMode="auto">
              <a:xfrm>
                <a:off x="1776" y="1680"/>
                <a:ext cx="287" cy="287"/>
              </a:xfrm>
              <a:prstGeom prst="ellipse">
                <a:avLst/>
              </a:prstGeom>
              <a:solidFill>
                <a:srgbClr val="FFFFFF"/>
              </a:solidFill>
              <a:ln w="10080" cap="sq">
                <a:solidFill>
                  <a:srgbClr val="94B6D2"/>
                </a:solidFill>
                <a:miter lim="800000"/>
                <a:headEnd/>
                <a:tailEnd/>
              </a:ln>
              <a:effectLst>
                <a:outerShdw blurRad="63500" dist="29880" dir="5400000" algn="ctr" rotWithShape="0">
                  <a:srgbClr val="808080">
                    <a:alpha val="45029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altLang="en-US"/>
              </a:p>
            </p:txBody>
          </p:sp>
        </p:grpSp>
        <p:pic>
          <p:nvPicPr>
            <p:cNvPr id="148486" name="Picture 3" descr="fork-09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4876800"/>
              <a:ext cx="376238" cy="190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487" name="Picture 25" descr="fork-09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01452">
              <a:off x="1843088" y="1633538"/>
              <a:ext cx="376237" cy="190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488" name="Picture 26" descr="fork-09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68388" y="3427412"/>
              <a:ext cx="376238" cy="190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489" name="Picture 27" descr="fork-09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869477">
              <a:off x="3722688" y="1858963"/>
              <a:ext cx="376237" cy="190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490" name="Picture 28" descr="fork-09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134062">
              <a:off x="4608512" y="3602038"/>
              <a:ext cx="377825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3600">
                <a:solidFill>
                  <a:srgbClr val="800000"/>
                </a:solidFill>
                <a:latin typeface="Tw Cen MT" charset="0"/>
                <a:ea typeface="ＭＳ Ｐゴシック" charset="-128"/>
              </a:rPr>
              <a:t>Dining philosopher problem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032500" y="569913"/>
            <a:ext cx="2959100" cy="3979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dirty="0">
                <a:solidFill>
                  <a:srgbClr val="800000"/>
                </a:solidFill>
              </a:rPr>
              <a:t>Each does repeatedly</a:t>
            </a:r>
            <a:r>
              <a:rPr lang="en-US" altLang="x-none" dirty="0">
                <a:solidFill>
                  <a:srgbClr val="000000"/>
                </a:solidFill>
              </a:rPr>
              <a:t> :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x-none" dirty="0">
                <a:solidFill>
                  <a:srgbClr val="000000"/>
                </a:solidFill>
              </a:rPr>
              <a:t>    </a:t>
            </a:r>
            <a:r>
              <a:rPr lang="en-US" altLang="x-none" dirty="0">
                <a:solidFill>
                  <a:srgbClr val="800000"/>
                </a:solidFill>
              </a:rPr>
              <a:t>1. think</a:t>
            </a:r>
          </a:p>
          <a:p>
            <a:pPr eaLnBrk="1" hangingPunct="1">
              <a:buClrTx/>
              <a:buFontTx/>
              <a:buNone/>
            </a:pPr>
            <a:r>
              <a:rPr lang="en-US" altLang="x-none" dirty="0">
                <a:solidFill>
                  <a:srgbClr val="800000"/>
                </a:solidFill>
              </a:rPr>
              <a:t>    2. eat (2 forks)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x-none" dirty="0">
                <a:solidFill>
                  <a:srgbClr val="000000"/>
                </a:solidFill>
              </a:rPr>
              <a:t>eat is then: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x-none" dirty="0">
                <a:solidFill>
                  <a:srgbClr val="000000"/>
                </a:solidFill>
              </a:rPr>
              <a:t>  </a:t>
            </a:r>
            <a:r>
              <a:rPr lang="en-US" altLang="x-none" dirty="0">
                <a:solidFill>
                  <a:srgbClr val="FF0000"/>
                </a:solidFill>
              </a:rPr>
              <a:t> pick up left fork</a:t>
            </a:r>
          </a:p>
          <a:p>
            <a:pPr eaLnBrk="1" hangingPunct="1">
              <a:buClrTx/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   pick up right fork</a:t>
            </a:r>
          </a:p>
          <a:p>
            <a:pPr eaLnBrk="1" hangingPunct="1">
              <a:buClrTx/>
              <a:buFontTx/>
              <a:buNone/>
            </a:pPr>
            <a:r>
              <a:rPr lang="en-US" altLang="x-none" dirty="0" smtClean="0">
                <a:solidFill>
                  <a:srgbClr val="FF0000"/>
                </a:solidFill>
              </a:rPr>
              <a:t>   eat spaghetti</a:t>
            </a:r>
            <a:endParaRPr lang="en-US" altLang="x-none" dirty="0">
              <a:solidFill>
                <a:srgbClr val="FF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   put down left fork</a:t>
            </a:r>
          </a:p>
          <a:p>
            <a:pPr eaLnBrk="1" hangingPunct="1">
              <a:buClrTx/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   put down </a:t>
            </a:r>
            <a:r>
              <a:rPr lang="en-US" altLang="x-none" dirty="0" smtClean="0">
                <a:solidFill>
                  <a:srgbClr val="FF0000"/>
                </a:solidFill>
              </a:rPr>
              <a:t>right </a:t>
            </a:r>
            <a:r>
              <a:rPr lang="en-US" altLang="x-none" dirty="0">
                <a:solidFill>
                  <a:srgbClr val="FF0000"/>
                </a:solidFill>
              </a:rPr>
              <a:t>fork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324600" y="4648200"/>
            <a:ext cx="2425700" cy="1190625"/>
          </a:xfrm>
          <a:prstGeom prst="rect">
            <a:avLst/>
          </a:prstGeom>
          <a:solidFill>
            <a:srgbClr val="EBDD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>
                <a:solidFill>
                  <a:srgbClr val="000000"/>
                </a:solidFill>
              </a:rPr>
              <a:t>At one point, they all pick up their left forks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335713" y="6019800"/>
            <a:ext cx="200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b="1">
                <a:solidFill>
                  <a:srgbClr val="FF0000"/>
                </a:solidFill>
              </a:rPr>
              <a:t>DEADLOCK!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0" y="1271588"/>
            <a:ext cx="5827535" cy="5508625"/>
            <a:chOff x="0" y="1271588"/>
            <a:chExt cx="5827535" cy="5508625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319" y="5160650"/>
              <a:ext cx="1550892" cy="155089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6113" y="2438401"/>
              <a:ext cx="1511422" cy="165286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13" y="4884838"/>
              <a:ext cx="1515961" cy="151596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13185" y="1295348"/>
              <a:ext cx="1102969" cy="1572047"/>
            </a:xfrm>
            <a:prstGeom prst="rect">
              <a:avLst/>
            </a:prstGeom>
          </p:spPr>
        </p:pic>
        <p:grpSp>
          <p:nvGrpSpPr>
            <p:cNvPr id="63" name="Group 2"/>
            <p:cNvGrpSpPr>
              <a:grpSpLocks/>
            </p:cNvGrpSpPr>
            <p:nvPr/>
          </p:nvGrpSpPr>
          <p:grpSpPr bwMode="auto">
            <a:xfrm>
              <a:off x="0" y="1271588"/>
              <a:ext cx="4810125" cy="4746625"/>
              <a:chOff x="0" y="801"/>
              <a:chExt cx="3030" cy="2990"/>
            </a:xfrm>
          </p:grpSpPr>
          <p:pic>
            <p:nvPicPr>
              <p:cNvPr id="69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" y="1519"/>
                <a:ext cx="719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Oval 8"/>
              <p:cNvSpPr>
                <a:spLocks noChangeArrowheads="1"/>
              </p:cNvSpPr>
              <p:nvPr/>
            </p:nvSpPr>
            <p:spPr bwMode="auto">
              <a:xfrm>
                <a:off x="775" y="1536"/>
                <a:ext cx="2255" cy="2255"/>
              </a:xfrm>
              <a:prstGeom prst="ellipse">
                <a:avLst/>
              </a:prstGeom>
              <a:solidFill>
                <a:srgbClr val="94B6D2"/>
              </a:solidFill>
              <a:ln w="10080" cap="sq">
                <a:solidFill>
                  <a:srgbClr val="94B6D2"/>
                </a:solidFill>
                <a:miter lim="800000"/>
                <a:headEnd/>
                <a:tailEnd/>
              </a:ln>
              <a:effectLst>
                <a:outerShdw blurRad="63500" dist="29880" dir="5400000" algn="ctr" rotWithShape="0">
                  <a:srgbClr val="808080">
                    <a:alpha val="45029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altLang="en-US"/>
              </a:p>
            </p:txBody>
          </p:sp>
          <p:sp>
            <p:nvSpPr>
              <p:cNvPr id="71" name="Text Box 14"/>
              <p:cNvSpPr txBox="1">
                <a:spLocks noChangeArrowheads="1"/>
              </p:cNvSpPr>
              <p:nvPr/>
            </p:nvSpPr>
            <p:spPr bwMode="auto">
              <a:xfrm>
                <a:off x="0" y="801"/>
                <a:ext cx="335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/>
              <a:lstStyle>
                <a:lvl1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9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1pPr>
                <a:lvl2pPr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6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2pPr>
                <a:lvl3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3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3pPr>
                <a:lvl4pPr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4pPr>
                <a:lvl5pPr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FontTx/>
                  <a:buNone/>
                </a:pPr>
                <a:fld id="{1D39CB28-2454-FF49-A601-9DA1A4E015AA}" type="slidenum">
                  <a:rPr lang="en-US" altLang="en-US" sz="1200" b="1">
                    <a:solidFill>
                      <a:srgbClr val="FFFFFF"/>
                    </a:solidFill>
                    <a:latin typeface="Arial" charset="0"/>
                    <a:ea typeface="ヒラギノ角ゴ ProN W3" charset="-128"/>
                  </a:rPr>
                  <a:pPr algn="ctr" eaLnBrk="1" hangingPunct="1">
                    <a:lnSpc>
                      <a:spcPct val="8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t>46</a:t>
                </a:fld>
                <a:endParaRPr lang="en-US" altLang="en-US" sz="1200" b="1">
                  <a:solidFill>
                    <a:srgbClr val="FFFFFF"/>
                  </a:solidFill>
                  <a:latin typeface="Arial" charset="0"/>
                  <a:ea typeface="ヒラギノ角ゴ ProN W3" charset="-128"/>
                </a:endParaRPr>
              </a:p>
            </p:txBody>
          </p:sp>
          <p:sp>
            <p:nvSpPr>
              <p:cNvPr id="72" name="Oval 71"/>
              <p:cNvSpPr>
                <a:spLocks noChangeArrowheads="1"/>
              </p:cNvSpPr>
              <p:nvPr/>
            </p:nvSpPr>
            <p:spPr bwMode="auto">
              <a:xfrm>
                <a:off x="1008" y="2112"/>
                <a:ext cx="287" cy="287"/>
              </a:xfrm>
              <a:prstGeom prst="ellipse">
                <a:avLst/>
              </a:prstGeom>
              <a:solidFill>
                <a:srgbClr val="FFFFFF"/>
              </a:solidFill>
              <a:ln w="10080" cap="sq">
                <a:solidFill>
                  <a:srgbClr val="94B6D2"/>
                </a:solidFill>
                <a:miter lim="800000"/>
                <a:headEnd/>
                <a:tailEnd/>
              </a:ln>
              <a:effectLst>
                <a:outerShdw blurRad="63500" dist="29880" dir="5400000" algn="ctr" rotWithShape="0">
                  <a:srgbClr val="808080">
                    <a:alpha val="45029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altLang="en-US"/>
              </a:p>
            </p:txBody>
          </p:sp>
          <p:sp>
            <p:nvSpPr>
              <p:cNvPr id="73" name="Oval 72"/>
              <p:cNvSpPr>
                <a:spLocks noChangeArrowheads="1"/>
              </p:cNvSpPr>
              <p:nvPr/>
            </p:nvSpPr>
            <p:spPr bwMode="auto">
              <a:xfrm>
                <a:off x="1200" y="3024"/>
                <a:ext cx="287" cy="287"/>
              </a:xfrm>
              <a:prstGeom prst="ellipse">
                <a:avLst/>
              </a:prstGeom>
              <a:solidFill>
                <a:srgbClr val="FFFFFF"/>
              </a:solidFill>
              <a:ln w="10080" cap="sq">
                <a:solidFill>
                  <a:srgbClr val="94B6D2"/>
                </a:solidFill>
                <a:miter lim="800000"/>
                <a:headEnd/>
                <a:tailEnd/>
              </a:ln>
              <a:effectLst>
                <a:outerShdw blurRad="63500" dist="29880" dir="5400000" algn="ctr" rotWithShape="0">
                  <a:srgbClr val="808080">
                    <a:alpha val="45029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altLang="en-US"/>
              </a:p>
            </p:txBody>
          </p:sp>
          <p:sp>
            <p:nvSpPr>
              <p:cNvPr id="74" name="Oval 73"/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287" cy="287"/>
              </a:xfrm>
              <a:prstGeom prst="ellipse">
                <a:avLst/>
              </a:prstGeom>
              <a:solidFill>
                <a:srgbClr val="FFFFFF"/>
              </a:solidFill>
              <a:ln w="10080" cap="sq">
                <a:solidFill>
                  <a:srgbClr val="94B6D2"/>
                </a:solidFill>
                <a:miter lim="800000"/>
                <a:headEnd/>
                <a:tailEnd/>
              </a:ln>
              <a:effectLst>
                <a:outerShdw blurRad="63500" dist="29880" dir="5400000" algn="ctr" rotWithShape="0">
                  <a:srgbClr val="808080">
                    <a:alpha val="45029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altLang="en-US"/>
              </a:p>
            </p:txBody>
          </p:sp>
          <p:sp>
            <p:nvSpPr>
              <p:cNvPr id="75" name="Oval 74"/>
              <p:cNvSpPr>
                <a:spLocks noChangeArrowheads="1"/>
              </p:cNvSpPr>
              <p:nvPr/>
            </p:nvSpPr>
            <p:spPr bwMode="auto">
              <a:xfrm>
                <a:off x="2448" y="2160"/>
                <a:ext cx="287" cy="287"/>
              </a:xfrm>
              <a:prstGeom prst="ellipse">
                <a:avLst/>
              </a:prstGeom>
              <a:solidFill>
                <a:srgbClr val="FFFFFF"/>
              </a:solidFill>
              <a:ln w="10080" cap="sq">
                <a:solidFill>
                  <a:srgbClr val="94B6D2"/>
                </a:solidFill>
                <a:miter lim="800000"/>
                <a:headEnd/>
                <a:tailEnd/>
              </a:ln>
              <a:effectLst>
                <a:outerShdw blurRad="63500" dist="29880" dir="5400000" algn="ctr" rotWithShape="0">
                  <a:srgbClr val="808080">
                    <a:alpha val="45029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altLang="en-US"/>
              </a:p>
            </p:txBody>
          </p:sp>
          <p:sp>
            <p:nvSpPr>
              <p:cNvPr id="76" name="Oval 75"/>
              <p:cNvSpPr>
                <a:spLocks noChangeArrowheads="1"/>
              </p:cNvSpPr>
              <p:nvPr/>
            </p:nvSpPr>
            <p:spPr bwMode="auto">
              <a:xfrm>
                <a:off x="1776" y="1680"/>
                <a:ext cx="287" cy="287"/>
              </a:xfrm>
              <a:prstGeom prst="ellipse">
                <a:avLst/>
              </a:prstGeom>
              <a:solidFill>
                <a:srgbClr val="FFFFFF"/>
              </a:solidFill>
              <a:ln w="10080" cap="sq">
                <a:solidFill>
                  <a:srgbClr val="94B6D2"/>
                </a:solidFill>
                <a:miter lim="800000"/>
                <a:headEnd/>
                <a:tailEnd/>
              </a:ln>
              <a:effectLst>
                <a:outerShdw blurRad="63500" dist="29880" dir="5400000" algn="ctr" rotWithShape="0">
                  <a:srgbClr val="808080">
                    <a:alpha val="45029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altLang="en-US"/>
              </a:p>
            </p:txBody>
          </p:sp>
        </p:grpSp>
        <p:pic>
          <p:nvPicPr>
            <p:cNvPr id="64" name="Picture 3" descr="fork-09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4876800"/>
              <a:ext cx="376238" cy="190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25" descr="fork-09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01452">
              <a:off x="1843088" y="1633538"/>
              <a:ext cx="376237" cy="190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26" descr="fork-09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68388" y="3427412"/>
              <a:ext cx="376238" cy="190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27" descr="fork-09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869477">
              <a:off x="3722688" y="1858963"/>
              <a:ext cx="376237" cy="190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28" descr="fork-09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134062">
              <a:off x="4608512" y="3602038"/>
              <a:ext cx="377825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1271588"/>
            <a:ext cx="5827535" cy="5508625"/>
            <a:chOff x="0" y="1271588"/>
            <a:chExt cx="5827535" cy="550862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319" y="5160650"/>
              <a:ext cx="1550892" cy="155089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6113" y="2438401"/>
              <a:ext cx="1511422" cy="165286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13" y="4884838"/>
              <a:ext cx="1515961" cy="151596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13185" y="1295348"/>
              <a:ext cx="1102969" cy="1572047"/>
            </a:xfrm>
            <a:prstGeom prst="rect">
              <a:avLst/>
            </a:prstGeom>
          </p:spPr>
        </p:pic>
        <p:grpSp>
          <p:nvGrpSpPr>
            <p:cNvPr id="32" name="Group 2"/>
            <p:cNvGrpSpPr>
              <a:grpSpLocks/>
            </p:cNvGrpSpPr>
            <p:nvPr/>
          </p:nvGrpSpPr>
          <p:grpSpPr bwMode="auto">
            <a:xfrm>
              <a:off x="0" y="1271588"/>
              <a:ext cx="4810125" cy="4746625"/>
              <a:chOff x="0" y="801"/>
              <a:chExt cx="3030" cy="2990"/>
            </a:xfrm>
          </p:grpSpPr>
          <p:pic>
            <p:nvPicPr>
              <p:cNvPr id="38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" y="1519"/>
                <a:ext cx="719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775" y="1536"/>
                <a:ext cx="2255" cy="2255"/>
              </a:xfrm>
              <a:prstGeom prst="ellipse">
                <a:avLst/>
              </a:prstGeom>
              <a:solidFill>
                <a:srgbClr val="94B6D2"/>
              </a:solidFill>
              <a:ln w="10080" cap="sq">
                <a:solidFill>
                  <a:srgbClr val="94B6D2"/>
                </a:solidFill>
                <a:miter lim="800000"/>
                <a:headEnd/>
                <a:tailEnd/>
              </a:ln>
              <a:effectLst>
                <a:outerShdw blurRad="63500" dist="29880" dir="5400000" algn="ctr" rotWithShape="0">
                  <a:srgbClr val="808080">
                    <a:alpha val="45029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altLang="en-US"/>
              </a:p>
            </p:txBody>
          </p:sp>
          <p:sp>
            <p:nvSpPr>
              <p:cNvPr id="40" name="Text Box 14"/>
              <p:cNvSpPr txBox="1">
                <a:spLocks noChangeArrowheads="1"/>
              </p:cNvSpPr>
              <p:nvPr/>
            </p:nvSpPr>
            <p:spPr bwMode="auto">
              <a:xfrm>
                <a:off x="0" y="801"/>
                <a:ext cx="335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/>
              <a:lstStyle>
                <a:lvl1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9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1pPr>
                <a:lvl2pPr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6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2pPr>
                <a:lvl3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3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3pPr>
                <a:lvl4pPr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4pPr>
                <a:lvl5pPr>
                  <a:spcBef>
                    <a:spcPts val="400"/>
                  </a:spcBef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Tw Cen MT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FontTx/>
                  <a:buNone/>
                </a:pPr>
                <a:fld id="{1D39CB28-2454-FF49-A601-9DA1A4E015AA}" type="slidenum">
                  <a:rPr lang="en-US" altLang="en-US" sz="1200" b="1">
                    <a:solidFill>
                      <a:srgbClr val="FFFFFF"/>
                    </a:solidFill>
                    <a:latin typeface="Arial" charset="0"/>
                    <a:ea typeface="ヒラギノ角ゴ ProN W3" charset="-128"/>
                  </a:rPr>
                  <a:pPr algn="ctr" eaLnBrk="1" hangingPunct="1">
                    <a:lnSpc>
                      <a:spcPct val="8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t>46</a:t>
                </a:fld>
                <a:endParaRPr lang="en-US" altLang="en-US" sz="1200" b="1">
                  <a:solidFill>
                    <a:srgbClr val="FFFFFF"/>
                  </a:solidFill>
                  <a:latin typeface="Arial" charset="0"/>
                  <a:ea typeface="ヒラギノ角ゴ ProN W3" charset="-128"/>
                </a:endParaRPr>
              </a:p>
            </p:txBody>
          </p:sp>
          <p:sp>
            <p:nvSpPr>
              <p:cNvPr id="41" name="Oval 40"/>
              <p:cNvSpPr>
                <a:spLocks noChangeArrowheads="1"/>
              </p:cNvSpPr>
              <p:nvPr/>
            </p:nvSpPr>
            <p:spPr bwMode="auto">
              <a:xfrm>
                <a:off x="1008" y="2112"/>
                <a:ext cx="287" cy="287"/>
              </a:xfrm>
              <a:prstGeom prst="ellipse">
                <a:avLst/>
              </a:prstGeom>
              <a:solidFill>
                <a:srgbClr val="FFFFFF"/>
              </a:solidFill>
              <a:ln w="10080" cap="sq">
                <a:solidFill>
                  <a:srgbClr val="94B6D2"/>
                </a:solidFill>
                <a:miter lim="800000"/>
                <a:headEnd/>
                <a:tailEnd/>
              </a:ln>
              <a:effectLst>
                <a:outerShdw blurRad="63500" dist="29880" dir="5400000" algn="ctr" rotWithShape="0">
                  <a:srgbClr val="808080">
                    <a:alpha val="45029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altLang="en-US"/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1200" y="3024"/>
                <a:ext cx="287" cy="287"/>
              </a:xfrm>
              <a:prstGeom prst="ellipse">
                <a:avLst/>
              </a:prstGeom>
              <a:solidFill>
                <a:srgbClr val="FFFFFF"/>
              </a:solidFill>
              <a:ln w="10080" cap="sq">
                <a:solidFill>
                  <a:srgbClr val="94B6D2"/>
                </a:solidFill>
                <a:miter lim="800000"/>
                <a:headEnd/>
                <a:tailEnd/>
              </a:ln>
              <a:effectLst>
                <a:outerShdw blurRad="63500" dist="29880" dir="5400000" algn="ctr" rotWithShape="0">
                  <a:srgbClr val="808080">
                    <a:alpha val="45029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altLang="en-US"/>
              </a:p>
            </p:txBody>
          </p:sp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287" cy="287"/>
              </a:xfrm>
              <a:prstGeom prst="ellipse">
                <a:avLst/>
              </a:prstGeom>
              <a:solidFill>
                <a:srgbClr val="FFFFFF"/>
              </a:solidFill>
              <a:ln w="10080" cap="sq">
                <a:solidFill>
                  <a:srgbClr val="94B6D2"/>
                </a:solidFill>
                <a:miter lim="800000"/>
                <a:headEnd/>
                <a:tailEnd/>
              </a:ln>
              <a:effectLst>
                <a:outerShdw blurRad="63500" dist="29880" dir="5400000" algn="ctr" rotWithShape="0">
                  <a:srgbClr val="808080">
                    <a:alpha val="45029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altLang="en-US"/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2448" y="2160"/>
                <a:ext cx="287" cy="287"/>
              </a:xfrm>
              <a:prstGeom prst="ellipse">
                <a:avLst/>
              </a:prstGeom>
              <a:solidFill>
                <a:srgbClr val="FFFFFF"/>
              </a:solidFill>
              <a:ln w="10080" cap="sq">
                <a:solidFill>
                  <a:srgbClr val="94B6D2"/>
                </a:solidFill>
                <a:miter lim="800000"/>
                <a:headEnd/>
                <a:tailEnd/>
              </a:ln>
              <a:effectLst>
                <a:outerShdw blurRad="63500" dist="29880" dir="5400000" algn="ctr" rotWithShape="0">
                  <a:srgbClr val="808080">
                    <a:alpha val="45029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altLang="en-US"/>
              </a:p>
            </p:txBody>
          </p:sp>
          <p:sp>
            <p:nvSpPr>
              <p:cNvPr id="45" name="Oval 44"/>
              <p:cNvSpPr>
                <a:spLocks noChangeArrowheads="1"/>
              </p:cNvSpPr>
              <p:nvPr/>
            </p:nvSpPr>
            <p:spPr bwMode="auto">
              <a:xfrm>
                <a:off x="1776" y="1680"/>
                <a:ext cx="287" cy="287"/>
              </a:xfrm>
              <a:prstGeom prst="ellipse">
                <a:avLst/>
              </a:prstGeom>
              <a:solidFill>
                <a:srgbClr val="FFFFFF"/>
              </a:solidFill>
              <a:ln w="10080" cap="sq">
                <a:solidFill>
                  <a:srgbClr val="94B6D2"/>
                </a:solidFill>
                <a:miter lim="800000"/>
                <a:headEnd/>
                <a:tailEnd/>
              </a:ln>
              <a:effectLst>
                <a:outerShdw blurRad="63500" dist="29880" dir="5400000" algn="ctr" rotWithShape="0">
                  <a:srgbClr val="808080">
                    <a:alpha val="45029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altLang="en-US"/>
              </a:p>
            </p:txBody>
          </p:sp>
        </p:grpSp>
        <p:pic>
          <p:nvPicPr>
            <p:cNvPr id="33" name="Picture 3" descr="fork-09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4876800"/>
              <a:ext cx="376238" cy="190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5" descr="fork-09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01452">
              <a:off x="1843088" y="1633538"/>
              <a:ext cx="376237" cy="190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6" descr="fork-09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68388" y="3427412"/>
              <a:ext cx="376238" cy="190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7" descr="fork-09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869477">
              <a:off x="3722688" y="1858963"/>
              <a:ext cx="376237" cy="190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8" descr="fork-09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134062">
              <a:off x="4608512" y="3602038"/>
              <a:ext cx="377825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2583" name="Text Box 12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3600">
                <a:solidFill>
                  <a:srgbClr val="800000"/>
                </a:solidFill>
                <a:latin typeface="Tw Cen MT" charset="0"/>
                <a:ea typeface="ＭＳ Ｐゴシック" charset="-128"/>
              </a:rPr>
              <a:t>Dining philosopher problem</a:t>
            </a:r>
          </a:p>
        </p:txBody>
      </p:sp>
      <p:sp>
        <p:nvSpPr>
          <p:cNvPr id="152584" name="Text Box 1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842142D2-3751-2D48-8C48-DF0A858A27E3}" type="slidenum">
              <a:rPr lang="en-US" altLang="en-US" sz="1200" b="1">
                <a:solidFill>
                  <a:srgbClr val="FFFFFF"/>
                </a:solidFill>
                <a:latin typeface="Arial" charset="0"/>
                <a:ea typeface="ヒラギノ角ゴ ProN W3" charset="-128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200" b="1">
              <a:solidFill>
                <a:srgbClr val="FFFFFF"/>
              </a:solidFill>
              <a:latin typeface="Arial" charset="0"/>
              <a:ea typeface="ヒラギノ角ゴ ProN W3" charset="-128"/>
            </a:endParaRPr>
          </a:p>
        </p:txBody>
      </p:sp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6172200" y="3184525"/>
            <a:ext cx="152400" cy="168275"/>
          </a:xfrm>
          <a:prstGeom prst="flowChartConnector">
            <a:avLst/>
          </a:prstGeom>
          <a:solidFill>
            <a:srgbClr val="FF0000"/>
          </a:solidFill>
          <a:ln w="10080" cap="sq">
            <a:solidFill>
              <a:srgbClr val="94B6D2"/>
            </a:solidFill>
            <a:miter lim="800000"/>
            <a:headEnd/>
            <a:tailEnd/>
          </a:ln>
          <a:effectLst>
            <a:outerShdw blurRad="63500" dist="29880" dir="5400000" algn="ctr" rotWithShape="0">
              <a:srgbClr val="808080">
                <a:alpha val="45029"/>
              </a:srgbClr>
            </a:outerShdw>
          </a:effec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altLang="en-US"/>
          </a:p>
        </p:txBody>
      </p:sp>
      <p:sp>
        <p:nvSpPr>
          <p:cNvPr id="152591" name="Text Box 20"/>
          <p:cNvSpPr txBox="1">
            <a:spLocks noChangeArrowheads="1"/>
          </p:cNvSpPr>
          <p:nvPr/>
        </p:nvSpPr>
        <p:spPr bwMode="auto">
          <a:xfrm>
            <a:off x="5943600" y="609600"/>
            <a:ext cx="3200400" cy="43879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2200" b="1" dirty="0">
                <a:solidFill>
                  <a:srgbClr val="0000FF"/>
                </a:solidFill>
              </a:rPr>
              <a:t>Simple solution to deadlock: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2200" dirty="0">
                <a:solidFill>
                  <a:srgbClr val="800000"/>
                </a:solidFill>
              </a:rPr>
              <a:t>Number the forks. Pick up smaller one first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x-none" sz="2200" dirty="0">
                <a:solidFill>
                  <a:srgbClr val="000000"/>
                </a:solidFill>
              </a:rPr>
              <a:t>    </a:t>
            </a:r>
            <a:r>
              <a:rPr lang="en-US" altLang="x-none" sz="2200" dirty="0">
                <a:solidFill>
                  <a:srgbClr val="800000"/>
                </a:solidFill>
              </a:rPr>
              <a:t>1. think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2200" dirty="0">
                <a:solidFill>
                  <a:srgbClr val="800000"/>
                </a:solidFill>
              </a:rPr>
              <a:t>    2. eat (2 forks)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x-none" sz="2200" dirty="0">
                <a:solidFill>
                  <a:srgbClr val="000000"/>
                </a:solidFill>
              </a:rPr>
              <a:t>eat is then: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x-none" sz="2200" dirty="0">
                <a:solidFill>
                  <a:srgbClr val="000000"/>
                </a:solidFill>
              </a:rPr>
              <a:t>  </a:t>
            </a:r>
            <a:r>
              <a:rPr lang="en-US" altLang="x-none" sz="2200" dirty="0">
                <a:solidFill>
                  <a:srgbClr val="FF0000"/>
                </a:solidFill>
              </a:rPr>
              <a:t> pick up smaller fork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2200" dirty="0">
                <a:solidFill>
                  <a:srgbClr val="FF0000"/>
                </a:solidFill>
              </a:rPr>
              <a:t>   pick up bigger fork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2200" dirty="0">
                <a:solidFill>
                  <a:srgbClr val="FF0000"/>
                </a:solidFill>
              </a:rPr>
              <a:t>   </a:t>
            </a:r>
            <a:r>
              <a:rPr lang="en-US" altLang="x-none" sz="2200" dirty="0" smtClean="0">
                <a:solidFill>
                  <a:srgbClr val="FF0000"/>
                </a:solidFill>
              </a:rPr>
              <a:t>eat spaghetti</a:t>
            </a:r>
            <a:endParaRPr lang="en-US" altLang="x-none" sz="2200" dirty="0">
              <a:solidFill>
                <a:srgbClr val="FF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en-US" altLang="x-none" sz="2200" dirty="0">
                <a:solidFill>
                  <a:srgbClr val="FF0000"/>
                </a:solidFill>
              </a:rPr>
              <a:t>   put down bigger fork</a:t>
            </a:r>
          </a:p>
          <a:p>
            <a:pPr eaLnBrk="1" hangingPunct="1">
              <a:buClrTx/>
              <a:buFontTx/>
              <a:buNone/>
            </a:pPr>
            <a:r>
              <a:rPr lang="en-US" altLang="x-none" sz="2200" dirty="0">
                <a:solidFill>
                  <a:srgbClr val="FF0000"/>
                </a:solidFill>
              </a:rPr>
              <a:t>   put down </a:t>
            </a:r>
            <a:r>
              <a:rPr lang="en-US" altLang="x-none" sz="2200" dirty="0" smtClean="0">
                <a:solidFill>
                  <a:srgbClr val="FF0000"/>
                </a:solidFill>
              </a:rPr>
              <a:t>smaller fork</a:t>
            </a:r>
            <a:endParaRPr lang="en-US" altLang="x-none" sz="2200" dirty="0">
              <a:solidFill>
                <a:srgbClr val="FF0000"/>
              </a:solidFill>
            </a:endParaRPr>
          </a:p>
        </p:txBody>
      </p:sp>
      <p:sp>
        <p:nvSpPr>
          <p:cNvPr id="152593" name="Text Box 22"/>
          <p:cNvSpPr txBox="1">
            <a:spLocks noChangeArrowheads="1"/>
          </p:cNvSpPr>
          <p:nvPr/>
        </p:nvSpPr>
        <p:spPr bwMode="auto">
          <a:xfrm>
            <a:off x="2822575" y="5257800"/>
            <a:ext cx="349250" cy="460375"/>
          </a:xfrm>
          <a:prstGeom prst="rect">
            <a:avLst/>
          </a:prstGeom>
          <a:solidFill>
            <a:srgbClr val="EBDD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52598" name="Text Box 21"/>
          <p:cNvSpPr txBox="1">
            <a:spLocks noChangeArrowheads="1"/>
          </p:cNvSpPr>
          <p:nvPr/>
        </p:nvSpPr>
        <p:spPr bwMode="auto">
          <a:xfrm>
            <a:off x="1374775" y="4343400"/>
            <a:ext cx="349250" cy="460375"/>
          </a:xfrm>
          <a:prstGeom prst="rect">
            <a:avLst/>
          </a:prstGeom>
          <a:solidFill>
            <a:srgbClr val="EBDD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2599" name="Text Box 23"/>
          <p:cNvSpPr txBox="1">
            <a:spLocks noChangeArrowheads="1"/>
          </p:cNvSpPr>
          <p:nvPr/>
        </p:nvSpPr>
        <p:spPr bwMode="auto">
          <a:xfrm>
            <a:off x="3965575" y="2590800"/>
            <a:ext cx="349250" cy="460375"/>
          </a:xfrm>
          <a:prstGeom prst="rect">
            <a:avLst/>
          </a:prstGeom>
          <a:solidFill>
            <a:srgbClr val="EBDD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52600" name="Text Box 24"/>
          <p:cNvSpPr txBox="1">
            <a:spLocks noChangeArrowheads="1"/>
          </p:cNvSpPr>
          <p:nvPr/>
        </p:nvSpPr>
        <p:spPr bwMode="auto">
          <a:xfrm>
            <a:off x="4422775" y="4191000"/>
            <a:ext cx="349250" cy="460375"/>
          </a:xfrm>
          <a:prstGeom prst="rect">
            <a:avLst/>
          </a:prstGeom>
          <a:solidFill>
            <a:srgbClr val="EBDD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52601" name="Text Box 25"/>
          <p:cNvSpPr txBox="1">
            <a:spLocks noChangeArrowheads="1"/>
          </p:cNvSpPr>
          <p:nvPr/>
        </p:nvSpPr>
        <p:spPr bwMode="auto">
          <a:xfrm>
            <a:off x="1908175" y="2590800"/>
            <a:ext cx="349250" cy="460375"/>
          </a:xfrm>
          <a:prstGeom prst="rect">
            <a:avLst/>
          </a:prstGeom>
          <a:solidFill>
            <a:srgbClr val="EBDD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>
                <a:solidFill>
                  <a:srgbClr val="000000"/>
                </a:solidFill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Multicore Processors</a:t>
            </a:r>
          </a:p>
        </p:txBody>
      </p:sp>
      <p:sp>
        <p:nvSpPr>
          <p:cNvPr id="156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" indent="-9525"/>
            <a:r>
              <a:rPr lang="en-US" altLang="x-none"/>
              <a:t>Every desktop, laptop, tablet, and smartphone you can buy has multiple processors.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26463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05600" y="304800"/>
            <a:ext cx="19050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Concurrency &amp; Parallelism</a:t>
            </a:r>
          </a:p>
        </p:txBody>
      </p:sp>
      <p:sp>
        <p:nvSpPr>
          <p:cNvPr id="158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" indent="-9525"/>
            <a:r>
              <a:rPr lang="en-US" altLang="x-none" i="1"/>
              <a:t>Parallelism</a:t>
            </a:r>
            <a:r>
              <a:rPr lang="en-US" altLang="x-none"/>
              <a:t> is about using additional computational resources to produce an answer faster.</a:t>
            </a:r>
          </a:p>
          <a:p>
            <a:pPr marL="9525" indent="-9525"/>
            <a:endParaRPr lang="en-US" altLang="x-none" i="1"/>
          </a:p>
          <a:p>
            <a:pPr marL="9525" indent="-9525"/>
            <a:r>
              <a:rPr lang="en-US" altLang="x-none" i="1"/>
              <a:t>Concurrency</a:t>
            </a:r>
            <a:r>
              <a:rPr lang="en-US" altLang="x-none"/>
              <a:t> is about controlling access by multiple </a:t>
            </a:r>
            <a:r>
              <a:rPr lang="en-US" altLang="x-none" i="1"/>
              <a:t>threads</a:t>
            </a:r>
            <a:r>
              <a:rPr lang="en-US" altLang="x-none"/>
              <a:t> to shared resources.</a:t>
            </a:r>
          </a:p>
          <a:p>
            <a:pPr marL="9525" indent="-9525"/>
            <a:endParaRPr lang="en-US" altLang="x-none" i="1"/>
          </a:p>
          <a:p>
            <a:pPr marL="9525" indent="-9525"/>
            <a:r>
              <a:rPr lang="en-US" altLang="x-none"/>
              <a:t>A </a:t>
            </a:r>
            <a:r>
              <a:rPr lang="en-US" altLang="x-none" i="1"/>
              <a:t>thread</a:t>
            </a:r>
            <a:r>
              <a:rPr lang="en-US" altLang="x-none"/>
              <a:t> or </a:t>
            </a:r>
            <a:r>
              <a:rPr lang="en-US" altLang="x-none" i="1"/>
              <a:t>thread of execution</a:t>
            </a:r>
            <a:r>
              <a:rPr lang="en-US" altLang="x-none"/>
              <a:t> is a sequential stream of computational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3600">
                <a:solidFill>
                  <a:srgbClr val="800000"/>
                </a:solidFill>
                <a:latin typeface="Tw Cen MT" charset="0"/>
                <a:ea typeface="ＭＳ Ｐゴシック" charset="-128"/>
              </a:rPr>
              <a:t>Java: What is a Thread?</a:t>
            </a:r>
          </a:p>
        </p:txBody>
      </p:sp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00" indent="-317500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 marL="638175" indent="-273050"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lang="en-US" altLang="en-US" sz="2400" i="1">
                <a:solidFill>
                  <a:srgbClr val="C00000"/>
                </a:solidFill>
              </a:rPr>
              <a:t>A separate </a:t>
            </a:r>
            <a:r>
              <a:rPr lang="ja-JP" altLang="en-US" sz="2400" i="1">
                <a:solidFill>
                  <a:srgbClr val="C00000"/>
                </a:solidFill>
                <a:latin typeface="Arial" charset="0"/>
              </a:rPr>
              <a:t>“</a:t>
            </a:r>
            <a:r>
              <a:rPr lang="en-US" altLang="ja-JP" sz="2400" i="1">
                <a:solidFill>
                  <a:srgbClr val="C00000"/>
                </a:solidFill>
              </a:rPr>
              <a:t>execution</a:t>
            </a:r>
            <a:r>
              <a:rPr lang="ja-JP" altLang="en-US" sz="2400" i="1">
                <a:solidFill>
                  <a:srgbClr val="C00000"/>
                </a:solidFill>
                <a:latin typeface="Arial" charset="0"/>
              </a:rPr>
              <a:t>”</a:t>
            </a:r>
            <a:r>
              <a:rPr lang="en-US" altLang="ja-JP" sz="2400" i="1">
                <a:solidFill>
                  <a:srgbClr val="C00000"/>
                </a:solidFill>
              </a:rPr>
              <a:t> </a:t>
            </a:r>
            <a:r>
              <a:rPr lang="en-US" altLang="ja-JP" sz="2400" i="1" u="sng">
                <a:solidFill>
                  <a:srgbClr val="C00000"/>
                </a:solidFill>
              </a:rPr>
              <a:t>that runs within a single program</a:t>
            </a:r>
            <a:r>
              <a:rPr lang="en-US" altLang="ja-JP" sz="2400" i="1">
                <a:solidFill>
                  <a:srgbClr val="C00000"/>
                </a:solidFill>
              </a:rPr>
              <a:t> and can perform a computational task independently and concurrently with other threads</a:t>
            </a:r>
          </a:p>
          <a:p>
            <a:pPr eaLnBrk="1" hangingPunct="1"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lang="en-US" altLang="en-US" sz="2400"/>
              <a:t>Many applications do their work in just a single thread: the one that called main() at startup </a:t>
            </a:r>
          </a:p>
          <a:p>
            <a:pPr lvl="1" eaLnBrk="1" hangingPunct="1"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lang="en-US" altLang="en-US" sz="2400"/>
              <a:t>But there may still be extra threads...</a:t>
            </a:r>
          </a:p>
          <a:p>
            <a:pPr lvl="1" eaLnBrk="1" hangingPunct="1"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lang="en-US" altLang="en-US" sz="2400"/>
              <a:t>... Garbage collection runs in a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altLang="ja-JP" sz="2400"/>
              <a:t>background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altLang="ja-JP" sz="2400"/>
              <a:t> thread</a:t>
            </a:r>
          </a:p>
          <a:p>
            <a:pPr lvl="1" eaLnBrk="1" hangingPunct="1"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lang="en-US" altLang="en-US" sz="2400"/>
              <a:t>GUIs have a separate thread that listens for events and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altLang="ja-JP" sz="2400"/>
              <a:t>dispatches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altLang="ja-JP" sz="2400"/>
              <a:t> calls to methods to process them</a:t>
            </a:r>
          </a:p>
          <a:p>
            <a:pPr eaLnBrk="1" hangingPunct="1"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lang="en-US" altLang="en-US" sz="2400">
                <a:solidFill>
                  <a:srgbClr val="0000FF"/>
                </a:solidFill>
              </a:rPr>
              <a:t>Today: learn to create new threads of our own in Java</a:t>
            </a:r>
          </a:p>
          <a:p>
            <a:pPr eaLnBrk="1" hangingPunct="1">
              <a:buClr>
                <a:srgbClr val="DD8047"/>
              </a:buClr>
              <a:buSzPct val="60000"/>
              <a:buFont typeface="Wingdings" charset="2"/>
              <a:buNone/>
            </a:pP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3510E58F-8273-A24C-9756-D56E820C691D}" type="slidenum">
              <a:rPr lang="en-US" altLang="en-US" sz="1200" b="1">
                <a:solidFill>
                  <a:srgbClr val="FFFFFF"/>
                </a:solidFill>
                <a:latin typeface="Arial" charset="0"/>
                <a:ea typeface="ヒラギノ角ゴ ProN W3" charset="-128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200" b="1">
              <a:solidFill>
                <a:srgbClr val="FFFFFF"/>
              </a:solidFill>
              <a:latin typeface="Arial" charset="0"/>
              <a:ea typeface="ヒラギノ角ゴ ProN W3" charset="-128"/>
            </a:endParaRP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890588" y="1879600"/>
            <a:ext cx="74930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x-none" sz="3600">
                <a:solidFill>
                  <a:srgbClr val="800000"/>
                </a:solidFill>
                <a:latin typeface="Tw Cen MT" charset="0"/>
                <a:ea typeface="ＭＳ Ｐゴシック" charset="-128"/>
              </a:rPr>
              <a:t>Thread</a:t>
            </a:r>
          </a:p>
        </p:txBody>
      </p:sp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00" indent="-317500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 marL="638175" indent="-273050"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lang="en-US" altLang="en-US" sz="2400"/>
              <a:t>A thread is an object that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altLang="ja-JP" sz="2400"/>
              <a:t>independently computes</a:t>
            </a:r>
            <a:r>
              <a:rPr lang="ja-JP" altLang="en-US" sz="2400">
                <a:latin typeface="Arial" charset="0"/>
              </a:rPr>
              <a:t>”</a:t>
            </a:r>
            <a:endParaRPr lang="ja-JP" altLang="ja-JP" sz="2400"/>
          </a:p>
          <a:p>
            <a:pPr lvl="1" eaLnBrk="1" hangingPunct="1"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lang="en-US" altLang="en-US" sz="2400"/>
              <a:t>Needs to be created, like any object</a:t>
            </a:r>
          </a:p>
          <a:p>
            <a:pPr lvl="1" eaLnBrk="1" hangingPunct="1"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lang="en-US" altLang="en-US" sz="2400"/>
              <a:t>Then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altLang="ja-JP" sz="2400"/>
              <a:t>started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altLang="ja-JP" sz="2400"/>
              <a:t> --causes some method to be called.  It runs side by side with other threads in the same program; they see the same global data</a:t>
            </a:r>
          </a:p>
          <a:p>
            <a:pPr eaLnBrk="1" hangingPunct="1"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lang="en-US" altLang="en-US" sz="2400"/>
              <a:t>The actual executions could occur on different CPU cores, but but don’t have to</a:t>
            </a:r>
          </a:p>
          <a:p>
            <a:pPr lvl="1" eaLnBrk="1" hangingPunct="1">
              <a:buClr>
                <a:srgbClr val="94B6D2"/>
              </a:buClr>
              <a:buSzPct val="70000"/>
              <a:buFont typeface="Wingdings 2" charset="2"/>
              <a:buChar char=""/>
            </a:pPr>
            <a:r>
              <a:rPr lang="en-US" altLang="en-US" sz="2400"/>
              <a:t>We can also simulate threads by </a:t>
            </a:r>
            <a:r>
              <a:rPr lang="en-US" altLang="en-US" sz="2400" i="1"/>
              <a:t>multiplexing</a:t>
            </a:r>
            <a:r>
              <a:rPr lang="en-US" altLang="en-US" sz="2400"/>
              <a:t> a smaller number of cores over a larger number of threads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9A46939E-3A0A-8848-8520-14C36DAD4F12}" type="slidenum">
              <a:rPr lang="en-US" altLang="en-US" sz="1200" b="1">
                <a:solidFill>
                  <a:srgbClr val="FFFFFF"/>
                </a:solidFill>
                <a:latin typeface="Arial" charset="0"/>
                <a:ea typeface="ヒラギノ角ゴ ProN W3" charset="-128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200" b="1">
              <a:solidFill>
                <a:srgbClr val="FFFFFF"/>
              </a:solidFill>
              <a:latin typeface="Arial" charset="0"/>
              <a:ea typeface="ヒラギノ角ゴ ProN W3" charset="-128"/>
            </a:endParaRP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609600" y="1676400"/>
            <a:ext cx="8101013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x-non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w Cen MT"/>
        <a:ea typeface="ＭＳ Ｐゴシック"/>
        <a:cs typeface="ＭＳ Ｐゴシック"/>
      </a:majorFont>
      <a:minorFont>
        <a:latin typeface="Tw Cen M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w Cen MT"/>
        <a:ea typeface="ＭＳ Ｐゴシック"/>
        <a:cs typeface="ＭＳ Ｐゴシック"/>
      </a:majorFont>
      <a:minorFont>
        <a:latin typeface="Tw Cen M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w Cen MT"/>
        <a:ea typeface="ＭＳ Ｐゴシック"/>
        <a:cs typeface="ＭＳ Ｐゴシック"/>
      </a:majorFont>
      <a:minorFont>
        <a:latin typeface="Tw Cen M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w Cen MT"/>
        <a:ea typeface="ＭＳ Ｐゴシック"/>
        <a:cs typeface="ＭＳ Ｐゴシック"/>
      </a:majorFont>
      <a:minorFont>
        <a:latin typeface="Tw Cen M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w Cen MT"/>
        <a:ea typeface="ＭＳ Ｐゴシック"/>
        <a:cs typeface="ＭＳ Ｐゴシック"/>
      </a:majorFont>
      <a:minorFont>
        <a:latin typeface="Tw Cen M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w Cen MT"/>
        <a:ea typeface="ＭＳ Ｐゴシック"/>
        <a:cs typeface="ＭＳ Ｐゴシック"/>
      </a:majorFont>
      <a:minorFont>
        <a:latin typeface="Tw Cen M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w Cen MT"/>
        <a:ea typeface="ＭＳ Ｐゴシック"/>
        <a:cs typeface="ＭＳ Ｐゴシック"/>
      </a:majorFont>
      <a:minorFont>
        <a:latin typeface="Tw Cen M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7047</TotalTime>
  <Words>2645</Words>
  <Application>Microsoft Macintosh PowerPoint</Application>
  <PresentationFormat>On-screen Show (4:3)</PresentationFormat>
  <Paragraphs>536</Paragraphs>
  <Slides>48</Slides>
  <Notes>21</Notes>
  <HiddenSlides>14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48</vt:i4>
      </vt:variant>
    </vt:vector>
  </HeadingPairs>
  <TitlesOfParts>
    <vt:vector size="68" baseType="lpstr">
      <vt:lpstr>Consolas</vt:lpstr>
      <vt:lpstr>Courier New</vt:lpstr>
      <vt:lpstr>DejaVu Sans</vt:lpstr>
      <vt:lpstr>ＭＳ Ｐゴシック</vt:lpstr>
      <vt:lpstr>Rockwell Extra Bold</vt:lpstr>
      <vt:lpstr>Source Code Pro</vt:lpstr>
      <vt:lpstr>Times</vt:lpstr>
      <vt:lpstr>Times New Roman</vt:lpstr>
      <vt:lpstr>Tw Cen MT</vt:lpstr>
      <vt:lpstr>Wingdings</vt:lpstr>
      <vt:lpstr>Wingdings 2</vt:lpstr>
      <vt:lpstr>ヒラギノ角ゴ ProN W3</vt:lpstr>
      <vt:lpstr>Arial</vt:lpstr>
      <vt:lpstr>Office Theme</vt:lpstr>
      <vt:lpstr>1_Office Theme</vt:lpstr>
      <vt:lpstr>2_Office Theme</vt:lpstr>
      <vt:lpstr>3_Office Theme</vt:lpstr>
      <vt:lpstr>5_Office Theme</vt:lpstr>
      <vt:lpstr>6_Office Theme</vt:lpstr>
      <vt:lpstr>7_Office Theme</vt:lpstr>
      <vt:lpstr>PowerPoint Presentation</vt:lpstr>
      <vt:lpstr>Concurrency &amp; Parallelism</vt:lpstr>
      <vt:lpstr>Concurrent Work</vt:lpstr>
      <vt:lpstr>Concurrency in Multiple Machines</vt:lpstr>
      <vt:lpstr>Multicore Processors</vt:lpstr>
      <vt:lpstr>PowerPoint Presentation</vt:lpstr>
      <vt:lpstr>Concurrency &amp; Parallelism</vt:lpstr>
      <vt:lpstr>PowerPoint Presentation</vt:lpstr>
      <vt:lpstr>PowerPoint Presentation</vt:lpstr>
      <vt:lpstr>PowerPoint Presentation</vt:lpstr>
      <vt:lpstr>Threads in Java</vt:lpstr>
      <vt:lpstr>Threads in Java</vt:lpstr>
      <vt:lpstr>Threads in Java</vt:lpstr>
      <vt:lpstr>Starting a new Java thread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Terminating Threads is Tricky</vt:lpstr>
      <vt:lpstr>PowerPoint Presentation</vt:lpstr>
      <vt:lpstr>PowerPoint Presentation</vt:lpstr>
      <vt:lpstr>Producer &amp; Consumer</vt:lpstr>
      <vt:lpstr>Producer &amp; Consumers</vt:lpstr>
      <vt:lpstr>Timing is Everything</vt:lpstr>
      <vt:lpstr>A Fortunate Interleaving</vt:lpstr>
      <vt:lpstr>Another Fortunate Interleaving</vt:lpstr>
      <vt:lpstr>An Unfortunate Interleaving</vt:lpstr>
      <vt:lpstr>PowerPoint Presentation</vt:lpstr>
      <vt:lpstr>PowerPoint Presentation</vt:lpstr>
      <vt:lpstr>Synchronized Blocks</vt:lpstr>
      <vt:lpstr>Synchronized Blocks</vt:lpstr>
      <vt:lpstr>PowerPoint Presentation</vt:lpstr>
      <vt:lpstr>PowerPoint Presentation</vt:lpstr>
      <vt:lpstr>What Can i Be at the End?</vt:lpstr>
      <vt:lpstr>What Can i Be at the End?</vt:lpstr>
      <vt:lpstr>What Can i Be at the End?</vt:lpstr>
      <vt:lpstr>What Can i Be at the End?</vt:lpstr>
      <vt:lpstr>A Pretty Good Rule</vt:lpstr>
      <vt:lpstr>Race Conditions</vt:lpstr>
      <vt:lpstr>PowerPoint Presentation</vt:lpstr>
      <vt:lpstr>Deadlock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Queue</dc:title>
  <dc:creator>Dexter Kozen</dc:creator>
  <cp:lastModifiedBy>Adrian Lewis Dequine Sampson</cp:lastModifiedBy>
  <cp:revision>245</cp:revision>
  <cp:lastPrinted>2017-04-27T00:01:19Z</cp:lastPrinted>
  <dcterms:created xsi:type="dcterms:W3CDTF">1601-01-01T00:00:00Z</dcterms:created>
  <dcterms:modified xsi:type="dcterms:W3CDTF">2017-11-07T06:45:03Z</dcterms:modified>
</cp:coreProperties>
</file>