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1" r:id="rId3"/>
    <p:sldId id="312" r:id="rId4"/>
    <p:sldId id="308" r:id="rId5"/>
    <p:sldId id="310" r:id="rId6"/>
    <p:sldId id="309" r:id="rId7"/>
    <p:sldId id="307" r:id="rId8"/>
    <p:sldId id="313" r:id="rId9"/>
    <p:sldId id="314" r:id="rId10"/>
    <p:sldId id="316" r:id="rId11"/>
    <p:sldId id="318" r:id="rId12"/>
    <p:sldId id="339" r:id="rId13"/>
    <p:sldId id="317" r:id="rId14"/>
    <p:sldId id="324" r:id="rId15"/>
    <p:sldId id="334" r:id="rId16"/>
    <p:sldId id="335" r:id="rId17"/>
    <p:sldId id="319" r:id="rId18"/>
    <p:sldId id="320" r:id="rId19"/>
    <p:sldId id="321" r:id="rId20"/>
    <p:sldId id="328" r:id="rId21"/>
    <p:sldId id="322" r:id="rId22"/>
    <p:sldId id="323" r:id="rId23"/>
    <p:sldId id="315" r:id="rId24"/>
    <p:sldId id="325" r:id="rId25"/>
    <p:sldId id="336" r:id="rId26"/>
    <p:sldId id="326" r:id="rId27"/>
    <p:sldId id="327" r:id="rId28"/>
    <p:sldId id="338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19"/>
  </p:normalViewPr>
  <p:slideViewPr>
    <p:cSldViewPr>
      <p:cViewPr varScale="1">
        <p:scale>
          <a:sx n="94" d="100"/>
          <a:sy n="94" d="100"/>
        </p:scale>
        <p:origin x="1912" y="184"/>
      </p:cViewPr>
      <p:guideLst>
        <p:guide orient="horz" pos="2160"/>
        <p:guide pos="1104"/>
        <p:guide orient="horz" pos="1344"/>
        <p:guide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E30D5B-D7C1-9448-B62C-08225046F73B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9BF5C1-3491-E94A-88F9-F3550436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5A9-12E7-AD4F-82E0-60C722A332BC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9E38A1-D291-7741-8359-D970B6F4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 appeared</a:t>
            </a:r>
            <a:r>
              <a:rPr lang="en-US" baseline="0" dirty="0" smtClean="0"/>
              <a:t> in Java 5 (2004).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E38A1-D291-7741-8359-D970B6F47D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B28D5-F64C-8F4B-A3C7-3791293A0477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1025C-0D1A-6447-B3FB-52A7B842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E2A6-2E0D-E644-8CD8-CCD0386F3E89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3580-9273-D447-9772-B14F89EE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47F-B284-644C-BC9E-60F9658C668F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E92C-137B-2D44-BFC8-A569732A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8E8-3843-634D-8616-54E26E798143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89EF-051D-104E-9214-6EE1BF3E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9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61DC-BE44-794C-B161-1D29B093DD11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5A1325-E6FB-4741-87E0-F8CD6E7E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7A9C-761E-D14E-9A0D-5A8E0D191B02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E2FE-6488-9649-AD82-C9BDAB38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17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EBB-A1E8-C24F-B078-1EA17133D904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83F-3BF7-174C-A0AA-FACCFF54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466-4DF7-4346-B56C-AE8AC9C9E490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B87-48EC-9540-95A7-3D994657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B11F-3FE7-2844-9C83-85AB032F1FBE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BCC7A-0994-604D-9672-15AF4884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36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FBE4-7C99-B94C-B6BE-A16D6E308D3E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C9CA-0419-8A4F-991B-5F32B61A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2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E2D-474D-D34F-B5E5-A8FC9700D4F1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446368-A40F-6D46-9169-83388B1C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6710B-6C9E-5E4A-96B5-117445E40928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050F2-C2B7-9049-804E-F03CCAEC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06" r:id="rId6"/>
    <p:sldLayoutId id="2147484113" r:id="rId7"/>
    <p:sldLayoutId id="2147484107" r:id="rId8"/>
    <p:sldLayoutId id="2147484114" r:id="rId9"/>
    <p:sldLayoutId id="2147484108" r:id="rId10"/>
    <p:sldLayoutId id="214748411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47800" y="4038600"/>
            <a:ext cx="7467600" cy="1828800"/>
          </a:xfrm>
        </p:spPr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Java Generics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Lecture </a:t>
            </a:r>
            <a:r>
              <a:rPr lang="en-US" sz="2000" dirty="0" smtClean="0">
                <a:latin typeface="Tw Cen MT" charset="0"/>
              </a:rPr>
              <a:t>17</a:t>
            </a:r>
            <a:endParaRPr lang="en-US" sz="2000" dirty="0">
              <a:latin typeface="Tw Cen MT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CS2110 – </a:t>
            </a:r>
            <a:r>
              <a:rPr lang="en-US" sz="2000" dirty="0" smtClean="0">
                <a:latin typeface="Tw Cen MT" charset="0"/>
              </a:rPr>
              <a:t>Spring 2017</a:t>
            </a:r>
            <a:endParaRPr lang="en-US" sz="2000" dirty="0">
              <a:latin typeface="Tw Cen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767973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4218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Photo credit: Andrew Kennedy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Subtyping extends naturally to generic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438400"/>
            <a:ext cx="8223250" cy="3810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extends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following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statements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all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List&lt;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a=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Collection&lt;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l;</a:t>
            </a:r>
          </a:p>
        </p:txBody>
      </p:sp>
    </p:spTree>
    <p:extLst>
      <p:ext uri="{BB962C8B-B14F-4D97-AF65-F5344CB8AC3E}">
        <p14:creationId xmlns:p14="http://schemas.microsoft.com/office/powerpoint/2010/main" val="21659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Java’s type system allows the analogous rule for </a:t>
            </a:r>
            <a:r>
              <a:rPr lang="en-US" sz="2400" dirty="0" smtClean="0">
                <a:latin typeface="Times New Roman"/>
                <a:cs typeface="Times New Roman"/>
              </a:rPr>
              <a:t>arrays: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2860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as;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considered outdated design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ao[0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]=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2110;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as is a String array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What happens when this code is run</a:t>
            </a:r>
            <a:r>
              <a:rPr lang="en-US" sz="2400" dirty="0" smtClean="0">
                <a:latin typeface="Times New Roman"/>
                <a:cs typeface="Times New Roman"/>
              </a:rPr>
              <a:t>? TRY IT OUT!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5562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It throws an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ArrayStoreException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! Because arrays are built into Java right from beginning, it could be defined to detect such errors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371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Java’s type system allows the analogous rule for </a:t>
            </a:r>
            <a:r>
              <a:rPr lang="en-US" sz="2400" dirty="0" smtClean="0">
                <a:latin typeface="Times New Roman"/>
                <a:cs typeface="Times New Roman"/>
              </a:rPr>
              <a:t>arrays: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2860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as; </a:t>
            </a:r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]=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2110;    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[0]; 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1054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Is this legal? TRY IT OUT!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5369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String[] is a subtype of Object[]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...is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&lt;String&gt; </a:t>
            </a:r>
            <a:r>
              <a:rPr lang="en-US" sz="2400" dirty="0">
                <a:latin typeface="Times New Roman"/>
                <a:cs typeface="Times New Roman"/>
              </a:rPr>
              <a:t>a 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&lt;Object&gt;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50339" y="2667000"/>
            <a:ext cx="8436972" cy="2590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 lo=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&lt;Object&gt;();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lo= ls;      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//Suppose this is legal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lo.add(2110);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String s = ls.get(0);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ls is a List&lt;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410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TRY IT OUT!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0" y="54864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The answer is NO.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&gt; is NOT </a:t>
            </a:r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&lt;Object&gt;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52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648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We would like to rewrite the parameter declarations so this method can be used for ANY list, no matter the type of its elements.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 type parameter for a method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04800" y="1752600"/>
            <a:ext cx="845820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 smtClean="0">
                <a:solidFill>
                  <a:srgbClr val="3366FF"/>
                </a:solidFill>
                <a:latin typeface="Consolas"/>
                <a:cs typeface="Consolas"/>
              </a:rPr>
              <a:t>Demo 2</a:t>
            </a:r>
          </a:p>
          <a:p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latin typeface="Consolas"/>
                <a:cs typeface="Consolas"/>
              </a:rPr>
              <a:t>p</a:t>
            </a:r>
            <a:r>
              <a:rPr lang="it-IT" sz="1900" dirty="0" smtClean="0">
                <a:latin typeface="Consolas"/>
                <a:cs typeface="Consolas"/>
              </a:rPr>
              <a:t>ublic </a:t>
            </a:r>
            <a:r>
              <a:rPr lang="it-IT" sz="1900" dirty="0" err="1" smtClean="0">
                <a:latin typeface="Consolas"/>
                <a:cs typeface="Consolas"/>
              </a:rPr>
              <a:t>void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>
                <a:latin typeface="Consolas"/>
                <a:cs typeface="Consolas"/>
              </a:rPr>
              <a:t>replaceAll(List</a:t>
            </a:r>
            <a:r>
              <a:rPr lang="it-IT" sz="1900" dirty="0" smtClean="0">
                <a:latin typeface="Consolas"/>
                <a:cs typeface="Consolas"/>
              </a:rPr>
              <a:t>&lt;Double&gt; </a:t>
            </a:r>
            <a:r>
              <a:rPr lang="it-IT" sz="1900" dirty="0">
                <a:latin typeface="Consolas"/>
                <a:cs typeface="Consolas"/>
              </a:rPr>
              <a:t>ts,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x,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smtClean="0">
                <a:latin typeface="Consolas"/>
                <a:cs typeface="Consolas"/>
              </a:rPr>
              <a:t>i= </a:t>
            </a:r>
            <a:r>
              <a:rPr lang="it-IT" sz="1900" dirty="0">
                <a:latin typeface="Consolas"/>
                <a:cs typeface="Consolas"/>
              </a:rPr>
              <a:t>0; i &lt; ts.size(); </a:t>
            </a:r>
            <a:r>
              <a:rPr lang="it-IT" sz="1900" dirty="0" smtClean="0">
                <a:latin typeface="Consolas"/>
                <a:cs typeface="Consolas"/>
              </a:rPr>
              <a:t>i= i+1)</a:t>
            </a:r>
            <a:endParaRPr lang="it-IT" sz="1900" dirty="0">
              <a:latin typeface="Consolas"/>
              <a:cs typeface="Consolas"/>
            </a:endParaRP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713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Try replacing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lang="en-US" sz="2400" dirty="0" smtClean="0">
                <a:latin typeface="Times New Roman"/>
                <a:cs typeface="Times New Roman"/>
              </a:rPr>
              <a:t> by some “Type parameter”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, and Java will still complain that type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is unknown.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 type parameter for a method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04800" y="3048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                           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 smtClean="0">
                <a:solidFill>
                  <a:srgbClr val="FF0000"/>
                </a:solidFill>
                <a:latin typeface="Consolas"/>
                <a:cs typeface="Consolas"/>
              </a:rPr>
              <a:t>           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 smtClean="0">
                <a:solidFill>
                  <a:srgbClr val="FF0000"/>
                </a:solidFill>
                <a:latin typeface="Consolas"/>
                <a:cs typeface="Consolas"/>
              </a:rPr>
              <a:t>        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</a:p>
          <a:p>
            <a:r>
              <a:rPr lang="it-IT" sz="1900" dirty="0">
                <a:latin typeface="Consolas"/>
                <a:cs typeface="Consolas"/>
              </a:rPr>
              <a:t>p</a:t>
            </a:r>
            <a:r>
              <a:rPr lang="it-IT" sz="1900" dirty="0" smtClean="0">
                <a:latin typeface="Consolas"/>
                <a:cs typeface="Consolas"/>
              </a:rPr>
              <a:t>ublic </a:t>
            </a:r>
            <a:r>
              <a:rPr lang="it-IT" sz="1900" dirty="0" err="1" smtClean="0">
                <a:latin typeface="Consolas"/>
                <a:cs typeface="Consolas"/>
              </a:rPr>
              <a:t>void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>
                <a:latin typeface="Consolas"/>
                <a:cs typeface="Consolas"/>
              </a:rPr>
              <a:t>replaceAll(List</a:t>
            </a:r>
            <a:r>
              <a:rPr lang="it-IT" sz="1900" dirty="0" smtClean="0">
                <a:latin typeface="Consolas"/>
                <a:cs typeface="Consolas"/>
              </a:rPr>
              <a:t>&lt;Double&gt; </a:t>
            </a:r>
            <a:r>
              <a:rPr lang="it-IT" sz="1900" dirty="0">
                <a:latin typeface="Consolas"/>
                <a:cs typeface="Consolas"/>
              </a:rPr>
              <a:t>ts,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x,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smtClean="0">
                <a:latin typeface="Consolas"/>
                <a:cs typeface="Consolas"/>
              </a:rPr>
              <a:t>i= </a:t>
            </a:r>
            <a:r>
              <a:rPr lang="it-IT" sz="1900" dirty="0">
                <a:latin typeface="Consolas"/>
                <a:cs typeface="Consolas"/>
              </a:rPr>
              <a:t>0; i &lt; ts.size(); </a:t>
            </a:r>
            <a:r>
              <a:rPr lang="it-IT" sz="1900" dirty="0" smtClean="0">
                <a:latin typeface="Consolas"/>
                <a:cs typeface="Consolas"/>
              </a:rPr>
              <a:t>i= i+1)</a:t>
            </a:r>
            <a:endParaRPr lang="it-IT" sz="1900" dirty="0">
              <a:latin typeface="Consolas"/>
              <a:cs typeface="Consolas"/>
            </a:endParaRP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04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53340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Somehow, Java must be told that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is a type parameter and not a real type. Next slide says how to do this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6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Placing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&lt;T&gt;</a:t>
            </a:r>
            <a:r>
              <a:rPr lang="en-US" sz="2400" dirty="0" smtClean="0">
                <a:latin typeface="Times New Roman"/>
                <a:cs typeface="Times New Roman"/>
              </a:rPr>
              <a:t> after the access modifier indicates that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is to be considered as a type parameter, to be replaced when method is called.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 type parameter for a method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28600" y="3429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 smtClean="0">
                <a:latin typeface="Consolas"/>
                <a:cs typeface="Consolas"/>
              </a:rPr>
              <a:t>public </a:t>
            </a:r>
            <a:r>
              <a:rPr lang="it-IT" sz="1900" dirty="0" smtClean="0">
                <a:solidFill>
                  <a:srgbClr val="FF0000"/>
                </a:solidFill>
                <a:latin typeface="Consolas"/>
                <a:cs typeface="Consolas"/>
              </a:rPr>
              <a:t>&lt;T&gt;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 err="1" smtClean="0">
                <a:latin typeface="Consolas"/>
                <a:cs typeface="Consolas"/>
              </a:rPr>
              <a:t>void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>
                <a:latin typeface="Consolas"/>
                <a:cs typeface="Consolas"/>
              </a:rPr>
              <a:t>replaceAll(List</a:t>
            </a:r>
            <a:r>
              <a:rPr lang="it-IT" sz="1900" dirty="0" smtClean="0">
                <a:latin typeface="Consolas"/>
                <a:cs typeface="Consolas"/>
              </a:rPr>
              <a:t>&lt;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 smtClean="0">
                <a:latin typeface="Consolas"/>
                <a:cs typeface="Consolas"/>
              </a:rPr>
              <a:t>&gt; </a:t>
            </a:r>
            <a:r>
              <a:rPr lang="it-IT" sz="1900" dirty="0">
                <a:latin typeface="Consolas"/>
                <a:cs typeface="Consolas"/>
              </a:rPr>
              <a:t>ts,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 smtClean="0">
                <a:latin typeface="Consolas"/>
                <a:cs typeface="Consolas"/>
              </a:rPr>
              <a:t>x</a:t>
            </a:r>
            <a:r>
              <a:rPr lang="it-IT" sz="1900" dirty="0">
                <a:latin typeface="Consolas"/>
                <a:cs typeface="Consolas"/>
              </a:rPr>
              <a:t>,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 smtClean="0">
                <a:latin typeface="Consolas"/>
                <a:cs typeface="Consolas"/>
              </a:rPr>
              <a:t>y</a:t>
            </a:r>
            <a:r>
              <a:rPr lang="it-IT" sz="1900" dirty="0">
                <a:latin typeface="Consolas"/>
                <a:cs typeface="Consolas"/>
              </a:rPr>
              <a:t>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smtClean="0">
                <a:latin typeface="Consolas"/>
                <a:cs typeface="Consolas"/>
              </a:rPr>
              <a:t>i= </a:t>
            </a:r>
            <a:r>
              <a:rPr lang="it-IT" sz="1900" dirty="0">
                <a:latin typeface="Consolas"/>
                <a:cs typeface="Consolas"/>
              </a:rPr>
              <a:t>0; i &lt; ts.size(); </a:t>
            </a:r>
            <a:r>
              <a:rPr lang="it-IT" sz="1900" dirty="0" smtClean="0">
                <a:latin typeface="Consolas"/>
                <a:cs typeface="Consolas"/>
              </a:rPr>
              <a:t>i= i+1)</a:t>
            </a:r>
            <a:endParaRPr lang="it-IT" sz="1900" dirty="0">
              <a:latin typeface="Consolas"/>
              <a:cs typeface="Consolas"/>
            </a:endParaRP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564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write a </a:t>
            </a:r>
            <a:r>
              <a:rPr lang="en-US" sz="2400" dirty="0" smtClean="0">
                <a:latin typeface="Times New Roman"/>
                <a:cs typeface="Times New Roman"/>
              </a:rPr>
              <a:t>method </a:t>
            </a:r>
            <a:r>
              <a:rPr lang="en-US" sz="2400" dirty="0">
                <a:latin typeface="Times New Roman"/>
                <a:cs typeface="Times New Roman"/>
              </a:rPr>
              <a:t>to print every value in a Collection&lt;T&gt;.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Printing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(Collection&lt;Object&gt;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Illegal: Collection&lt;Integer&gt; is not a</a:t>
            </a:r>
          </a:p>
          <a:p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            * subtype of Collection&lt;Object&gt;!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183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To get around this problem, Java’s designers added </a:t>
            </a:r>
            <a:r>
              <a:rPr lang="en-US" sz="2400" i="1" dirty="0">
                <a:latin typeface="Times New Roman"/>
                <a:cs typeface="Times New Roman"/>
              </a:rPr>
              <a:t>wildcards</a:t>
            </a:r>
            <a:r>
              <a:rPr lang="en-US" sz="2400" dirty="0">
                <a:latin typeface="Times New Roman"/>
                <a:cs typeface="Times New Roman"/>
              </a:rPr>
              <a:t> to the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5146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715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One can think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Collection&lt;?&gt;</a:t>
            </a:r>
            <a:r>
              <a:rPr lang="en-US" sz="2400" dirty="0">
                <a:latin typeface="Times New Roman"/>
                <a:cs typeface="Times New Roman"/>
              </a:rPr>
              <a:t> as a  “Collection of </a:t>
            </a:r>
            <a:r>
              <a:rPr lang="en-US" sz="2400" i="1" dirty="0">
                <a:latin typeface="Times New Roman"/>
                <a:cs typeface="Times New Roman"/>
              </a:rPr>
              <a:t>some</a:t>
            </a:r>
            <a:r>
              <a:rPr lang="en-US" sz="2400" dirty="0">
                <a:latin typeface="Times New Roman"/>
                <a:cs typeface="Times New Roman"/>
              </a:rPr>
              <a:t> unknown type of values”.</a:t>
            </a:r>
          </a:p>
        </p:txBody>
      </p:sp>
    </p:spTree>
    <p:extLst>
      <p:ext uri="{BB962C8B-B14F-4D97-AF65-F5344CB8AC3E}">
        <p14:creationId xmlns:p14="http://schemas.microsoft.com/office/powerpoint/2010/main" val="16630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e can’t </a:t>
            </a:r>
            <a:r>
              <a:rPr lang="en-US" sz="2400" dirty="0">
                <a:latin typeface="Times New Roman"/>
                <a:cs typeface="Times New Roman"/>
              </a:rPr>
              <a:t>add values to collections whose types are </a:t>
            </a:r>
            <a:r>
              <a:rPr lang="en-US" sz="2400" dirty="0" smtClean="0">
                <a:latin typeface="Times New Roman"/>
                <a:cs typeface="Times New Roman"/>
              </a:rPr>
              <a:t>wildcards .</a:t>
            </a:r>
            <a:r>
              <a:rPr lang="en-US" sz="2400" dirty="0">
                <a:latin typeface="Times New Roman"/>
                <a:cs typeface="Times New Roman"/>
              </a:rPr>
              <a:t>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52400" y="21336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Collection&lt;String&gt;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3886200" y="3124200"/>
            <a:ext cx="4724400" cy="2667000"/>
          </a:xfrm>
          <a:prstGeom prst="borderCallout1">
            <a:avLst>
              <a:gd name="adj1" fmla="val 49307"/>
              <a:gd name="adj2" fmla="val -158"/>
              <a:gd name="adj3" fmla="val -13293"/>
              <a:gd name="adj4" fmla="val -467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/>
                <a:cs typeface="Times New Roman"/>
              </a:rPr>
              <a:t>42 can be added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Collection&lt;Integer&gt;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Collection&lt;Number&gt;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Collection&lt;Object&gt;</a:t>
            </a:r>
          </a:p>
          <a:p>
            <a:r>
              <a:rPr lang="en-US" dirty="0">
                <a:latin typeface="Times New Roman"/>
                <a:cs typeface="Times New Roman"/>
              </a:rPr>
              <a:t>but c could be </a:t>
            </a:r>
            <a:r>
              <a:rPr lang="en-US" dirty="0" smtClean="0">
                <a:latin typeface="Times New Roman"/>
                <a:cs typeface="Times New Roman"/>
              </a:rPr>
              <a:t>Collection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any-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thing, not </a:t>
            </a:r>
            <a:r>
              <a:rPr lang="en-US" dirty="0">
                <a:latin typeface="Times New Roman"/>
                <a:cs typeface="Times New Roman"/>
              </a:rPr>
              <a:t>just </a:t>
            </a:r>
            <a:r>
              <a:rPr lang="en-US" dirty="0" err="1">
                <a:latin typeface="Times New Roman"/>
                <a:cs typeface="Times New Roman"/>
              </a:rPr>
              <a:t>supertypes</a:t>
            </a:r>
            <a:r>
              <a:rPr lang="en-US" dirty="0">
                <a:latin typeface="Times New Roman"/>
                <a:cs typeface="Times New Roman"/>
              </a:rPr>
              <a:t> of Integer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60198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196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11" name="Straight Connector 10"/>
          <p:cNvCxnSpPr>
            <a:stCxn id="9" idx="2"/>
            <a:endCxn id="8" idx="0"/>
          </p:cNvCxnSpPr>
          <p:nvPr/>
        </p:nvCxnSpPr>
        <p:spPr>
          <a:xfrm flipH="1">
            <a:off x="2129294" y="4881265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57150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5943600"/>
            <a:ext cx="618420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to say that ? Can be a </a:t>
            </a:r>
            <a:r>
              <a:rPr lang="en-US" dirty="0" err="1" smtClean="0"/>
              <a:t>supertype</a:t>
            </a:r>
            <a:r>
              <a:rPr lang="en-US" dirty="0" smtClean="0"/>
              <a:t> of Integer?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3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sz="2400" dirty="0"/>
              <a:t>arly versions of Java lacked generics</a:t>
            </a:r>
            <a:r>
              <a:rPr lang="is-IS" sz="2400" dirty="0"/>
              <a:t>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1996140"/>
            <a:ext cx="8223250" cy="448085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dirty="0" err="1">
                <a:latin typeface="Times New Roman"/>
                <a:cs typeface="Times New Roman"/>
              </a:rPr>
              <a:t>interface</a:t>
            </a:r>
            <a:r>
              <a:rPr lang="it-IT" dirty="0">
                <a:latin typeface="Times New Roman"/>
                <a:cs typeface="Times New Roman"/>
              </a:rPr>
              <a:t> Collection {</a:t>
            </a:r>
          </a:p>
          <a:p>
            <a:r>
              <a:rPr lang="it-IT" dirty="0">
                <a:latin typeface="Times New Roman"/>
                <a:cs typeface="Times New Roman"/>
              </a:rPr>
              <a:t> 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/**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Return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contains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*/</a:t>
            </a:r>
          </a:p>
          <a:p>
            <a:r>
              <a:rPr lang="it-IT" dirty="0">
                <a:latin typeface="Times New Roman"/>
                <a:cs typeface="Times New Roman"/>
              </a:rPr>
              <a:t> 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 err="1" smtClean="0">
                <a:latin typeface="Times New Roman"/>
                <a:cs typeface="Times New Roman"/>
              </a:rPr>
              <a:t>boolean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contains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 smtClean="0">
                <a:latin typeface="Times New Roman"/>
                <a:cs typeface="Times New Roman"/>
              </a:rPr>
              <a:t>ob</a:t>
            </a:r>
            <a:r>
              <a:rPr lang="it-IT" dirty="0" smtClean="0">
                <a:latin typeface="Times New Roman"/>
                <a:cs typeface="Times New Roman"/>
              </a:rPr>
              <a:t>);</a:t>
            </a:r>
            <a:endParaRPr lang="it-IT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/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Add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to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lang="it-IT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*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add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 smtClean="0">
                <a:latin typeface="Times New Roman"/>
                <a:cs typeface="Times New Roman"/>
              </a:rPr>
              <a:t>ob</a:t>
            </a:r>
            <a:r>
              <a:rPr lang="it-IT" dirty="0" smtClean="0">
                <a:latin typeface="Times New Roman"/>
                <a:cs typeface="Times New Roman"/>
              </a:rPr>
              <a:t>);</a:t>
            </a:r>
            <a:endParaRPr lang="it-IT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/**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Remove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from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lang="it-IT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*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 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boolean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remove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 smtClean="0">
                <a:latin typeface="Times New Roman"/>
                <a:cs typeface="Times New Roman"/>
              </a:rPr>
              <a:t>ob</a:t>
            </a:r>
            <a:r>
              <a:rPr lang="it-IT" dirty="0" smtClean="0">
                <a:latin typeface="Times New Roman"/>
                <a:cs typeface="Times New Roman"/>
              </a:rPr>
              <a:t>)</a:t>
            </a:r>
            <a:r>
              <a:rPr lang="it-IT" dirty="0">
                <a:latin typeface="Times New Roman"/>
                <a:cs typeface="Times New Roman"/>
              </a:rPr>
              <a:t>;</a:t>
            </a:r>
          </a:p>
          <a:p>
            <a:r>
              <a:rPr lang="it-IT" dirty="0">
                <a:latin typeface="Times New Roman"/>
                <a:cs typeface="Times New Roman"/>
              </a:rPr>
              <a:t>  ...</a:t>
            </a:r>
            <a:endParaRPr lang="is-IS" dirty="0">
              <a:latin typeface="Times New Roman"/>
              <a:cs typeface="Times New Roman"/>
            </a:endParaRPr>
          </a:p>
          <a:p>
            <a:r>
              <a:rPr lang="is-IS" dirty="0">
                <a:latin typeface="Times New Roman"/>
                <a:cs typeface="Times New Roman"/>
              </a:rPr>
              <a:t>}</a:t>
            </a:r>
            <a:endParaRPr lang="it-IT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09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Sometimes it is useful to </a:t>
            </a:r>
            <a:r>
              <a:rPr lang="en-US" sz="2400" dirty="0" smtClean="0">
                <a:latin typeface="Times New Roman"/>
                <a:cs typeface="Times New Roman"/>
              </a:rPr>
              <a:t>have some </a:t>
            </a:r>
            <a:r>
              <a:rPr lang="en-US" sz="2400" dirty="0">
                <a:latin typeface="Times New Roman"/>
                <a:cs typeface="Times New Roman"/>
              </a:rPr>
              <a:t>information about a wildcard. Can do this by adding bounds...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? </a:t>
            </a:r>
            <a:r>
              <a:rPr lang="it-IT" sz="2000" b="1" i="1" dirty="0">
                <a:solidFill>
                  <a:srgbClr val="FF0000"/>
                </a:solidFill>
                <a:latin typeface="Consolas"/>
                <a:cs typeface="Consolas"/>
              </a:rPr>
              <a:t>super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 Integer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c.add(42);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Collection&lt;Float&gt;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762446" y="3434939"/>
            <a:ext cx="4076754" cy="1545755"/>
          </a:xfrm>
          <a:prstGeom prst="borderCallout1">
            <a:avLst>
              <a:gd name="adj1" fmla="val 38653"/>
              <a:gd name="adj2" fmla="val -211"/>
              <a:gd name="adj3" fmla="val -11674"/>
              <a:gd name="adj4" fmla="val -71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Now c can only be a Collection of </a:t>
            </a:r>
            <a:r>
              <a:rPr lang="en-US" dirty="0" smtClean="0"/>
              <a:t>Integer or some </a:t>
            </a:r>
            <a:r>
              <a:rPr lang="en-US" i="1" dirty="0" err="1"/>
              <a:t>supertype</a:t>
            </a:r>
            <a:r>
              <a:rPr lang="en-US" dirty="0"/>
              <a:t> of Integer, and 42 can be added to any such Collection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super</a:t>
            </a:r>
            <a:r>
              <a:rPr lang="en-US" sz="2400" dirty="0">
                <a:latin typeface="Times New Roman"/>
                <a:cs typeface="Times New Roman"/>
              </a:rPr>
              <a:t>” is </a:t>
            </a:r>
            <a:r>
              <a:rPr lang="en-US" sz="2400" dirty="0" smtClean="0">
                <a:latin typeface="Times New Roman"/>
                <a:cs typeface="Times New Roman"/>
              </a:rPr>
              <a:t>useful </a:t>
            </a:r>
            <a:r>
              <a:rPr lang="en-US" sz="2400" dirty="0">
                <a:latin typeface="Times New Roman"/>
                <a:cs typeface="Times New Roman"/>
              </a:rPr>
              <a:t>when you are only </a:t>
            </a:r>
            <a:r>
              <a:rPr lang="en-US" sz="2400" i="1" dirty="0">
                <a:latin typeface="Times New Roman"/>
                <a:cs typeface="Times New Roman"/>
              </a:rPr>
              <a:t>giving</a:t>
            </a:r>
            <a:r>
              <a:rPr lang="en-US" sz="2400" dirty="0">
                <a:latin typeface="Times New Roman"/>
                <a:cs typeface="Times New Roman"/>
              </a:rPr>
              <a:t> values to the object, such as putting values into a Collection</a:t>
            </a:r>
          </a:p>
        </p:txBody>
      </p:sp>
    </p:spTree>
    <p:extLst>
      <p:ext uri="{BB962C8B-B14F-4D97-AF65-F5344CB8AC3E}">
        <p14:creationId xmlns:p14="http://schemas.microsoft.com/office/powerpoint/2010/main" val="418646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890" y="1600200"/>
            <a:ext cx="879202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extends</a:t>
            </a:r>
            <a:r>
              <a:rPr lang="en-US" sz="2400" dirty="0">
                <a:latin typeface="Times New Roman"/>
                <a:cs typeface="Times New Roman"/>
              </a:rPr>
              <a:t>” is useful </a:t>
            </a:r>
            <a:r>
              <a:rPr lang="en-US" sz="2400" dirty="0" smtClean="0">
                <a:latin typeface="Times New Roman"/>
                <a:cs typeface="Times New Roman"/>
              </a:rPr>
              <a:t>when </a:t>
            </a:r>
            <a:r>
              <a:rPr lang="en-US" sz="2400" dirty="0">
                <a:latin typeface="Times New Roman"/>
                <a:cs typeface="Times New Roman"/>
              </a:rPr>
              <a:t>you are only </a:t>
            </a:r>
            <a:r>
              <a:rPr lang="en-US" sz="2400" i="1" dirty="0">
                <a:latin typeface="Times New Roman"/>
                <a:cs typeface="Times New Roman"/>
              </a:rPr>
              <a:t>receiving</a:t>
            </a:r>
            <a:r>
              <a:rPr lang="en-US" sz="2400" dirty="0">
                <a:latin typeface="Times New Roman"/>
                <a:cs typeface="Times New Roman"/>
              </a:rPr>
              <a:t> values from the object, such as getting values out of a </a:t>
            </a:r>
            <a:r>
              <a:rPr lang="en-US" sz="2400" dirty="0" smtClean="0">
                <a:latin typeface="Times New Roman"/>
                <a:cs typeface="Times New Roman"/>
              </a:rPr>
              <a:t>Collection.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 </a:t>
            </a:r>
            <a:r>
              <a:rPr lang="it-IT" sz="2000" dirty="0" err="1">
                <a:latin typeface="Consolas"/>
                <a:cs typeface="Consolas"/>
              </a:rPr>
              <a:t>extends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Shape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(Shape s : c)</a:t>
            </a:r>
          </a:p>
          <a:p>
            <a:r>
              <a:rPr lang="it-IT" sz="2000" dirty="0">
                <a:latin typeface="Consolas"/>
                <a:cs typeface="Consolas"/>
              </a:rPr>
              <a:t>     s.draw();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Collection&lt;Circle&gt;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9812" y="5105400"/>
            <a:ext cx="14151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Rectangle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343400"/>
            <a:ext cx="9368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76012" y="3505200"/>
            <a:ext cx="10054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2"/>
            <a:endCxn id="9" idx="0"/>
          </p:cNvCxnSpPr>
          <p:nvPr/>
        </p:nvCxnSpPr>
        <p:spPr>
          <a:xfrm>
            <a:off x="6378714" y="3966865"/>
            <a:ext cx="33299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33212" y="48006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4883" y="5791200"/>
            <a:ext cx="10393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24600" y="54864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0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930" y="1600200"/>
            <a:ext cx="887994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Wildcards can be nested. The following </a:t>
            </a:r>
            <a:r>
              <a:rPr lang="en-US" sz="2400" i="1" dirty="0">
                <a:latin typeface="Times New Roman"/>
                <a:cs typeface="Times New Roman"/>
              </a:rPr>
              <a:t>receives</a:t>
            </a:r>
            <a:r>
              <a:rPr lang="en-US" sz="2400" dirty="0">
                <a:latin typeface="Times New Roman"/>
                <a:cs typeface="Times New Roman"/>
              </a:rPr>
              <a:t> Collections from an </a:t>
            </a:r>
            <a:r>
              <a:rPr lang="en-US" sz="2400" dirty="0" err="1">
                <a:latin typeface="Times New Roman"/>
                <a:cs typeface="Times New Roman"/>
              </a:rPr>
              <a:t>Iterable</a:t>
            </a:r>
            <a:r>
              <a:rPr lang="en-US" sz="2400" dirty="0">
                <a:latin typeface="Times New Roman"/>
                <a:cs typeface="Times New Roman"/>
              </a:rPr>
              <a:t> and then </a:t>
            </a:r>
            <a:r>
              <a:rPr lang="en-US" sz="2400" i="1" dirty="0">
                <a:latin typeface="Times New Roman"/>
                <a:cs typeface="Times New Roman"/>
              </a:rPr>
              <a:t>gives</a:t>
            </a:r>
            <a:r>
              <a:rPr lang="en-US" sz="2400" dirty="0">
                <a:latin typeface="Times New Roman"/>
                <a:cs typeface="Times New Roman"/>
              </a:rPr>
              <a:t> floats to those Collections.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8768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79052" y="2590800"/>
            <a:ext cx="8779547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doIt(Iterable&lt;? extends Collection&lt;? super Float&gt;&gt; cs) {</a:t>
            </a:r>
          </a:p>
          <a:p>
            <a:r>
              <a:rPr lang="it-IT" sz="2000" dirty="0">
                <a:latin typeface="Consolas"/>
                <a:cs typeface="Consolas"/>
              </a:rPr>
              <a:t>  for(Collection&lt;? super Float&gt; c : cs)</a:t>
            </a:r>
          </a:p>
          <a:p>
            <a:r>
              <a:rPr lang="it-IT" sz="2000" dirty="0">
                <a:latin typeface="Consolas"/>
                <a:cs typeface="Consolas"/>
              </a:rPr>
              <a:t>    c.add(0.0f);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List&lt;Set&lt;Float&gt;&gt; </a:t>
            </a:r>
            <a:r>
              <a:rPr lang="is-IS" sz="2000" dirty="0" smtClean="0">
                <a:latin typeface="Consolas"/>
                <a:cs typeface="Consolas"/>
              </a:rPr>
              <a:t>l=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doIt(l);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Collection&lt;List&lt;Number&gt;&gt; </a:t>
            </a:r>
            <a:r>
              <a:rPr lang="en-US" sz="2000" dirty="0" smtClean="0">
                <a:latin typeface="Consolas"/>
                <a:cs typeface="Consolas"/>
              </a:rPr>
              <a:t>c= </a:t>
            </a:r>
            <a:r>
              <a:rPr lang="en-U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</a:t>
            </a:r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&lt;Float&gt;&gt; </a:t>
            </a:r>
            <a:r>
              <a:rPr lang="en-US" sz="2000" dirty="0" err="1" smtClean="0">
                <a:latin typeface="Consolas"/>
                <a:cs typeface="Consolas"/>
              </a:rPr>
              <a:t>i</a:t>
            </a:r>
            <a:r>
              <a:rPr lang="en-US" sz="2000" dirty="0" smtClean="0">
                <a:latin typeface="Consolas"/>
                <a:cs typeface="Consolas"/>
              </a:rPr>
              <a:t>= </a:t>
            </a:r>
            <a:r>
              <a:rPr lang="en-U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(i);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ArrayList</a:t>
            </a:r>
            <a:r>
              <a:rPr lang="en-US" sz="2000" dirty="0">
                <a:latin typeface="Consolas"/>
                <a:cs typeface="Consolas"/>
              </a:rPr>
              <a:t>&lt;? extends Set&lt;? super Number&gt;&gt; </a:t>
            </a:r>
            <a:r>
              <a:rPr lang="en-US" sz="2000" dirty="0" smtClean="0">
                <a:latin typeface="Consolas"/>
                <a:cs typeface="Consolas"/>
              </a:rPr>
              <a:t>a= </a:t>
            </a:r>
            <a:r>
              <a:rPr lang="en-U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(a);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352800"/>
            <a:ext cx="28956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skip over this in lecture. Far too intricate for everyone to understand. We won’t quiz you on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5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Here’s the printing example again. Written with a method type-parameter.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Methods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void print(Collection&lt;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c) {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// T is a type parameter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for (T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More explicitly: this.&lt;Integer&gt;print(c)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702" y="56388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But wildcards are preferred when just as expressive.</a:t>
            </a:r>
          </a:p>
        </p:txBody>
      </p:sp>
    </p:spTree>
    <p:extLst>
      <p:ext uri="{BB962C8B-B14F-4D97-AF65-F5344CB8AC3E}">
        <p14:creationId xmlns:p14="http://schemas.microsoft.com/office/powerpoint/2010/main" val="196952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</a:t>
            </a:r>
            <a:r>
              <a:rPr lang="en-US" sz="2400" dirty="0" smtClean="0">
                <a:latin typeface="Times New Roman"/>
                <a:cs typeface="Times New Roman"/>
              </a:rPr>
              <a:t>concatenate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dirty="0" smtClean="0">
                <a:latin typeface="Times New Roman"/>
                <a:cs typeface="Times New Roman"/>
              </a:rPr>
              <a:t>list </a:t>
            </a:r>
            <a:r>
              <a:rPr lang="en-US" sz="2400" dirty="0">
                <a:latin typeface="Times New Roman"/>
                <a:cs typeface="Times New Roman"/>
              </a:rPr>
              <a:t>of lists into one list. We want the return type to depend 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Concatenating Lists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100" y="258410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lists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114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78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14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496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432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7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3581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57600" y="4191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57600" y="3505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67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0" y="3886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5200" y="4419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37293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400" y="487680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this list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478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574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67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76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19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718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148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244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he </a:t>
            </a:r>
            <a:r>
              <a:rPr lang="en-US" sz="2400" dirty="0">
                <a:latin typeface="Times New Roman"/>
                <a:cs typeface="Times New Roman"/>
              </a:rPr>
              <a:t>return type </a:t>
            </a:r>
            <a:r>
              <a:rPr lang="en-US" sz="2400" dirty="0" smtClean="0">
                <a:latin typeface="Times New Roman"/>
                <a:cs typeface="Times New Roman"/>
              </a:rPr>
              <a:t>depends </a:t>
            </a:r>
            <a:r>
              <a:rPr lang="en-US" sz="2400" dirty="0">
                <a:latin typeface="Times New Roman"/>
                <a:cs typeface="Times New Roman"/>
              </a:rPr>
              <a:t>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Concatenating </a:t>
            </a:r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Lists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438400"/>
            <a:ext cx="8223250" cy="3886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/** Return the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flattened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version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ls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solidFill>
                  <a:srgbClr val="FF0000"/>
                </a:solidFill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T&gt; </a:t>
            </a:r>
            <a:r>
              <a:rPr lang="it-IT" sz="2000" dirty="0">
                <a:latin typeface="Consolas"/>
                <a:cs typeface="Consolas"/>
              </a:rPr>
              <a:t>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flatten(List&lt;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? extends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 smtClean="0">
                <a:latin typeface="Consolas"/>
                <a:cs typeface="Consolas"/>
              </a:rPr>
              <a:t>lists</a:t>
            </a:r>
            <a:r>
              <a:rPr lang="it-IT" sz="2000" dirty="0" smtClean="0">
                <a:latin typeface="Consolas"/>
                <a:cs typeface="Consolas"/>
              </a:rPr>
              <a:t>) </a:t>
            </a:r>
            <a:r>
              <a:rPr lang="it-IT" sz="2000" dirty="0">
                <a:latin typeface="Consolas"/>
                <a:cs typeface="Consolas"/>
              </a:rPr>
              <a:t>{</a:t>
            </a:r>
          </a:p>
          <a:p>
            <a:r>
              <a:rPr lang="it-IT" sz="2000" dirty="0">
                <a:latin typeface="Consolas"/>
                <a:cs typeface="Consolas"/>
              </a:rPr>
              <a:t> 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 smtClean="0">
                <a:latin typeface="Consolas"/>
                <a:cs typeface="Consolas"/>
              </a:rPr>
              <a:t>flat</a:t>
            </a:r>
            <a:r>
              <a:rPr lang="it-IT" sz="2000" dirty="0" smtClean="0">
                <a:latin typeface="Consolas"/>
                <a:cs typeface="Consolas"/>
              </a:rPr>
              <a:t>= </a:t>
            </a:r>
            <a:r>
              <a:rPr lang="it-IT" sz="2000" dirty="0">
                <a:latin typeface="Consolas"/>
                <a:cs typeface="Consolas"/>
              </a:rPr>
              <a:t>new ArrayList&lt;T&gt;();</a:t>
            </a:r>
          </a:p>
          <a:p>
            <a:r>
              <a:rPr lang="it-IT" sz="2000" dirty="0">
                <a:latin typeface="Consolas"/>
                <a:cs typeface="Consolas"/>
              </a:rPr>
              <a:t>  for (List&lt;T&gt; l : </a:t>
            </a:r>
            <a:r>
              <a:rPr lang="it-IT" sz="2000" dirty="0" err="1" smtClean="0">
                <a:latin typeface="Consolas"/>
                <a:cs typeface="Consolas"/>
              </a:rPr>
              <a:t>lists</a:t>
            </a:r>
            <a:r>
              <a:rPr lang="it-IT" sz="2000" dirty="0" smtClean="0">
                <a:latin typeface="Consolas"/>
                <a:cs typeface="Consolas"/>
              </a:rPr>
              <a:t>)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   flat.addAll(l);</a:t>
            </a:r>
          </a:p>
          <a:p>
            <a:r>
              <a:rPr lang="it-IT" sz="2000" dirty="0">
                <a:latin typeface="Consolas"/>
                <a:cs typeface="Consolas"/>
              </a:rPr>
              <a:t>  return flat;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List&lt;List&lt;Integer&gt;&gt; </a:t>
            </a:r>
            <a:r>
              <a:rPr lang="is-IS" sz="2000" dirty="0" smtClean="0">
                <a:latin typeface="Consolas"/>
                <a:cs typeface="Consolas"/>
              </a:rPr>
              <a:t>is=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List&lt;Integer&gt; </a:t>
            </a:r>
            <a:r>
              <a:rPr lang="is-IS" sz="2000" dirty="0" smtClean="0">
                <a:latin typeface="Consolas"/>
                <a:cs typeface="Consolas"/>
              </a:rPr>
              <a:t>i= </a:t>
            </a:r>
            <a:r>
              <a:rPr lang="is-IS" sz="2000" dirty="0">
                <a:latin typeface="Consolas"/>
                <a:cs typeface="Consolas"/>
              </a:rPr>
              <a:t>flatten(is);</a:t>
            </a:r>
          </a:p>
          <a:p>
            <a:r>
              <a:rPr lang="is-IS" sz="2000" dirty="0">
                <a:latin typeface="Consolas"/>
                <a:cs typeface="Consolas"/>
              </a:rPr>
              <a:t>List&lt;List&lt;String&gt;&gt; </a:t>
            </a:r>
            <a:r>
              <a:rPr lang="is-IS" sz="2000" dirty="0" smtClean="0">
                <a:latin typeface="Consolas"/>
                <a:cs typeface="Consolas"/>
              </a:rPr>
              <a:t>ss=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List&lt;String&gt; </a:t>
            </a:r>
            <a:r>
              <a:rPr lang="is-IS" sz="2000" dirty="0" smtClean="0">
                <a:latin typeface="Consolas"/>
                <a:cs typeface="Consolas"/>
              </a:rPr>
              <a:t>s= </a:t>
            </a:r>
            <a:r>
              <a:rPr lang="is-IS" sz="2000" dirty="0">
                <a:latin typeface="Consolas"/>
                <a:cs typeface="Consolas"/>
              </a:rPr>
              <a:t>flatten(ss);</a:t>
            </a:r>
          </a:p>
        </p:txBody>
      </p:sp>
    </p:spTree>
    <p:extLst>
      <p:ext uri="{BB962C8B-B14F-4D97-AF65-F5344CB8AC3E}">
        <p14:creationId xmlns:p14="http://schemas.microsoft.com/office/powerpoint/2010/main" val="1929924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Interface </a:t>
            </a:r>
            <a:r>
              <a:rPr lang="en-US" sz="2400" dirty="0">
                <a:latin typeface="Times New Roman"/>
                <a:cs typeface="Times New Roman"/>
              </a:rPr>
              <a:t>Comparable&lt;T&gt; </a:t>
            </a:r>
            <a:r>
              <a:rPr lang="en-US" sz="2400" dirty="0" smtClean="0">
                <a:latin typeface="Times New Roman"/>
                <a:cs typeface="Times New Roman"/>
              </a:rPr>
              <a:t>declares </a:t>
            </a:r>
            <a:r>
              <a:rPr lang="en-US" sz="2400" dirty="0">
                <a:latin typeface="Times New Roman"/>
                <a:cs typeface="Times New Roman"/>
              </a:rPr>
              <a:t>a method for comparing one object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Interface Comparable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9718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Comparable</a:t>
            </a:r>
            <a:r>
              <a:rPr lang="it-IT" sz="2000" dirty="0">
                <a:latin typeface="Consolas"/>
                <a:cs typeface="Consolas"/>
              </a:rPr>
              <a:t>&lt;T&gt; {</a:t>
            </a:r>
            <a:br>
              <a:rPr lang="it-IT" sz="2000" dirty="0">
                <a:latin typeface="Consolas"/>
                <a:cs typeface="Consolas"/>
              </a:rPr>
            </a:br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/* Return a negative number, 0, or positive number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depending on whether this is less than, 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equal to, or greater than that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int compareTo(T that);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0985" y="5476124"/>
            <a:ext cx="4889630" cy="8587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Integer, Double, Character, and String are all Comparable with themselves</a:t>
            </a:r>
          </a:p>
        </p:txBody>
      </p:sp>
    </p:spTree>
    <p:extLst>
      <p:ext uri="{BB962C8B-B14F-4D97-AF65-F5344CB8AC3E}">
        <p14:creationId xmlns:p14="http://schemas.microsoft.com/office/powerpoint/2010/main" val="338553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ype parameter: anything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that implements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Our binary </a:t>
            </a:r>
            <a:r>
              <a:rPr lang="en-US" sz="3200" dirty="0" err="1">
                <a:solidFill>
                  <a:srgbClr val="800000"/>
                </a:solidFill>
                <a:latin typeface="Tw Cen MT" charset="0"/>
              </a:rPr>
              <a:t>b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earch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</a:t>
            </a:r>
            <a:r>
              <a:rPr lang="mr-IN" sz="2000" dirty="0" smtClean="0">
                <a:solidFill>
                  <a:srgbClr val="008000"/>
                </a:solidFill>
                <a:latin typeface="Consolas"/>
                <a:cs typeface="Consolas"/>
              </a:rPr>
              <a:t>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 smtClean="0">
                <a:latin typeface="Consolas"/>
                <a:cs typeface="Consolas"/>
              </a:rPr>
              <a:t>public </a:t>
            </a:r>
            <a:r>
              <a:rPr lang="mr-IN" sz="2000" dirty="0">
                <a:latin typeface="Consolas"/>
                <a:cs typeface="Consolas"/>
              </a:rPr>
              <a:t>static &lt;</a:t>
            </a:r>
            <a:r>
              <a:rPr lang="mr-IN" sz="2000" dirty="0">
                <a:solidFill>
                  <a:srgbClr val="FF0000"/>
                </a:solidFill>
                <a:latin typeface="Consolas"/>
                <a:cs typeface="Consolas"/>
              </a:rPr>
              <a:t>T extends Comparable&lt;T&gt;</a:t>
            </a:r>
            <a:r>
              <a:rPr lang="mr-IN" sz="2000" dirty="0">
                <a:latin typeface="Consolas"/>
                <a:cs typeface="Consolas"/>
              </a:rPr>
              <a:t>&gt;</a:t>
            </a:r>
          </a:p>
          <a:p>
            <a:r>
              <a:rPr lang="mr-IN" sz="2000" dirty="0">
                <a:latin typeface="Consolas"/>
                <a:cs typeface="Consolas"/>
              </a:rPr>
              <a:t>                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h= -1; 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t= c.size();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while </a:t>
            </a:r>
            <a:r>
              <a:rPr lang="mr-IN" sz="2000" dirty="0">
                <a:latin typeface="Consolas"/>
                <a:cs typeface="Consolas"/>
              </a:rPr>
              <a:t>(</a:t>
            </a:r>
            <a:r>
              <a:rPr lang="mr-IN" sz="2000" dirty="0" err="1" smtClean="0">
                <a:latin typeface="Consolas"/>
                <a:cs typeface="Consolas"/>
              </a:rPr>
              <a:t>h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mr-IN" sz="2000" dirty="0" smtClean="0">
                <a:latin typeface="Consolas"/>
                <a:cs typeface="Consolas"/>
              </a:rPr>
              <a:t>+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mr-IN" sz="2000" dirty="0" smtClean="0">
                <a:latin typeface="Consolas"/>
                <a:cs typeface="Consolas"/>
              </a:rPr>
              <a:t>1 </a:t>
            </a:r>
            <a:r>
              <a:rPr lang="mr-IN" sz="2000" dirty="0">
                <a:latin typeface="Consolas"/>
                <a:cs typeface="Consolas"/>
              </a:rPr>
              <a:t>&lt; t) {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e= (h + t) / 2;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if </a:t>
            </a:r>
            <a:r>
              <a:rPr lang="mr-IN" sz="2000" dirty="0">
                <a:latin typeface="Consolas"/>
                <a:cs typeface="Consolas"/>
              </a:rPr>
              <a:t>(c.get(e).compareTo(x) &lt;= 0)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    </a:t>
            </a:r>
            <a:r>
              <a:rPr lang="mr-IN" sz="2000" dirty="0" smtClean="0">
                <a:latin typeface="Consolas"/>
                <a:cs typeface="Consolas"/>
              </a:rPr>
              <a:t>h</a:t>
            </a:r>
            <a:r>
              <a:rPr lang="mr-IN" sz="2000" dirty="0">
                <a:latin typeface="Consolas"/>
                <a:cs typeface="Consolas"/>
              </a:rPr>
              <a:t>= e;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else </a:t>
            </a:r>
            <a:r>
              <a:rPr lang="mr-IN" sz="2000" dirty="0">
                <a:latin typeface="Consolas"/>
                <a:cs typeface="Consolas"/>
              </a:rPr>
              <a:t>t= e;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}</a:t>
            </a:r>
            <a:endParaRPr lang="mr-IN" sz="2000" dirty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   </a:t>
            </a:r>
            <a:r>
              <a:rPr lang="mr-IN" sz="2000" dirty="0" err="1" smtClean="0">
                <a:latin typeface="Consolas"/>
                <a:cs typeface="Consolas"/>
              </a:rPr>
              <a:t>return</a:t>
            </a:r>
            <a:r>
              <a:rPr lang="mr-IN" sz="2000" dirty="0" smtClean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h; </a:t>
            </a:r>
          </a:p>
          <a:p>
            <a:r>
              <a:rPr lang="mr-IN" sz="2000" dirty="0" smtClean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510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ype parameter: anything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that implements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Those who fully </a:t>
            </a:r>
            <a:r>
              <a:rPr lang="en-US" sz="3200" dirty="0" err="1">
                <a:solidFill>
                  <a:srgbClr val="800000"/>
                </a:solidFill>
                <a:latin typeface="Tw Cen MT" charset="0"/>
              </a:rPr>
              <a:t>g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rok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generics write: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</a:t>
            </a:r>
            <a:r>
              <a:rPr lang="mr-IN" sz="2000" dirty="0" smtClean="0">
                <a:solidFill>
                  <a:srgbClr val="008000"/>
                </a:solidFill>
                <a:latin typeface="Consolas"/>
                <a:cs typeface="Consolas"/>
              </a:rPr>
              <a:t>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 smtClean="0">
                <a:latin typeface="Consolas"/>
                <a:cs typeface="Consolas"/>
              </a:rPr>
              <a:t>public </a:t>
            </a:r>
            <a:r>
              <a:rPr lang="mr-IN" sz="2000" dirty="0">
                <a:latin typeface="Consolas"/>
                <a:cs typeface="Consolas"/>
              </a:rPr>
              <a:t>static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&lt;T extends Comparable&lt;? super T&gt;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&gt;</a:t>
            </a:r>
            <a:b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</a:br>
            <a:r>
              <a:rPr lang="mr-IN" sz="2000" dirty="0" smtClean="0">
                <a:latin typeface="Consolas"/>
                <a:cs typeface="Consolas"/>
              </a:rPr>
              <a:t>               int </a:t>
            </a:r>
            <a:r>
              <a:rPr lang="mr-IN" sz="2000" dirty="0">
                <a:latin typeface="Consolas"/>
                <a:cs typeface="Consolas"/>
              </a:rPr>
              <a:t>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h= -1; 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t= c.size();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while </a:t>
            </a:r>
            <a:r>
              <a:rPr lang="mr-IN" sz="2000" dirty="0">
                <a:latin typeface="Consolas"/>
                <a:cs typeface="Consolas"/>
              </a:rPr>
              <a:t>(h+1 &lt; t) {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e= (h + t) / 2;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if </a:t>
            </a:r>
            <a:r>
              <a:rPr lang="mr-IN" sz="2000" dirty="0">
                <a:latin typeface="Consolas"/>
                <a:cs typeface="Consolas"/>
              </a:rPr>
              <a:t>(c.get(e).compareTo(x) &lt;= 0)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    </a:t>
            </a:r>
            <a:r>
              <a:rPr lang="mr-IN" sz="2000" dirty="0" smtClean="0">
                <a:latin typeface="Consolas"/>
                <a:cs typeface="Consolas"/>
              </a:rPr>
              <a:t>h</a:t>
            </a:r>
            <a:r>
              <a:rPr lang="mr-IN" sz="2000" dirty="0">
                <a:latin typeface="Consolas"/>
                <a:cs typeface="Consolas"/>
              </a:rPr>
              <a:t>= e;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else </a:t>
            </a:r>
            <a:r>
              <a:rPr lang="mr-IN" sz="2000" dirty="0">
                <a:latin typeface="Consolas"/>
                <a:cs typeface="Consolas"/>
              </a:rPr>
              <a:t>t= e;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</a:t>
            </a:r>
            <a:r>
              <a:rPr lang="mr-IN" sz="2000" dirty="0" smtClean="0">
                <a:latin typeface="Consolas"/>
                <a:cs typeface="Consolas"/>
              </a:rPr>
              <a:t>}</a:t>
            </a:r>
            <a:endParaRPr lang="mr-IN" sz="2000" dirty="0">
              <a:latin typeface="Consolas"/>
              <a:cs typeface="Consolas"/>
            </a:endParaRPr>
          </a:p>
          <a:p>
            <a:r>
              <a:rPr lang="mr-IN" sz="2000" dirty="0" smtClean="0">
                <a:latin typeface="Consolas"/>
                <a:cs typeface="Consolas"/>
              </a:rPr>
              <a:t>return </a:t>
            </a:r>
            <a:r>
              <a:rPr lang="mr-IN" sz="2000" dirty="0">
                <a:latin typeface="Consolas"/>
                <a:cs typeface="Consolas"/>
              </a:rPr>
              <a:t>h; </a:t>
            </a:r>
          </a:p>
          <a:p>
            <a:r>
              <a:rPr lang="mr-IN" sz="2000" dirty="0" smtClean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3048000"/>
            <a:ext cx="1752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Anything that is a superclass of 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39624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be concerned with this! You don’t have to fully understand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1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3124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 c = ...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("Hello")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("World");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(Object </a:t>
            </a:r>
            <a:r>
              <a:rPr lang="en-US" sz="2000" dirty="0" err="1" smtClean="0">
                <a:latin typeface="Consolas"/>
                <a:cs typeface="Consolas"/>
              </a:rPr>
              <a:t>ob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: c) {</a:t>
            </a:r>
          </a:p>
          <a:p>
            <a:r>
              <a:rPr lang="en-US" sz="2000" dirty="0">
                <a:latin typeface="Consolas"/>
                <a:cs typeface="Consolas"/>
              </a:rPr>
              <a:t>  String </a:t>
            </a:r>
            <a:r>
              <a:rPr lang="en-US" sz="2000" dirty="0" smtClean="0">
                <a:latin typeface="Consolas"/>
                <a:cs typeface="Consolas"/>
              </a:rPr>
              <a:t>s=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(String) </a:t>
            </a:r>
            <a:r>
              <a:rPr lang="en-US" sz="2000" dirty="0" err="1" smtClean="0">
                <a:latin typeface="Consolas"/>
                <a:cs typeface="Consolas"/>
              </a:rPr>
              <a:t>ob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(s </a:t>
            </a:r>
            <a:r>
              <a:rPr lang="en-US" sz="2000" dirty="0">
                <a:latin typeface="Consolas"/>
                <a:cs typeface="Consolas"/>
              </a:rPr>
              <a:t>+ "</a:t>
            </a:r>
            <a:r>
              <a:rPr lang="en-US" sz="2000" dirty="0" smtClean="0">
                <a:latin typeface="Consolas"/>
                <a:cs typeface="Consolas"/>
              </a:rPr>
              <a:t> : " </a:t>
            </a:r>
            <a:r>
              <a:rPr lang="en-US" sz="2000" dirty="0">
                <a:latin typeface="Consolas"/>
                <a:cs typeface="Consolas"/>
              </a:rPr>
              <a:t>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ack </a:t>
            </a:r>
            <a:r>
              <a:rPr lang="en-US" sz="2400" dirty="0">
                <a:latin typeface="Times New Roman"/>
                <a:cs typeface="Times New Roman"/>
              </a:rPr>
              <a:t>of generics was painful </a:t>
            </a:r>
            <a:r>
              <a:rPr lang="en-US" sz="2400" dirty="0" smtClean="0">
                <a:latin typeface="Times New Roman"/>
                <a:cs typeface="Times New Roman"/>
              </a:rPr>
              <a:t>because </a:t>
            </a:r>
            <a:r>
              <a:rPr lang="en-US" sz="2400" dirty="0">
                <a:latin typeface="Times New Roman"/>
                <a:cs typeface="Times New Roman"/>
              </a:rPr>
              <a:t>programmers had to </a:t>
            </a:r>
            <a:r>
              <a:rPr lang="en-US" sz="2400" dirty="0" smtClean="0">
                <a:latin typeface="Times New Roman"/>
                <a:cs typeface="Times New Roman"/>
              </a:rPr>
              <a:t>manually cast.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791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people often made mistakes!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81400" y="2514600"/>
            <a:ext cx="2514600" cy="213360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91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819400"/>
            <a:ext cx="8223250" cy="243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[</a:t>
            </a:r>
            <a:r>
              <a:rPr lang="it-IT" sz="2000" dirty="0">
                <a:latin typeface="Consolas"/>
                <a:cs typeface="Consolas"/>
              </a:rPr>
              <a:t>] a = ...</a:t>
            </a:r>
          </a:p>
          <a:p>
            <a:r>
              <a:rPr lang="it-IT" sz="2000" dirty="0">
                <a:latin typeface="Consolas"/>
                <a:cs typeface="Consolas"/>
              </a:rPr>
              <a:t>a[0</a:t>
            </a:r>
            <a:r>
              <a:rPr lang="it-IT" sz="2000" dirty="0" smtClean="0">
                <a:latin typeface="Consolas"/>
                <a:cs typeface="Consolas"/>
              </a:rPr>
              <a:t>]= ("Hello")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a[1</a:t>
            </a:r>
            <a:r>
              <a:rPr lang="it-IT" sz="2000" dirty="0" smtClean="0">
                <a:latin typeface="Consolas"/>
                <a:cs typeface="Consolas"/>
              </a:rPr>
              <a:t>]= ("World</a:t>
            </a:r>
            <a:r>
              <a:rPr lang="it-IT" sz="2000" dirty="0">
                <a:latin typeface="Consolas"/>
                <a:cs typeface="Consolas"/>
              </a:rPr>
              <a:t>"</a:t>
            </a:r>
            <a:r>
              <a:rPr lang="it-IT" sz="2000" dirty="0" smtClean="0">
                <a:latin typeface="Consolas"/>
                <a:cs typeface="Consolas"/>
              </a:rPr>
              <a:t>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a)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Limitation seemed especially </a:t>
            </a:r>
            <a:r>
              <a:rPr lang="en-US" sz="2400" dirty="0">
                <a:latin typeface="Times New Roman"/>
                <a:cs typeface="Times New Roman"/>
              </a:rPr>
              <a:t>awkward because built-in arrays do not </a:t>
            </a:r>
            <a:r>
              <a:rPr lang="en-US" sz="2400" dirty="0" smtClean="0">
                <a:latin typeface="Times New Roman"/>
                <a:cs typeface="Times New Roman"/>
              </a:rPr>
              <a:t>have </a:t>
            </a:r>
            <a:r>
              <a:rPr lang="en-US" sz="2400" dirty="0">
                <a:latin typeface="Times New Roman"/>
                <a:cs typeface="Times New Roman"/>
              </a:rPr>
              <a:t>the same problem!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n late 1990s, </a:t>
            </a:r>
            <a:r>
              <a:rPr lang="en-US" sz="2400" dirty="0">
                <a:latin typeface="Times New Roman"/>
                <a:cs typeface="Times New Roman"/>
              </a:rPr>
              <a:t>Sun Microsystems initiated a design process to add generics to the </a:t>
            </a:r>
            <a:r>
              <a:rPr lang="en-US" sz="2400" dirty="0" smtClean="0">
                <a:latin typeface="Times New Roman"/>
                <a:cs typeface="Times New Roman"/>
              </a:rPr>
              <a:t>language .</a:t>
            </a:r>
            <a:r>
              <a:rPr lang="en-US" sz="2400" dirty="0">
                <a:latin typeface="Times New Roman"/>
                <a:cs typeface="Times New Roman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36018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Arrays </a:t>
            </a:r>
            <a:r>
              <a:rPr lang="is-IS" sz="3200" dirty="0">
                <a:solidFill>
                  <a:srgbClr val="800000"/>
                </a:solidFill>
              </a:rPr>
              <a:t>→ Generics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63550" y="3886200"/>
            <a:ext cx="8223250" cy="1371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Object[] </a:t>
            </a:r>
            <a:r>
              <a:rPr lang="it-IT" sz="2000" dirty="0" err="1" smtClean="0">
                <a:latin typeface="Consolas"/>
                <a:cs typeface="Consolas"/>
              </a:rPr>
              <a:t>oa</a:t>
            </a:r>
            <a:r>
              <a:rPr lang="it-IT" sz="2000" dirty="0" smtClean="0">
                <a:latin typeface="Consolas"/>
                <a:cs typeface="Consolas"/>
              </a:rPr>
              <a:t>= </a:t>
            </a:r>
            <a:r>
              <a:rPr lang="it-IT" sz="2000" dirty="0">
                <a:latin typeface="Consolas"/>
                <a:cs typeface="Consolas"/>
              </a:rPr>
              <a:t>..</a:t>
            </a:r>
            <a:r>
              <a:rPr lang="it-IT" sz="2000" dirty="0" smtClean="0">
                <a:latin typeface="Consolas"/>
                <a:cs typeface="Consolas"/>
              </a:rPr>
              <a:t>.       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// array of Objects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[] </a:t>
            </a:r>
            <a:r>
              <a:rPr lang="it-IT" sz="2000" dirty="0" smtClean="0">
                <a:latin typeface="Consolas"/>
                <a:cs typeface="Consolas"/>
              </a:rPr>
              <a:t>sa=  .</a:t>
            </a:r>
            <a:r>
              <a:rPr lang="it-IT" sz="2000" dirty="0">
                <a:latin typeface="Consolas"/>
                <a:cs typeface="Consolas"/>
              </a:rPr>
              <a:t>.</a:t>
            </a:r>
            <a:r>
              <a:rPr lang="it-IT" sz="2000" dirty="0" smtClean="0">
                <a:latin typeface="Consolas"/>
                <a:cs typeface="Consolas"/>
              </a:rPr>
              <a:t>.      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// array of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ArrayList</a:t>
            </a:r>
            <a:r>
              <a:rPr lang="it-IT" sz="2000" dirty="0" smtClean="0">
                <a:latin typeface="Consolas"/>
                <a:cs typeface="Consolas"/>
              </a:rPr>
              <a:t>&lt;Object&gt; </a:t>
            </a:r>
            <a:r>
              <a:rPr lang="it-IT" sz="2000" dirty="0" err="1" smtClean="0">
                <a:latin typeface="Consolas"/>
                <a:cs typeface="Consolas"/>
              </a:rPr>
              <a:t>oA</a:t>
            </a:r>
            <a:r>
              <a:rPr lang="it-IT" sz="2000" dirty="0" smtClean="0">
                <a:latin typeface="Consolas"/>
                <a:cs typeface="Consolas"/>
              </a:rPr>
              <a:t>= </a:t>
            </a:r>
            <a:r>
              <a:rPr lang="it-IT" sz="2000" dirty="0">
                <a:latin typeface="Consolas"/>
                <a:cs typeface="Consolas"/>
              </a:rPr>
              <a:t>..</a:t>
            </a:r>
            <a:r>
              <a:rPr lang="it-IT" sz="2000" dirty="0" smtClean="0">
                <a:latin typeface="Consolas"/>
                <a:cs typeface="Consolas"/>
              </a:rPr>
              <a:t>.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of Objects</a:t>
            </a:r>
          </a:p>
          <a:p>
            <a:r>
              <a:rPr lang="it-IT" sz="2000" dirty="0" err="1">
                <a:latin typeface="Consolas"/>
                <a:cs typeface="Consolas"/>
              </a:rPr>
              <a:t>ArrayList</a:t>
            </a:r>
            <a:r>
              <a:rPr lang="it-IT" sz="2000" dirty="0" smtClean="0">
                <a:latin typeface="Consolas"/>
                <a:cs typeface="Consolas"/>
              </a:rPr>
              <a:t>&lt;</a:t>
            </a:r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  <a:p>
            <a:endParaRPr lang="it-IT" sz="2000" dirty="0" smtClean="0"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5240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Array of Strings,  </a:t>
            </a:r>
            <a:r>
              <a:rPr lang="en-US" sz="2400" dirty="0" err="1" smtClean="0">
                <a:latin typeface="Times New Roman"/>
                <a:cs typeface="Times New Roman"/>
              </a:rPr>
              <a:t>ArrayList</a:t>
            </a:r>
            <a:r>
              <a:rPr lang="en-US" sz="2400" dirty="0" smtClean="0">
                <a:latin typeface="Times New Roman"/>
                <a:cs typeface="Times New Roman"/>
              </a:rPr>
              <a:t> of strings   ---same concept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 a different syntax</a:t>
            </a:r>
          </a:p>
          <a:p>
            <a:pPr marL="0" indent="0">
              <a:buFont typeface="Wingdings" charset="0"/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We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should be able to do the same thing with object types generated by classes!</a:t>
            </a:r>
          </a:p>
        </p:txBody>
      </p:sp>
    </p:spTree>
    <p:extLst>
      <p:ext uri="{BB962C8B-B14F-4D97-AF65-F5344CB8AC3E}">
        <p14:creationId xmlns:p14="http://schemas.microsoft.com/office/powerpoint/2010/main" val="75956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Proposals for adding Generics to Java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743200"/>
            <a:ext cx="13062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743200"/>
            <a:ext cx="153048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743200"/>
            <a:ext cx="13411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2743200"/>
            <a:ext cx="148467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5039" r="28013"/>
          <a:stretch/>
        </p:blipFill>
        <p:spPr>
          <a:xfrm>
            <a:off x="3352800" y="2743200"/>
            <a:ext cx="1143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743200"/>
            <a:ext cx="13716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6473" y="4724399"/>
            <a:ext cx="866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Calibri"/>
                <a:cs typeface="Calibri"/>
              </a:rPr>
              <a:t>PolyJ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4801" y="4724399"/>
            <a:ext cx="1301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Pizza/GJ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9745" y="4672815"/>
            <a:ext cx="872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LOOJ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39" y="1668463"/>
            <a:ext cx="23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Andrew </a:t>
            </a:r>
            <a:r>
              <a:rPr lang="en-US" b="1" dirty="0" smtClean="0">
                <a:solidFill>
                  <a:srgbClr val="C00000"/>
                </a:solidFill>
              </a:rPr>
              <a:t>Meyers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627465"/>
            <a:ext cx="198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Nate Foster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2" idx="2"/>
            <a:endCxn id="11" idx="0"/>
          </p:cNvCxnSpPr>
          <p:nvPr/>
        </p:nvCxnSpPr>
        <p:spPr>
          <a:xfrm flipH="1">
            <a:off x="899160" y="2130128"/>
            <a:ext cx="329101" cy="6130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2"/>
            <a:endCxn id="5" idx="0"/>
          </p:cNvCxnSpPr>
          <p:nvPr/>
        </p:nvCxnSpPr>
        <p:spPr>
          <a:xfrm>
            <a:off x="8004243" y="2089130"/>
            <a:ext cx="152400" cy="65407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43686" y="1934498"/>
            <a:ext cx="523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Turing Award winner Barbara </a:t>
            </a:r>
            <a:r>
              <a:rPr lang="en-US" b="1" dirty="0" err="1" smtClean="0">
                <a:solidFill>
                  <a:schemeClr val="tx1"/>
                </a:solidFill>
              </a:rPr>
              <a:t>Liskov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12" idx="0"/>
          </p:cNvCxnSpPr>
          <p:nvPr/>
        </p:nvCxnSpPr>
        <p:spPr>
          <a:xfrm flipH="1">
            <a:off x="2418736" y="2396163"/>
            <a:ext cx="275630" cy="3470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4533" y="6172200"/>
            <a:ext cx="543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…all based on </a:t>
            </a:r>
            <a:r>
              <a:rPr lang="en-US" i="1" dirty="0" smtClean="0"/>
              <a:t>parametric polymorphism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2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the Collection interface becomes...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Collection&lt;T&gt;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**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Return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contains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contains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Add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to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*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add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Remove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from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*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remove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r>
              <a:rPr lang="it-IT" sz="2000" dirty="0">
                <a:latin typeface="Consolas"/>
                <a:cs typeface="Consolas"/>
              </a:rPr>
              <a:t>  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9625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362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smtClean="0">
                <a:latin typeface="Consolas"/>
                <a:cs typeface="Consolas"/>
              </a:rPr>
              <a:t>c= </a:t>
            </a:r>
            <a:r>
              <a:rPr lang="it-IT" sz="2000" dirty="0">
                <a:latin typeface="Consolas"/>
                <a:cs typeface="Consolas"/>
              </a:rPr>
              <a:t>...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("Hello")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("World");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c)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(s </a:t>
            </a:r>
            <a:r>
              <a:rPr lang="en-US" sz="2000" dirty="0">
                <a:latin typeface="Consolas"/>
                <a:cs typeface="Consolas"/>
              </a:rPr>
              <a:t>+ </a:t>
            </a:r>
            <a:r>
              <a:rPr lang="en-US" sz="2000" dirty="0" smtClean="0">
                <a:latin typeface="Consolas"/>
                <a:cs typeface="Consolas"/>
              </a:rPr>
              <a:t>" </a:t>
            </a:r>
            <a:r>
              <a:rPr lang="en-US" sz="2000" dirty="0">
                <a:latin typeface="Consolas"/>
                <a:cs typeface="Consolas"/>
              </a:rPr>
              <a:t>: </a:t>
            </a:r>
            <a:r>
              <a:rPr lang="en-US" sz="2000" dirty="0" smtClean="0">
                <a:latin typeface="Consolas"/>
                <a:cs typeface="Consolas"/>
              </a:rPr>
              <a:t>" </a:t>
            </a:r>
            <a:r>
              <a:rPr lang="en-US" sz="2000" dirty="0">
                <a:latin typeface="Consolas"/>
                <a:cs typeface="Consolas"/>
              </a:rPr>
              <a:t>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no casts are needed...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mistakes (usually) get caught!</a:t>
            </a:r>
          </a:p>
        </p:txBody>
      </p:sp>
    </p:spTree>
    <p:extLst>
      <p:ext uri="{BB962C8B-B14F-4D97-AF65-F5344CB8AC3E}">
        <p14:creationId xmlns:p14="http://schemas.microsoft.com/office/powerpoint/2010/main" val="8006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533400"/>
          </a:xfrm>
        </p:spPr>
        <p:txBody>
          <a:bodyPr rIns="132080"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Tw Cen MT" charset="0"/>
              </a:rPr>
              <a:t>Type checking (at compile time)</a:t>
            </a:r>
            <a:endParaRPr lang="en-US" sz="28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590800"/>
            <a:ext cx="822325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Demo0</a:t>
            </a:r>
          </a:p>
          <a:p>
            <a:r>
              <a:rPr lang="it-IT" sz="2000" dirty="0" smtClean="0">
                <a:latin typeface="Consolas"/>
                <a:cs typeface="Consolas"/>
              </a:rPr>
              <a:t>Collection</a:t>
            </a:r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smtClean="0">
                <a:latin typeface="Consolas"/>
                <a:cs typeface="Consolas"/>
              </a:rPr>
              <a:t>c= </a:t>
            </a:r>
            <a:r>
              <a:rPr lang="it-IT" sz="2000" dirty="0">
                <a:latin typeface="Consolas"/>
                <a:cs typeface="Consolas"/>
              </a:rPr>
              <a:t>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("Hello")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Okay */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(1979);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: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static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error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compiler can automatically detect uses of collections with incorrect types...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1000"/>
            <a:ext cx="8153400" cy="2362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Generally speaking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   Collection</a:t>
            </a:r>
            <a:r>
              <a:rPr lang="en-US" sz="2400" dirty="0">
                <a:latin typeface="Times New Roman"/>
                <a:cs typeface="Times New Roman"/>
              </a:rPr>
              <a:t>&lt;String</a:t>
            </a:r>
            <a:r>
              <a:rPr lang="en-US" sz="2400" dirty="0" smtClean="0">
                <a:latin typeface="Times New Roman"/>
                <a:cs typeface="Times New Roman"/>
              </a:rPr>
              <a:t>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behaves </a:t>
            </a:r>
            <a:r>
              <a:rPr lang="en-US" sz="2400" dirty="0">
                <a:latin typeface="Times New Roman"/>
                <a:cs typeface="Times New Roman"/>
              </a:rPr>
              <a:t>like the parameterized </a:t>
            </a:r>
            <a:r>
              <a:rPr lang="en-US" sz="2400" dirty="0" smtClean="0">
                <a:latin typeface="Times New Roman"/>
                <a:cs typeface="Times New Roman"/>
              </a:rPr>
              <a:t>type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Collection</a:t>
            </a:r>
            <a:r>
              <a:rPr lang="en-US" sz="2400" dirty="0">
                <a:latin typeface="Times New Roman"/>
                <a:cs typeface="Times New Roman"/>
              </a:rPr>
              <a:t>&lt;T</a:t>
            </a:r>
            <a:r>
              <a:rPr lang="en-US" sz="2400" dirty="0" smtClean="0">
                <a:latin typeface="Times New Roman"/>
                <a:cs typeface="Times New Roman"/>
              </a:rPr>
              <a:t>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dirty="0">
                <a:latin typeface="Times New Roman"/>
                <a:cs typeface="Times New Roman"/>
              </a:rPr>
              <a:t>all occurrences of T have been </a:t>
            </a:r>
            <a:r>
              <a:rPr lang="en-US" sz="2400" dirty="0" smtClean="0">
                <a:latin typeface="Times New Roman"/>
                <a:cs typeface="Times New Roman"/>
              </a:rPr>
              <a:t>replaced </a:t>
            </a:r>
            <a:r>
              <a:rPr lang="en-US" sz="2400" dirty="0" err="1" smtClean="0">
                <a:latin typeface="Times New Roman"/>
                <a:cs typeface="Times New Roman"/>
              </a:rPr>
              <a:t>byString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46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7520</TotalTime>
  <Pages>0</Pages>
  <Words>2096</Words>
  <Characters>0</Characters>
  <Application>Microsoft Macintosh PowerPoint</Application>
  <PresentationFormat>On-screen Show (4:3)</PresentationFormat>
  <Lines>0</Lines>
  <Paragraphs>363</Paragraphs>
  <Slides>28</Slides>
  <Notes>1</Notes>
  <HiddenSlides>24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ＭＳ Ｐゴシック</vt:lpstr>
      <vt:lpstr>Times New Roman</vt:lpstr>
      <vt:lpstr>Tw Cen MT</vt:lpstr>
      <vt:lpstr>Wingdings</vt:lpstr>
      <vt:lpstr>Wingdings 2</vt:lpstr>
      <vt:lpstr>ヒラギノ明朝 ProN W3</vt:lpstr>
      <vt:lpstr>Median</vt:lpstr>
      <vt:lpstr>Java Generics</vt:lpstr>
      <vt:lpstr>Java Collections</vt:lpstr>
      <vt:lpstr>Java Collections</vt:lpstr>
      <vt:lpstr>Using Java Collections</vt:lpstr>
      <vt:lpstr>Arrays → Generics</vt:lpstr>
      <vt:lpstr>Proposals for adding Generics to Java</vt:lpstr>
      <vt:lpstr>Generic Collections</vt:lpstr>
      <vt:lpstr>Using Java Collections</vt:lpstr>
      <vt:lpstr>Type checking (at compile time)</vt:lpstr>
      <vt:lpstr>Subtyping</vt:lpstr>
      <vt:lpstr>Array Subtyping</vt:lpstr>
      <vt:lpstr>Array Subtyping</vt:lpstr>
      <vt:lpstr>Subtyping</vt:lpstr>
      <vt:lpstr>A type parameter for a method</vt:lpstr>
      <vt:lpstr>A type parameter for a method</vt:lpstr>
      <vt:lpstr>A type parameter for a method</vt:lpstr>
      <vt:lpstr>Printing Collections</vt:lpstr>
      <vt:lpstr>Wildcards</vt:lpstr>
      <vt:lpstr>Wildcards</vt:lpstr>
      <vt:lpstr>Bounded Wildcards</vt:lpstr>
      <vt:lpstr>Bounded Wildcards</vt:lpstr>
      <vt:lpstr>Bounded Wildcards</vt:lpstr>
      <vt:lpstr>Generic Methods</vt:lpstr>
      <vt:lpstr>Concatenating Lists</vt:lpstr>
      <vt:lpstr>Concatenating Lists</vt:lpstr>
      <vt:lpstr>Interface Comparable</vt:lpstr>
      <vt:lpstr>Our binary bearch</vt:lpstr>
      <vt:lpstr>Those who fully grok generics write: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Adrian Lewis Dequine Sampson</cp:lastModifiedBy>
  <cp:revision>369</cp:revision>
  <cp:lastPrinted>2017-03-27T21:52:15Z</cp:lastPrinted>
  <dcterms:modified xsi:type="dcterms:W3CDTF">2017-11-02T13:59:48Z</dcterms:modified>
</cp:coreProperties>
</file>