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4"/>
  </p:notesMasterIdLst>
  <p:handoutMasterIdLst>
    <p:handoutMasterId r:id="rId45"/>
  </p:handoutMasterIdLst>
  <p:sldIdLst>
    <p:sldId id="343" r:id="rId2"/>
    <p:sldId id="275" r:id="rId3"/>
    <p:sldId id="393" r:id="rId4"/>
    <p:sldId id="276" r:id="rId5"/>
    <p:sldId id="277" r:id="rId6"/>
    <p:sldId id="344" r:id="rId7"/>
    <p:sldId id="280" r:id="rId8"/>
    <p:sldId id="376" r:id="rId9"/>
    <p:sldId id="377" r:id="rId10"/>
    <p:sldId id="378" r:id="rId11"/>
    <p:sldId id="379" r:id="rId12"/>
    <p:sldId id="327" r:id="rId13"/>
    <p:sldId id="380" r:id="rId14"/>
    <p:sldId id="392" r:id="rId15"/>
    <p:sldId id="381" r:id="rId16"/>
    <p:sldId id="382" r:id="rId17"/>
    <p:sldId id="288" r:id="rId18"/>
    <p:sldId id="345" r:id="rId19"/>
    <p:sldId id="346" r:id="rId20"/>
    <p:sldId id="384" r:id="rId21"/>
    <p:sldId id="332" r:id="rId22"/>
    <p:sldId id="349" r:id="rId23"/>
    <p:sldId id="386" r:id="rId24"/>
    <p:sldId id="385" r:id="rId25"/>
    <p:sldId id="351" r:id="rId26"/>
    <p:sldId id="341" r:id="rId27"/>
    <p:sldId id="365" r:id="rId28"/>
    <p:sldId id="366" r:id="rId29"/>
    <p:sldId id="358" r:id="rId30"/>
    <p:sldId id="360" r:id="rId31"/>
    <p:sldId id="363" r:id="rId32"/>
    <p:sldId id="364" r:id="rId33"/>
    <p:sldId id="362" r:id="rId34"/>
    <p:sldId id="361" r:id="rId35"/>
    <p:sldId id="367" r:id="rId36"/>
    <p:sldId id="369" r:id="rId37"/>
    <p:sldId id="391" r:id="rId38"/>
    <p:sldId id="368" r:id="rId39"/>
    <p:sldId id="339" r:id="rId40"/>
    <p:sldId id="389" r:id="rId41"/>
    <p:sldId id="388" r:id="rId42"/>
    <p:sldId id="390" r:id="rId43"/>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rgbClr val="000000"/>
        </a:solidFill>
        <a:latin typeface="Times" charset="0"/>
        <a:ea typeface="ヒラギノ明朝 ProN W3" charset="-128"/>
        <a:cs typeface="+mn-cs"/>
        <a:sym typeface="Times" charset="0"/>
      </a:defRPr>
    </a:lvl1pPr>
    <a:lvl2pPr marL="457200" algn="l" rtl="0" eaLnBrk="0" fontAlgn="base" hangingPunct="0">
      <a:spcBef>
        <a:spcPct val="0"/>
      </a:spcBef>
      <a:spcAft>
        <a:spcPct val="0"/>
      </a:spcAft>
      <a:defRPr sz="2400" kern="1200">
        <a:solidFill>
          <a:srgbClr val="000000"/>
        </a:solidFill>
        <a:latin typeface="Times" charset="0"/>
        <a:ea typeface="ヒラギノ明朝 ProN W3" charset="-128"/>
        <a:cs typeface="+mn-cs"/>
        <a:sym typeface="Times" charset="0"/>
      </a:defRPr>
    </a:lvl2pPr>
    <a:lvl3pPr marL="914400" algn="l" rtl="0" eaLnBrk="0" fontAlgn="base" hangingPunct="0">
      <a:spcBef>
        <a:spcPct val="0"/>
      </a:spcBef>
      <a:spcAft>
        <a:spcPct val="0"/>
      </a:spcAft>
      <a:defRPr sz="2400" kern="1200">
        <a:solidFill>
          <a:srgbClr val="000000"/>
        </a:solidFill>
        <a:latin typeface="Times" charset="0"/>
        <a:ea typeface="ヒラギノ明朝 ProN W3" charset="-128"/>
        <a:cs typeface="+mn-cs"/>
        <a:sym typeface="Times" charset="0"/>
      </a:defRPr>
    </a:lvl3pPr>
    <a:lvl4pPr marL="1371600" algn="l" rtl="0" eaLnBrk="0" fontAlgn="base" hangingPunct="0">
      <a:spcBef>
        <a:spcPct val="0"/>
      </a:spcBef>
      <a:spcAft>
        <a:spcPct val="0"/>
      </a:spcAft>
      <a:defRPr sz="2400" kern="1200">
        <a:solidFill>
          <a:srgbClr val="000000"/>
        </a:solidFill>
        <a:latin typeface="Times" charset="0"/>
        <a:ea typeface="ヒラギノ明朝 ProN W3" charset="-128"/>
        <a:cs typeface="+mn-cs"/>
        <a:sym typeface="Times" charset="0"/>
      </a:defRPr>
    </a:lvl4pPr>
    <a:lvl5pPr marL="1828800" algn="l" rtl="0" eaLnBrk="0" fontAlgn="base" hangingPunct="0">
      <a:spcBef>
        <a:spcPct val="0"/>
      </a:spcBef>
      <a:spcAft>
        <a:spcPct val="0"/>
      </a:spcAft>
      <a:defRPr sz="2400" kern="1200">
        <a:solidFill>
          <a:srgbClr val="000000"/>
        </a:solidFill>
        <a:latin typeface="Times" charset="0"/>
        <a:ea typeface="ヒラギノ明朝 ProN W3" charset="-128"/>
        <a:cs typeface="+mn-cs"/>
        <a:sym typeface="Times" charset="0"/>
      </a:defRPr>
    </a:lvl5pPr>
    <a:lvl6pPr marL="2286000" algn="l" defTabSz="914400" rtl="0" eaLnBrk="1" latinLnBrk="0" hangingPunct="1">
      <a:defRPr sz="2400" kern="1200">
        <a:solidFill>
          <a:srgbClr val="000000"/>
        </a:solidFill>
        <a:latin typeface="Times" charset="0"/>
        <a:ea typeface="ヒラギノ明朝 ProN W3" charset="-128"/>
        <a:cs typeface="+mn-cs"/>
        <a:sym typeface="Times" charset="0"/>
      </a:defRPr>
    </a:lvl6pPr>
    <a:lvl7pPr marL="2743200" algn="l" defTabSz="914400" rtl="0" eaLnBrk="1" latinLnBrk="0" hangingPunct="1">
      <a:defRPr sz="2400" kern="1200">
        <a:solidFill>
          <a:srgbClr val="000000"/>
        </a:solidFill>
        <a:latin typeface="Times" charset="0"/>
        <a:ea typeface="ヒラギノ明朝 ProN W3" charset="-128"/>
        <a:cs typeface="+mn-cs"/>
        <a:sym typeface="Times" charset="0"/>
      </a:defRPr>
    </a:lvl7pPr>
    <a:lvl8pPr marL="3200400" algn="l" defTabSz="914400" rtl="0" eaLnBrk="1" latinLnBrk="0" hangingPunct="1">
      <a:defRPr sz="2400" kern="1200">
        <a:solidFill>
          <a:srgbClr val="000000"/>
        </a:solidFill>
        <a:latin typeface="Times" charset="0"/>
        <a:ea typeface="ヒラギノ明朝 ProN W3" charset="-128"/>
        <a:cs typeface="+mn-cs"/>
        <a:sym typeface="Times" charset="0"/>
      </a:defRPr>
    </a:lvl8pPr>
    <a:lvl9pPr marL="3657600" algn="l" defTabSz="914400" rtl="0" eaLnBrk="1" latinLnBrk="0" hangingPunct="1">
      <a:defRPr sz="2400" kern="1200">
        <a:solidFill>
          <a:srgbClr val="000000"/>
        </a:solidFill>
        <a:latin typeface="Times" charset="0"/>
        <a:ea typeface="ヒラギノ明朝 ProN W3" charset="-128"/>
        <a:cs typeface="+mn-cs"/>
        <a:sym typeface="Times" charset="0"/>
      </a:defRPr>
    </a:lvl9pPr>
  </p:defaultTextStyle>
  <p:extLst>
    <p:ext uri="{EFAFB233-063F-42B5-8137-9DF3F51BA10A}">
      <p15:sldGuideLst xmlns:p15="http://schemas.microsoft.com/office/powerpoint/2012/main" xmlns="">
        <p15:guide id="1" orient="horz" pos="3072">
          <p15:clr>
            <a:srgbClr val="A4A3A4"/>
          </p15:clr>
        </p15:guide>
        <p15:guide id="2" pos="23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browse/>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FEFEC"/>
    <a:srgbClr val="FFFD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467"/>
    <p:restoredTop sz="94658"/>
  </p:normalViewPr>
  <p:slideViewPr>
    <p:cSldViewPr>
      <p:cViewPr>
        <p:scale>
          <a:sx n="93" d="100"/>
          <a:sy n="93" d="100"/>
        </p:scale>
        <p:origin x="-584" y="-384"/>
      </p:cViewPr>
      <p:guideLst>
        <p:guide orient="horz" pos="3072"/>
        <p:guide pos="235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printerSettings" Target="printerSettings/printerSettings1.bin"/><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eaLnBrk="1" hangingPunct="1">
              <a:defRPr sz="1300">
                <a:latin typeface="Times" pitchFamily="-84" charset="0"/>
                <a:ea typeface="ヒラギノ明朝 ProN W3" pitchFamily="-84" charset="-128"/>
                <a:cs typeface="+mn-cs"/>
                <a:sym typeface="Times" pitchFamily="-84" charset="0"/>
              </a:defRPr>
            </a:lvl1pPr>
          </a:lstStyle>
          <a:p>
            <a:pPr>
              <a:defRPr/>
            </a:pP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wrap="square" lIns="96661" tIns="48331" rIns="96661" bIns="48331" numCol="1" anchor="t" anchorCtr="0" compatLnSpc="1">
            <a:prstTxWarp prst="textNoShape">
              <a:avLst/>
            </a:prstTxWarp>
          </a:bodyPr>
          <a:lstStyle>
            <a:lvl1pPr algn="r" eaLnBrk="1" hangingPunct="1">
              <a:defRPr sz="1300" smtClean="0"/>
            </a:lvl1pPr>
          </a:lstStyle>
          <a:p>
            <a:pPr>
              <a:defRPr/>
            </a:pPr>
            <a:fld id="{875FA208-95A8-1D44-AA9C-E744233E850C}" type="datetimeFigureOut">
              <a:rPr lang="en-US" altLang="x-none"/>
              <a:pPr>
                <a:defRPr/>
              </a:pPr>
              <a:t>10/30/17</a:t>
            </a:fld>
            <a:endParaRPr lang="en-US" altLang="x-none"/>
          </a:p>
        </p:txBody>
      </p:sp>
      <p:sp>
        <p:nvSpPr>
          <p:cNvPr id="4" name="Footer Placeholder 3"/>
          <p:cNvSpPr>
            <a:spLocks noGrp="1"/>
          </p:cNvSpPr>
          <p:nvPr>
            <p:ph type="ftr" sz="quarter" idx="2"/>
          </p:nvPr>
        </p:nvSpPr>
        <p:spPr>
          <a:xfrm>
            <a:off x="0" y="9120188"/>
            <a:ext cx="3170238" cy="479425"/>
          </a:xfrm>
          <a:prstGeom prst="rect">
            <a:avLst/>
          </a:prstGeom>
        </p:spPr>
        <p:txBody>
          <a:bodyPr vert="horz" lIns="96661" tIns="48331" rIns="96661" bIns="48331" rtlCol="0" anchor="b"/>
          <a:lstStyle>
            <a:lvl1pPr algn="l" eaLnBrk="1" hangingPunct="1">
              <a:defRPr sz="1300">
                <a:latin typeface="Times" pitchFamily="-84" charset="0"/>
                <a:ea typeface="ヒラギノ明朝 ProN W3" pitchFamily="-84" charset="-128"/>
                <a:cs typeface="+mn-cs"/>
                <a:sym typeface="Times" pitchFamily="-84" charset="0"/>
              </a:defRPr>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eaLnBrk="1" hangingPunct="1">
              <a:defRPr sz="1300" smtClean="0"/>
            </a:lvl1pPr>
          </a:lstStyle>
          <a:p>
            <a:pPr>
              <a:defRPr/>
            </a:pPr>
            <a:fld id="{D0374A89-0FEF-9444-8178-C6CBD6D6BFBC}" type="slidenum">
              <a:rPr lang="en-US" altLang="x-none"/>
              <a:pPr>
                <a:defRPr/>
              </a:pPr>
              <a:t>‹#›</a:t>
            </a:fld>
            <a:endParaRPr lang="en-US" altLang="x-none"/>
          </a:p>
        </p:txBody>
      </p:sp>
    </p:spTree>
    <p:extLst>
      <p:ext uri="{BB962C8B-B14F-4D97-AF65-F5344CB8AC3E}">
        <p14:creationId xmlns:p14="http://schemas.microsoft.com/office/powerpoint/2010/main" val="1453244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eaLnBrk="1" hangingPunct="1">
              <a:defRPr sz="1300">
                <a:latin typeface="Times" charset="0"/>
                <a:ea typeface="ヒラギノ明朝 ProN W3" charset="0"/>
                <a:cs typeface="ヒラギノ明朝 ProN W3" charset="0"/>
                <a:sym typeface="Times" charset="0"/>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wrap="square" lIns="96661" tIns="48331" rIns="96661" bIns="48331" numCol="1" anchor="t" anchorCtr="0" compatLnSpc="1">
            <a:prstTxWarp prst="textNoShape">
              <a:avLst/>
            </a:prstTxWarp>
          </a:bodyPr>
          <a:lstStyle>
            <a:lvl1pPr algn="r" eaLnBrk="1" hangingPunct="1">
              <a:defRPr sz="1300" smtClean="0"/>
            </a:lvl1pPr>
          </a:lstStyle>
          <a:p>
            <a:pPr>
              <a:defRPr/>
            </a:pPr>
            <a:fld id="{6E1DBE5D-869B-1B4E-834D-0006AC918526}" type="datetimeFigureOut">
              <a:rPr lang="en-US" altLang="x-none"/>
              <a:pPr>
                <a:defRPr/>
              </a:pPr>
              <a:t>10/30/17</a:t>
            </a:fld>
            <a:endParaRPr lang="en-US" altLang="x-none"/>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smtClean="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61" tIns="48331" rIns="96661" bIns="48331"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eaLnBrk="1" hangingPunct="1">
              <a:defRPr sz="1300">
                <a:latin typeface="Times" charset="0"/>
                <a:ea typeface="ヒラギノ明朝 ProN W3" charset="0"/>
                <a:cs typeface="ヒラギノ明朝 ProN W3" charset="0"/>
                <a:sym typeface="Times" charset="0"/>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eaLnBrk="1" hangingPunct="1">
              <a:defRPr sz="1300" smtClean="0"/>
            </a:lvl1pPr>
          </a:lstStyle>
          <a:p>
            <a:pPr>
              <a:defRPr/>
            </a:pPr>
            <a:fld id="{46F5614A-05DC-4540-B033-4D2EBA8FF71D}" type="slidenum">
              <a:rPr lang="en-US" altLang="x-none"/>
              <a:pPr>
                <a:defRPr/>
              </a:pPr>
              <a:t>‹#›</a:t>
            </a:fld>
            <a:endParaRPr lang="en-US" altLang="x-none"/>
          </a:p>
        </p:txBody>
      </p:sp>
    </p:spTree>
    <p:extLst>
      <p:ext uri="{BB962C8B-B14F-4D97-AF65-F5344CB8AC3E}">
        <p14:creationId xmlns:p14="http://schemas.microsoft.com/office/powerpoint/2010/main" val="374936729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150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x-none">
                <a:ea typeface="MS PGothic" charset="-128"/>
              </a:rPr>
              <a:t>There are three equivalent conditions.</a:t>
            </a:r>
          </a:p>
          <a:p>
            <a:pPr eaLnBrk="1" hangingPunct="1">
              <a:spcBef>
                <a:spcPct val="0"/>
              </a:spcBef>
            </a:pPr>
            <a:r>
              <a:rPr lang="en-US" altLang="x-none">
                <a:ea typeface="MS PGothic" charset="-128"/>
              </a:rPr>
              <a:t>The second and third ones each leads to a class of spanning-tree algorithms.</a:t>
            </a:r>
          </a:p>
        </p:txBody>
      </p:sp>
      <p:sp>
        <p:nvSpPr>
          <p:cNvPr id="2150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MS PGothic" charset="-128"/>
              </a:defRPr>
            </a:lvl1pPr>
            <a:lvl2pPr marL="742950" indent="-285750">
              <a:spcBef>
                <a:spcPct val="30000"/>
              </a:spcBef>
              <a:defRPr sz="1200">
                <a:solidFill>
                  <a:schemeClr val="tx1"/>
                </a:solidFill>
                <a:latin typeface="Calibri" charset="0"/>
                <a:ea typeface="MS PGothic" charset="-128"/>
              </a:defRPr>
            </a:lvl2pPr>
            <a:lvl3pPr marL="1143000" indent="-228600">
              <a:spcBef>
                <a:spcPct val="30000"/>
              </a:spcBef>
              <a:defRPr sz="1200">
                <a:solidFill>
                  <a:schemeClr val="tx1"/>
                </a:solidFill>
                <a:latin typeface="Calibri" charset="0"/>
                <a:ea typeface="MS PGothic" charset="-128"/>
              </a:defRPr>
            </a:lvl3pPr>
            <a:lvl4pPr marL="1600200" indent="-228600">
              <a:spcBef>
                <a:spcPct val="30000"/>
              </a:spcBef>
              <a:defRPr sz="1200">
                <a:solidFill>
                  <a:schemeClr val="tx1"/>
                </a:solidFill>
                <a:latin typeface="Calibri" charset="0"/>
                <a:ea typeface="MS PGothic" charset="-128"/>
              </a:defRPr>
            </a:lvl4pPr>
            <a:lvl5pPr marL="2057400" indent="-228600">
              <a:spcBef>
                <a:spcPct val="30000"/>
              </a:spcBef>
              <a:defRPr sz="1200">
                <a:solidFill>
                  <a:schemeClr val="tx1"/>
                </a:solidFill>
                <a:latin typeface="Calibri" charset="0"/>
                <a:ea typeface="MS PGothic" charset="-128"/>
              </a:defRPr>
            </a:lvl5pPr>
            <a:lvl6pPr marL="2514600" indent="-228600" eaLnBrk="0" fontAlgn="base" hangingPunct="0">
              <a:spcBef>
                <a:spcPct val="30000"/>
              </a:spcBef>
              <a:spcAft>
                <a:spcPct val="0"/>
              </a:spcAft>
              <a:defRPr sz="1200">
                <a:solidFill>
                  <a:schemeClr val="tx1"/>
                </a:solidFill>
                <a:latin typeface="Calibri" charset="0"/>
                <a:ea typeface="MS PGothic" charset="-128"/>
              </a:defRPr>
            </a:lvl6pPr>
            <a:lvl7pPr marL="2971800" indent="-228600" eaLnBrk="0" fontAlgn="base" hangingPunct="0">
              <a:spcBef>
                <a:spcPct val="30000"/>
              </a:spcBef>
              <a:spcAft>
                <a:spcPct val="0"/>
              </a:spcAft>
              <a:defRPr sz="1200">
                <a:solidFill>
                  <a:schemeClr val="tx1"/>
                </a:solidFill>
                <a:latin typeface="Calibri" charset="0"/>
                <a:ea typeface="MS PGothic" charset="-128"/>
              </a:defRPr>
            </a:lvl7pPr>
            <a:lvl8pPr marL="3429000" indent="-228600" eaLnBrk="0" fontAlgn="base" hangingPunct="0">
              <a:spcBef>
                <a:spcPct val="30000"/>
              </a:spcBef>
              <a:spcAft>
                <a:spcPct val="0"/>
              </a:spcAft>
              <a:defRPr sz="1200">
                <a:solidFill>
                  <a:schemeClr val="tx1"/>
                </a:solidFill>
                <a:latin typeface="Calibri" charset="0"/>
                <a:ea typeface="MS PGothic" charset="-128"/>
              </a:defRPr>
            </a:lvl8pPr>
            <a:lvl9pPr marL="3886200" indent="-228600" eaLnBrk="0" fontAlgn="base" hangingPunct="0">
              <a:spcBef>
                <a:spcPct val="30000"/>
              </a:spcBef>
              <a:spcAft>
                <a:spcPct val="0"/>
              </a:spcAft>
              <a:defRPr sz="1200">
                <a:solidFill>
                  <a:schemeClr val="tx1"/>
                </a:solidFill>
                <a:latin typeface="Calibri" charset="0"/>
                <a:ea typeface="MS PGothic" charset="-128"/>
              </a:defRPr>
            </a:lvl9pPr>
          </a:lstStyle>
          <a:p>
            <a:pPr>
              <a:spcBef>
                <a:spcPct val="0"/>
              </a:spcBef>
            </a:pPr>
            <a:fld id="{A4FFE86E-0618-A94B-BD35-CB1F0C0702EA}" type="slidenum">
              <a:rPr lang="en-US" altLang="x-none" sz="1300">
                <a:solidFill>
                  <a:srgbClr val="000000"/>
                </a:solidFill>
                <a:latin typeface="Times" charset="0"/>
                <a:ea typeface="ヒラギノ明朝 ProN W3" charset="-128"/>
              </a:rPr>
              <a:pPr>
                <a:spcBef>
                  <a:spcPct val="0"/>
                </a:spcBef>
              </a:pPr>
              <a:t>5</a:t>
            </a:fld>
            <a:endParaRPr lang="en-US" altLang="x-none" sz="1300">
              <a:solidFill>
                <a:srgbClr val="000000"/>
              </a:solidFill>
              <a:latin typeface="Times" charset="0"/>
              <a:ea typeface="ヒラギノ明朝 ProN W3"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14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x-none" altLang="x-none">
              <a:ea typeface="MS PGothic" charset="-128"/>
            </a:endParaRPr>
          </a:p>
        </p:txBody>
      </p:sp>
      <p:sp>
        <p:nvSpPr>
          <p:cNvPr id="6144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000000"/>
                </a:solidFill>
                <a:latin typeface="Times" charset="0"/>
                <a:ea typeface="ヒラギノ明朝 ProN W3" charset="-128"/>
                <a:sym typeface="Times" charset="0"/>
              </a:defRPr>
            </a:lvl1pPr>
            <a:lvl2pPr marL="742950" indent="-285750">
              <a:defRPr sz="2400">
                <a:solidFill>
                  <a:srgbClr val="000000"/>
                </a:solidFill>
                <a:latin typeface="Times" charset="0"/>
                <a:ea typeface="ヒラギノ明朝 ProN W3" charset="-128"/>
                <a:sym typeface="Times" charset="0"/>
              </a:defRPr>
            </a:lvl2pPr>
            <a:lvl3pPr marL="1143000" indent="-228600">
              <a:defRPr sz="2400">
                <a:solidFill>
                  <a:srgbClr val="000000"/>
                </a:solidFill>
                <a:latin typeface="Times" charset="0"/>
                <a:ea typeface="ヒラギノ明朝 ProN W3" charset="-128"/>
                <a:sym typeface="Times" charset="0"/>
              </a:defRPr>
            </a:lvl3pPr>
            <a:lvl4pPr marL="1600200" indent="-228600">
              <a:defRPr sz="2400">
                <a:solidFill>
                  <a:srgbClr val="000000"/>
                </a:solidFill>
                <a:latin typeface="Times" charset="0"/>
                <a:ea typeface="ヒラギノ明朝 ProN W3" charset="-128"/>
                <a:sym typeface="Times" charset="0"/>
              </a:defRPr>
            </a:lvl4pPr>
            <a:lvl5pPr marL="2057400" indent="-228600">
              <a:defRPr sz="2400">
                <a:solidFill>
                  <a:srgbClr val="000000"/>
                </a:solidFill>
                <a:latin typeface="Times" charset="0"/>
                <a:ea typeface="ヒラギノ明朝 ProN W3" charset="-128"/>
                <a:sym typeface="Times" charset="0"/>
              </a:defRPr>
            </a:lvl5pPr>
            <a:lvl6pPr marL="25146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6pPr>
            <a:lvl7pPr marL="29718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7pPr>
            <a:lvl8pPr marL="34290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8pPr>
            <a:lvl9pPr marL="38862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9pPr>
          </a:lstStyle>
          <a:p>
            <a:fld id="{88CDD300-848E-5D4A-815B-A5D5536EBE6B}" type="slidenum">
              <a:rPr lang="en-US" altLang="x-none" sz="1300"/>
              <a:pPr/>
              <a:t>24</a:t>
            </a:fld>
            <a:endParaRPr lang="en-US" altLang="x-none" sz="13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42635288-38B1-9D42-B3CA-3E831891A53D}" type="slidenum">
              <a:rPr lang="en-US" altLang="x-none"/>
              <a:pPr>
                <a:defRPr/>
              </a:pPr>
              <a:t>‹#›</a:t>
            </a:fld>
            <a:endParaRPr lang="en-US" altLang="x-none"/>
          </a:p>
        </p:txBody>
      </p:sp>
    </p:spTree>
    <p:extLst>
      <p:ext uri="{BB962C8B-B14F-4D97-AF65-F5344CB8AC3E}">
        <p14:creationId xmlns:p14="http://schemas.microsoft.com/office/powerpoint/2010/main" val="2031765223"/>
      </p:ext>
    </p:extLst>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4A5C3C4A-31B0-5046-820D-5E9E0C66C18C}" type="slidenum">
              <a:rPr lang="en-US" altLang="x-none"/>
              <a:pPr>
                <a:defRPr/>
              </a:pPr>
              <a:t>‹#›</a:t>
            </a:fld>
            <a:endParaRPr lang="en-US" altLang="x-none"/>
          </a:p>
        </p:txBody>
      </p:sp>
    </p:spTree>
    <p:extLst>
      <p:ext uri="{BB962C8B-B14F-4D97-AF65-F5344CB8AC3E}">
        <p14:creationId xmlns:p14="http://schemas.microsoft.com/office/powerpoint/2010/main" val="1047376818"/>
      </p:ext>
    </p:extLst>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676900"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37535E39-5899-0244-8244-3B9CA2A3489F}" type="slidenum">
              <a:rPr lang="en-US" altLang="x-none"/>
              <a:pPr>
                <a:defRPr/>
              </a:pPr>
              <a:t>‹#›</a:t>
            </a:fld>
            <a:endParaRPr lang="en-US" altLang="x-none"/>
          </a:p>
        </p:txBody>
      </p:sp>
    </p:spTree>
    <p:extLst>
      <p:ext uri="{BB962C8B-B14F-4D97-AF65-F5344CB8AC3E}">
        <p14:creationId xmlns:p14="http://schemas.microsoft.com/office/powerpoint/2010/main" val="338725667"/>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5ABADC25-520A-1F49-A10E-A607529B0C3D}" type="slidenum">
              <a:rPr lang="en-US" altLang="x-none"/>
              <a:pPr>
                <a:defRPr/>
              </a:pPr>
              <a:t>‹#›</a:t>
            </a:fld>
            <a:endParaRPr lang="en-US" altLang="x-none"/>
          </a:p>
        </p:txBody>
      </p:sp>
    </p:spTree>
    <p:extLst>
      <p:ext uri="{BB962C8B-B14F-4D97-AF65-F5344CB8AC3E}">
        <p14:creationId xmlns:p14="http://schemas.microsoft.com/office/powerpoint/2010/main" val="740632014"/>
      </p:ext>
    </p:extLst>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3"/>
          <p:cNvSpPr txBox="1">
            <a:spLocks noGrp="1" noChangeArrowheads="1"/>
          </p:cNvSpPr>
          <p:nvPr>
            <p:ph type="sldNum" sz="quarter" idx="10"/>
          </p:nvPr>
        </p:nvSpPr>
        <p:spPr>
          <a:ln/>
        </p:spPr>
        <p:txBody>
          <a:bodyPr/>
          <a:lstStyle>
            <a:lvl1pPr>
              <a:defRPr/>
            </a:lvl1pPr>
          </a:lstStyle>
          <a:p>
            <a:pPr>
              <a:defRPr/>
            </a:pPr>
            <a:fld id="{F844229A-504E-744B-9DD9-B1D47D391C36}" type="slidenum">
              <a:rPr lang="en-US" altLang="x-none"/>
              <a:pPr>
                <a:defRPr/>
              </a:pPr>
              <a:t>‹#›</a:t>
            </a:fld>
            <a:endParaRPr lang="en-US" altLang="x-none"/>
          </a:p>
        </p:txBody>
      </p:sp>
    </p:spTree>
    <p:extLst>
      <p:ext uri="{BB962C8B-B14F-4D97-AF65-F5344CB8AC3E}">
        <p14:creationId xmlns:p14="http://schemas.microsoft.com/office/powerpoint/2010/main" val="987041286"/>
      </p:ext>
    </p:extLst>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3"/>
          <p:cNvSpPr txBox="1">
            <a:spLocks noGrp="1" noChangeArrowheads="1"/>
          </p:cNvSpPr>
          <p:nvPr>
            <p:ph type="sldNum" sz="quarter" idx="10"/>
          </p:nvPr>
        </p:nvSpPr>
        <p:spPr>
          <a:ln/>
        </p:spPr>
        <p:txBody>
          <a:bodyPr/>
          <a:lstStyle>
            <a:lvl1pPr>
              <a:defRPr/>
            </a:lvl1pPr>
          </a:lstStyle>
          <a:p>
            <a:pPr>
              <a:defRPr/>
            </a:pPr>
            <a:fld id="{90BA80E3-9A24-1747-8C0F-22C72738AF6B}" type="slidenum">
              <a:rPr lang="en-US" altLang="x-none"/>
              <a:pPr>
                <a:defRPr/>
              </a:pPr>
              <a:t>‹#›</a:t>
            </a:fld>
            <a:endParaRPr lang="en-US" altLang="x-none"/>
          </a:p>
        </p:txBody>
      </p:sp>
    </p:spTree>
    <p:extLst>
      <p:ext uri="{BB962C8B-B14F-4D97-AF65-F5344CB8AC3E}">
        <p14:creationId xmlns:p14="http://schemas.microsoft.com/office/powerpoint/2010/main" val="2039204374"/>
      </p:ext>
    </p:extLst>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3"/>
          <p:cNvSpPr txBox="1">
            <a:spLocks noGrp="1" noChangeArrowheads="1"/>
          </p:cNvSpPr>
          <p:nvPr>
            <p:ph type="sldNum" sz="quarter" idx="10"/>
          </p:nvPr>
        </p:nvSpPr>
        <p:spPr>
          <a:ln/>
        </p:spPr>
        <p:txBody>
          <a:bodyPr/>
          <a:lstStyle>
            <a:lvl1pPr>
              <a:defRPr/>
            </a:lvl1pPr>
          </a:lstStyle>
          <a:p>
            <a:pPr>
              <a:defRPr/>
            </a:pPr>
            <a:fld id="{325C00E9-D4D1-2747-809D-5DD7FBDB7877}" type="slidenum">
              <a:rPr lang="en-US" altLang="x-none"/>
              <a:pPr>
                <a:defRPr/>
              </a:pPr>
              <a:t>‹#›</a:t>
            </a:fld>
            <a:endParaRPr lang="en-US" altLang="x-none"/>
          </a:p>
        </p:txBody>
      </p:sp>
    </p:spTree>
    <p:extLst>
      <p:ext uri="{BB962C8B-B14F-4D97-AF65-F5344CB8AC3E}">
        <p14:creationId xmlns:p14="http://schemas.microsoft.com/office/powerpoint/2010/main" val="1216391345"/>
      </p:ext>
    </p:extLst>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3"/>
          <p:cNvSpPr txBox="1">
            <a:spLocks noGrp="1" noChangeArrowheads="1"/>
          </p:cNvSpPr>
          <p:nvPr>
            <p:ph type="sldNum" sz="quarter" idx="10"/>
          </p:nvPr>
        </p:nvSpPr>
        <p:spPr>
          <a:ln/>
        </p:spPr>
        <p:txBody>
          <a:bodyPr/>
          <a:lstStyle>
            <a:lvl1pPr>
              <a:defRPr/>
            </a:lvl1pPr>
          </a:lstStyle>
          <a:p>
            <a:pPr>
              <a:defRPr/>
            </a:pPr>
            <a:fld id="{0A4C12A3-7892-7F46-8408-AEB5FBAF4E1A}" type="slidenum">
              <a:rPr lang="en-US" altLang="x-none"/>
              <a:pPr>
                <a:defRPr/>
              </a:pPr>
              <a:t>‹#›</a:t>
            </a:fld>
            <a:endParaRPr lang="en-US" altLang="x-none"/>
          </a:p>
        </p:txBody>
      </p:sp>
    </p:spTree>
    <p:extLst>
      <p:ext uri="{BB962C8B-B14F-4D97-AF65-F5344CB8AC3E}">
        <p14:creationId xmlns:p14="http://schemas.microsoft.com/office/powerpoint/2010/main" val="1992499622"/>
      </p:ext>
    </p:extLst>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pPr>
              <a:defRPr/>
            </a:pPr>
            <a:fld id="{08FD9726-3697-FB44-A538-4EEF65E97316}" type="slidenum">
              <a:rPr lang="en-US" altLang="x-none"/>
              <a:pPr>
                <a:defRPr/>
              </a:pPr>
              <a:t>‹#›</a:t>
            </a:fld>
            <a:endParaRPr lang="en-US" altLang="x-none"/>
          </a:p>
        </p:txBody>
      </p:sp>
    </p:spTree>
    <p:extLst>
      <p:ext uri="{BB962C8B-B14F-4D97-AF65-F5344CB8AC3E}">
        <p14:creationId xmlns:p14="http://schemas.microsoft.com/office/powerpoint/2010/main" val="81155636"/>
      </p:ext>
    </p:extLst>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D69DFE33-455C-2442-8944-1F4A66968E88}" type="slidenum">
              <a:rPr lang="en-US" altLang="x-none"/>
              <a:pPr>
                <a:defRPr/>
              </a:pPr>
              <a:t>‹#›</a:t>
            </a:fld>
            <a:endParaRPr lang="en-US" altLang="x-none"/>
          </a:p>
        </p:txBody>
      </p:sp>
    </p:spTree>
    <p:extLst>
      <p:ext uri="{BB962C8B-B14F-4D97-AF65-F5344CB8AC3E}">
        <p14:creationId xmlns:p14="http://schemas.microsoft.com/office/powerpoint/2010/main" val="330658407"/>
      </p:ext>
    </p:extLst>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28AD297B-28B2-8448-A540-B1DB1442905E}" type="slidenum">
              <a:rPr lang="en-US" altLang="x-none"/>
              <a:pPr>
                <a:defRPr/>
              </a:pPr>
              <a:t>‹#›</a:t>
            </a:fld>
            <a:endParaRPr lang="en-US" altLang="x-none"/>
          </a:p>
        </p:txBody>
      </p:sp>
    </p:spTree>
    <p:extLst>
      <p:ext uri="{BB962C8B-B14F-4D97-AF65-F5344CB8AC3E}">
        <p14:creationId xmlns:p14="http://schemas.microsoft.com/office/powerpoint/2010/main" val="1835651660"/>
      </p:ext>
    </p:extLst>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381000"/>
            <a:ext cx="7772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50800" tIns="50800" rIns="91440" bIns="50800" numCol="1" anchor="ctr" anchorCtr="0" compatLnSpc="1">
            <a:prstTxWarp prst="textNoShape">
              <a:avLst/>
            </a:prstTxWarp>
          </a:bodyPr>
          <a:lstStyle/>
          <a:p>
            <a:pPr lvl="0"/>
            <a:r>
              <a:rPr lang="en-US" altLang="x-none">
                <a:sym typeface="Times" charset="0"/>
              </a:rPr>
              <a:t>Click to edit Master title style</a:t>
            </a:r>
          </a:p>
        </p:txBody>
      </p:sp>
      <p:sp>
        <p:nvSpPr>
          <p:cNvPr id="1027" name="Rectangle 2"/>
          <p:cNvSpPr>
            <a:spLocks noGrp="1" noChangeArrowheads="1"/>
          </p:cNvSpPr>
          <p:nvPr>
            <p:ph type="body" idx="1"/>
          </p:nvPr>
        </p:nvSpPr>
        <p:spPr bwMode="auto">
          <a:xfrm>
            <a:off x="685800" y="19812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50800" tIns="50800" rIns="91440" bIns="50800" numCol="1" anchor="t" anchorCtr="0" compatLnSpc="1">
            <a:prstTxWarp prst="textNoShape">
              <a:avLst/>
            </a:prstTxWarp>
          </a:bodyPr>
          <a:lstStyle/>
          <a:p>
            <a:pPr lvl="0"/>
            <a:r>
              <a:rPr lang="en-US" altLang="x-none">
                <a:sym typeface="Times" charset="0"/>
              </a:rPr>
              <a:t>Click to edit Master text styles</a:t>
            </a:r>
          </a:p>
          <a:p>
            <a:pPr lvl="1"/>
            <a:r>
              <a:rPr lang="en-US" altLang="x-none">
                <a:sym typeface="Times" charset="0"/>
              </a:rPr>
              <a:t>Second level</a:t>
            </a:r>
          </a:p>
          <a:p>
            <a:pPr lvl="2"/>
            <a:r>
              <a:rPr lang="en-US" altLang="x-none">
                <a:sym typeface="Times" charset="0"/>
              </a:rPr>
              <a:t>Third level</a:t>
            </a:r>
          </a:p>
          <a:p>
            <a:pPr lvl="3"/>
            <a:r>
              <a:rPr lang="en-US" altLang="x-none">
                <a:sym typeface="Times" charset="0"/>
              </a:rPr>
              <a:t>Fourth level</a:t>
            </a:r>
          </a:p>
          <a:p>
            <a:pPr lvl="4"/>
            <a:r>
              <a:rPr lang="en-US" altLang="x-none">
                <a:sym typeface="Times" charset="0"/>
              </a:rPr>
              <a:t>Fifth level</a:t>
            </a:r>
          </a:p>
        </p:txBody>
      </p:sp>
      <p:sp>
        <p:nvSpPr>
          <p:cNvPr id="2" name="Text Box 3"/>
          <p:cNvSpPr txBox="1">
            <a:spLocks noGrp="1" noChangeArrowheads="1"/>
          </p:cNvSpPr>
          <p:nvPr>
            <p:ph type="sldNum" sz="quarter" idx="4"/>
          </p:nvPr>
        </p:nvSpPr>
        <p:spPr bwMode="auto">
          <a:xfrm>
            <a:off x="7359650" y="6248400"/>
            <a:ext cx="292100" cy="330200"/>
          </a:xfrm>
          <a:prstGeom prst="rect">
            <a:avLst/>
          </a:prstGeom>
          <a:noFill/>
          <a:ln>
            <a:noFill/>
          </a:ln>
          <a:effectLst/>
          <a:extLst>
            <a:ext uri="{FAA26D3D-D897-4be2-8F04-BA451C77F1D7}">
              <ma14:placeholderFlag xmlns:ma14="http://schemas.microsoft.com/office/mac/drawingml/2011/main" val="1"/>
            </a:ext>
          </a:extLst>
        </p:spPr>
        <p:txBody>
          <a:bodyPr vert="horz" wrap="none" lIns="91440" tIns="45720" rIns="91440" bIns="45720" numCol="1" anchor="t" anchorCtr="0" compatLnSpc="1">
            <a:prstTxWarp prst="textNoShape">
              <a:avLst/>
            </a:prstTxWarp>
          </a:bodyPr>
          <a:lstStyle>
            <a:lvl1pPr algn="ctr" eaLnBrk="1" hangingPunct="1">
              <a:defRPr sz="1400" smtClean="0">
                <a:solidFill>
                  <a:schemeClr val="tx1"/>
                </a:solidFill>
                <a:ea typeface="MS PGothic" charset="-128"/>
              </a:defRPr>
            </a:lvl1pPr>
          </a:lstStyle>
          <a:p>
            <a:pPr>
              <a:defRPr/>
            </a:pPr>
            <a:fld id="{752A7BB6-6E2F-5D4D-990C-28B5B7F23F60}" type="slidenum">
              <a:rPr lang="en-US" altLang="x-none"/>
              <a:pPr>
                <a:defRPr/>
              </a:pPr>
              <a:t>‹#›</a:t>
            </a:fld>
            <a:endParaRPr lang="en-US" altLang="x-non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xmlns:p14="http://schemas.microsoft.com/office/powerpoint/2010/main"/>
  <p:hf hdr="0" ftr="0" dt="0"/>
  <p:txStyles>
    <p:titleStyle>
      <a:lvl1pPr marL="39688" indent="-39688" algn="ctr" rtl="0" eaLnBrk="0" fontAlgn="base" hangingPunct="0">
        <a:spcBef>
          <a:spcPct val="0"/>
        </a:spcBef>
        <a:spcAft>
          <a:spcPct val="0"/>
        </a:spcAft>
        <a:defRPr sz="44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2pPr>
      <a:lvl3pPr marL="39688" indent="-39688" algn="ctr" rtl="0" eaLnBrk="0" fontAlgn="base" hangingPunct="0">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3pPr>
      <a:lvl4pPr marL="39688" indent="-39688" algn="ctr" rtl="0" eaLnBrk="0" fontAlgn="base" hangingPunct="0">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4pPr>
      <a:lvl5pPr marL="39688" indent="-39688" algn="ctr" rtl="0" eaLnBrk="0" fontAlgn="base" hangingPunct="0">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5pPr>
      <a:lvl6pPr marL="496888" algn="ctr" rtl="0" fontAlgn="base">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6pPr>
      <a:lvl7pPr marL="954088" algn="ctr" rtl="0" fontAlgn="base">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7pPr>
      <a:lvl8pPr marL="1411288" algn="ctr" rtl="0" fontAlgn="base">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8pPr>
      <a:lvl9pPr marL="1868488" algn="ctr" rtl="0" fontAlgn="base">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9pPr>
    </p:titleStyle>
    <p:body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31838" indent="-285750" algn="l" rtl="0" eaLnBrk="0" fontAlgn="base" hangingPunct="0">
        <a:spcBef>
          <a:spcPts val="700"/>
        </a:spcBef>
        <a:spcAft>
          <a:spcPct val="0"/>
        </a:spcAft>
        <a:buSzPct val="100000"/>
        <a:buFont typeface="Times" charset="0"/>
        <a:buChar char="–"/>
        <a:defRPr sz="2800">
          <a:solidFill>
            <a:schemeClr val="tx1"/>
          </a:solidFill>
          <a:latin typeface="+mn-lt"/>
          <a:ea typeface="+mn-ea"/>
          <a:cs typeface="+mn-cs"/>
          <a:sym typeface="Times" charset="0"/>
        </a:defRPr>
      </a:lvl2pPr>
      <a:lvl3pPr marL="1131888" indent="-228600" algn="l" rtl="0" eaLnBrk="0" fontAlgn="base" hangingPunct="0">
        <a:spcBef>
          <a:spcPts val="600"/>
        </a:spcBef>
        <a:spcAft>
          <a:spcPct val="0"/>
        </a:spcAft>
        <a:buSzPct val="100000"/>
        <a:buFont typeface="Times" charset="0"/>
        <a:buChar char="•"/>
        <a:defRPr sz="2400">
          <a:solidFill>
            <a:schemeClr val="tx1"/>
          </a:solidFill>
          <a:latin typeface="+mn-lt"/>
          <a:ea typeface="+mn-ea"/>
          <a:cs typeface="+mn-cs"/>
          <a:sym typeface="Times" charset="0"/>
        </a:defRPr>
      </a:lvl3pPr>
      <a:lvl4pPr marL="1589088" indent="-228600" algn="l" rtl="0" eaLnBrk="0" fontAlgn="base" hangingPunct="0">
        <a:spcBef>
          <a:spcPts val="500"/>
        </a:spcBef>
        <a:spcAft>
          <a:spcPct val="0"/>
        </a:spcAft>
        <a:buSzPct val="100000"/>
        <a:buFont typeface="Times" charset="0"/>
        <a:buChar char="–"/>
        <a:defRPr sz="2000">
          <a:solidFill>
            <a:schemeClr val="tx1"/>
          </a:solidFill>
          <a:latin typeface="+mn-lt"/>
          <a:ea typeface="+mn-ea"/>
          <a:cs typeface="+mn-cs"/>
          <a:sym typeface="Times" charset="0"/>
        </a:defRPr>
      </a:lvl4pPr>
      <a:lvl5pPr marL="2046288" indent="-228600" algn="l" rtl="0" eaLnBrk="0" fontAlgn="base" hangingPunct="0">
        <a:spcBef>
          <a:spcPts val="500"/>
        </a:spcBef>
        <a:spcAft>
          <a:spcPct val="0"/>
        </a:spcAft>
        <a:buSzPct val="100000"/>
        <a:buFont typeface="Times" charset="0"/>
        <a:buChar char="»"/>
        <a:defRPr sz="2000">
          <a:solidFill>
            <a:schemeClr val="tx1"/>
          </a:solidFill>
          <a:latin typeface="+mn-lt"/>
          <a:ea typeface="+mn-ea"/>
          <a:cs typeface="+mn-cs"/>
          <a:sym typeface="Times" charset="0"/>
        </a:defRPr>
      </a:lvl5pPr>
      <a:lvl6pPr marL="2503488" indent="-228600" algn="l" rtl="0" fontAlgn="base">
        <a:spcBef>
          <a:spcPts val="500"/>
        </a:spcBef>
        <a:spcAft>
          <a:spcPct val="0"/>
        </a:spcAft>
        <a:buSzPct val="100000"/>
        <a:buFont typeface="Times" charset="0"/>
        <a:buChar char="»"/>
        <a:defRPr sz="2000">
          <a:solidFill>
            <a:schemeClr val="tx1"/>
          </a:solidFill>
          <a:latin typeface="+mn-lt"/>
          <a:ea typeface="+mn-ea"/>
          <a:cs typeface="+mn-cs"/>
          <a:sym typeface="Times" charset="0"/>
        </a:defRPr>
      </a:lvl6pPr>
      <a:lvl7pPr marL="2960688" indent="-228600" algn="l" rtl="0" fontAlgn="base">
        <a:spcBef>
          <a:spcPts val="500"/>
        </a:spcBef>
        <a:spcAft>
          <a:spcPct val="0"/>
        </a:spcAft>
        <a:buSzPct val="100000"/>
        <a:buFont typeface="Times" charset="0"/>
        <a:buChar char="»"/>
        <a:defRPr sz="2000">
          <a:solidFill>
            <a:schemeClr val="tx1"/>
          </a:solidFill>
          <a:latin typeface="+mn-lt"/>
          <a:ea typeface="+mn-ea"/>
          <a:cs typeface="+mn-cs"/>
          <a:sym typeface="Times" charset="0"/>
        </a:defRPr>
      </a:lvl7pPr>
      <a:lvl8pPr marL="3417888" indent="-228600" algn="l" rtl="0" fontAlgn="base">
        <a:spcBef>
          <a:spcPts val="500"/>
        </a:spcBef>
        <a:spcAft>
          <a:spcPct val="0"/>
        </a:spcAft>
        <a:buSzPct val="100000"/>
        <a:buFont typeface="Times" charset="0"/>
        <a:buChar char="»"/>
        <a:defRPr sz="2000">
          <a:solidFill>
            <a:schemeClr val="tx1"/>
          </a:solidFill>
          <a:latin typeface="+mn-lt"/>
          <a:ea typeface="+mn-ea"/>
          <a:cs typeface="+mn-cs"/>
          <a:sym typeface="Times" charset="0"/>
        </a:defRPr>
      </a:lvl8pPr>
      <a:lvl9pPr marL="3875088" indent="-228600" algn="l" rtl="0" fontAlgn="base">
        <a:spcBef>
          <a:spcPts val="500"/>
        </a:spcBef>
        <a:spcAft>
          <a:spcPct val="0"/>
        </a:spcAft>
        <a:buSzPct val="100000"/>
        <a:buFont typeface="Times" charset="0"/>
        <a:buChar char="»"/>
        <a:defRPr sz="2000">
          <a:solidFill>
            <a:schemeClr val="tx1"/>
          </a:solidFill>
          <a:latin typeface="+mn-lt"/>
          <a:ea typeface="+mn-ea"/>
          <a:cs typeface="+mn-cs"/>
          <a:sym typeface="Times"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hyperlink" Target="https://en.wikipedia.org/wiki/Maze_generation_algorithm%23Randomized_Kruskal.27s_algorithm"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endParaRPr lang="x-none" altLang="x-none"/>
          </a:p>
        </p:txBody>
      </p:sp>
      <p:sp>
        <p:nvSpPr>
          <p:cNvPr id="16386" name="Content Placeholder 2"/>
          <p:cNvSpPr>
            <a:spLocks noGrp="1"/>
          </p:cNvSpPr>
          <p:nvPr>
            <p:ph idx="1"/>
          </p:nvPr>
        </p:nvSpPr>
        <p:spPr/>
        <p:txBody>
          <a:bodyPr/>
          <a:lstStyle/>
          <a:p>
            <a:endParaRPr lang="x-none" altLang="x-none"/>
          </a:p>
        </p:txBody>
      </p:sp>
      <p:sp>
        <p:nvSpPr>
          <p:cNvPr id="16387"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spcBef>
                <a:spcPct val="0"/>
              </a:spcBef>
              <a:buSzTx/>
              <a:buFontTx/>
              <a:buNone/>
            </a:pPr>
            <a:fld id="{96651CBE-3C3B-F742-8602-ABF3E03B58A7}" type="slidenum">
              <a:rPr lang="en-US" altLang="x-none" sz="1400">
                <a:ea typeface="MS PGothic" charset="-128"/>
              </a:rPr>
              <a:pPr>
                <a:spcBef>
                  <a:spcPct val="0"/>
                </a:spcBef>
                <a:buSzTx/>
                <a:buFontTx/>
                <a:buNone/>
              </a:pPr>
              <a:t>1</a:t>
            </a:fld>
            <a:endParaRPr lang="en-US" altLang="x-none" sz="1400">
              <a:ea typeface="MS PGothic" charset="-128"/>
            </a:endParaRPr>
          </a:p>
        </p:txBody>
      </p:sp>
      <p:sp>
        <p:nvSpPr>
          <p:cNvPr id="16388" name="Rectangle 2"/>
          <p:cNvSpPr txBox="1">
            <a:spLocks noChangeArrowheads="1"/>
          </p:cNvSpPr>
          <p:nvPr/>
        </p:nvSpPr>
        <p:spPr bwMode="auto">
          <a:xfrm>
            <a:off x="76200" y="4267200"/>
            <a:ext cx="8382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50800" tIns="50800" rIns="132080" bIns="50800" anchor="ctr"/>
          <a:lstStyle>
            <a:lvl1pPr marL="39688" indent="-39688">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39688" indent="-39688">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39688" indent="-39688">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39688" indent="-39688">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39688" indent="-39688">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496888" indent="-39688"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954088" indent="-39688"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1411288" indent="-39688"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1868488" indent="-39688"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gn="r" eaLnBrk="1" hangingPunct="1">
              <a:spcBef>
                <a:spcPct val="0"/>
              </a:spcBef>
              <a:buSzTx/>
              <a:buFontTx/>
              <a:buNone/>
            </a:pPr>
            <a:r>
              <a:rPr lang="en-US" altLang="x-none" sz="3600" dirty="0">
                <a:solidFill>
                  <a:srgbClr val="800000"/>
                </a:solidFill>
                <a:latin typeface="Tw Cen MT" charset="0"/>
                <a:ea typeface="Tw Cen MT" charset="0"/>
                <a:cs typeface="Tw Cen MT" charset="0"/>
              </a:rPr>
              <a:t>Spanning </a:t>
            </a:r>
            <a:r>
              <a:rPr lang="en-US" altLang="x-none" sz="3600" dirty="0" smtClean="0">
                <a:solidFill>
                  <a:srgbClr val="800000"/>
                </a:solidFill>
                <a:latin typeface="Tw Cen MT" charset="0"/>
                <a:ea typeface="Tw Cen MT" charset="0"/>
                <a:cs typeface="Tw Cen MT" charset="0"/>
              </a:rPr>
              <a:t>Trees, greedy algorithms</a:t>
            </a:r>
            <a:endParaRPr lang="en-US" altLang="x-none" sz="3600" dirty="0">
              <a:solidFill>
                <a:srgbClr val="800000"/>
              </a:solidFill>
              <a:latin typeface="Tw Cen MT" charset="0"/>
              <a:ea typeface="Tw Cen MT" charset="0"/>
              <a:cs typeface="Tw Cen MT" charset="0"/>
            </a:endParaRPr>
          </a:p>
        </p:txBody>
      </p:sp>
      <p:sp>
        <p:nvSpPr>
          <p:cNvPr id="16389" name="Rectangle 3"/>
          <p:cNvSpPr txBox="1">
            <a:spLocks noChangeArrowheads="1"/>
          </p:cNvSpPr>
          <p:nvPr/>
        </p:nvSpPr>
        <p:spPr bwMode="auto">
          <a:xfrm>
            <a:off x="1752600" y="5715000"/>
            <a:ext cx="6858000" cy="990600"/>
          </a:xfrm>
          <a:prstGeom prst="rect">
            <a:avLst/>
          </a:prstGeom>
          <a:solidFill>
            <a:srgbClr val="808080">
              <a:alpha val="49803"/>
            </a:srgbClr>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50800" tIns="50800" rIns="132080" bIns="50800"/>
          <a:lstStyle>
            <a:lvl1pPr marL="39688" indent="-342900">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lnSpc>
                <a:spcPct val="90000"/>
              </a:lnSpc>
              <a:buFont typeface="Arial" charset="0"/>
              <a:buNone/>
            </a:pPr>
            <a:r>
              <a:rPr lang="en-US" altLang="x-none" sz="2400" dirty="0">
                <a:solidFill>
                  <a:srgbClr val="800000"/>
                </a:solidFill>
                <a:latin typeface="Tw Cen MT" charset="0"/>
              </a:rPr>
              <a:t>Lecture </a:t>
            </a:r>
            <a:r>
              <a:rPr lang="en-US" altLang="x-none" sz="2400" dirty="0" smtClean="0">
                <a:solidFill>
                  <a:srgbClr val="800000"/>
                </a:solidFill>
                <a:latin typeface="Tw Cen MT" charset="0"/>
              </a:rPr>
              <a:t>22</a:t>
            </a:r>
            <a:endParaRPr lang="en-US" altLang="x-none" sz="2400" dirty="0">
              <a:solidFill>
                <a:srgbClr val="800000"/>
              </a:solidFill>
              <a:latin typeface="Tw Cen MT" charset="0"/>
            </a:endParaRPr>
          </a:p>
          <a:p>
            <a:pPr eaLnBrk="1" hangingPunct="1">
              <a:lnSpc>
                <a:spcPct val="90000"/>
              </a:lnSpc>
              <a:buFont typeface="Arial" charset="0"/>
              <a:buNone/>
            </a:pPr>
            <a:r>
              <a:rPr lang="en-US" altLang="x-none" sz="2400" dirty="0">
                <a:solidFill>
                  <a:srgbClr val="800000"/>
                </a:solidFill>
                <a:latin typeface="Tw Cen MT" charset="0"/>
              </a:rPr>
              <a:t>CS2110 – </a:t>
            </a:r>
            <a:r>
              <a:rPr lang="en-US" altLang="x-none" sz="2400" dirty="0" smtClean="0">
                <a:solidFill>
                  <a:srgbClr val="800000"/>
                </a:solidFill>
                <a:latin typeface="Tw Cen MT" charset="0"/>
              </a:rPr>
              <a:t>Fall 2017</a:t>
            </a:r>
            <a:endParaRPr lang="en-US" altLang="x-none" sz="2400" dirty="0">
              <a:solidFill>
                <a:srgbClr val="800000"/>
              </a:solidFill>
              <a:latin typeface="Tw Cen MT" charset="0"/>
            </a:endParaRPr>
          </a:p>
        </p:txBody>
      </p:sp>
      <p:sp>
        <p:nvSpPr>
          <p:cNvPr id="16390" name="Slide Number Placeholder 4"/>
          <p:cNvSpPr txBox="1">
            <a:spLocks/>
          </p:cNvSpPr>
          <p:nvPr/>
        </p:nvSpPr>
        <p:spPr bwMode="auto">
          <a:xfrm>
            <a:off x="8001000" y="2286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fld id="{68C852AC-19C7-EE40-AC21-B9A45E15BDFE}" type="slidenum">
              <a:rPr lang="en-US" altLang="x-none" sz="1400">
                <a:solidFill>
                  <a:schemeClr val="tx2"/>
                </a:solidFill>
                <a:latin typeface="Arial" charset="0"/>
                <a:ea typeface="ヒラギノ角ゴ ProN W3" charset="-128"/>
                <a:sym typeface="Arial" charset="0"/>
              </a:rPr>
              <a:pPr eaLnBrk="1" hangingPunct="1">
                <a:spcBef>
                  <a:spcPct val="0"/>
                </a:spcBef>
                <a:buSzTx/>
                <a:buFontTx/>
                <a:buNone/>
              </a:pPr>
              <a:t>1</a:t>
            </a:fld>
            <a:endParaRPr lang="en-US" altLang="x-none" sz="1400">
              <a:solidFill>
                <a:schemeClr val="tx2"/>
              </a:solidFill>
              <a:latin typeface="Arial" charset="0"/>
              <a:ea typeface="ヒラギノ角ゴ ProN W3" charset="-128"/>
              <a:sym typeface="Arial" charset="0"/>
            </a:endParaRPr>
          </a:p>
        </p:txBody>
      </p:sp>
      <p:pic>
        <p:nvPicPr>
          <p:cNvPr id="16391" name="Picture 6" descr="732px--MAZE_30x20_Prim.ogv.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8200" y="685800"/>
            <a:ext cx="5867400" cy="394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184150" y="1233488"/>
            <a:ext cx="8578850"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00"/>
                </a:solidFill>
                <a:latin typeface="Times" charset="0"/>
                <a:ea typeface="ヒラギノ明朝 ProN W3" charset="-128"/>
                <a:sym typeface="Times" charset="0"/>
              </a:defRPr>
            </a:lvl1pPr>
            <a:lvl2pPr marL="742950" indent="-285750">
              <a:defRPr sz="2400">
                <a:solidFill>
                  <a:srgbClr val="000000"/>
                </a:solidFill>
                <a:latin typeface="Times" charset="0"/>
                <a:ea typeface="ヒラギノ明朝 ProN W3" charset="-128"/>
                <a:sym typeface="Times" charset="0"/>
              </a:defRPr>
            </a:lvl2pPr>
            <a:lvl3pPr marL="1143000" indent="-228600">
              <a:defRPr sz="2400">
                <a:solidFill>
                  <a:srgbClr val="000000"/>
                </a:solidFill>
                <a:latin typeface="Times" charset="0"/>
                <a:ea typeface="ヒラギノ明朝 ProN W3" charset="-128"/>
                <a:sym typeface="Times" charset="0"/>
              </a:defRPr>
            </a:lvl3pPr>
            <a:lvl4pPr marL="1600200" indent="-228600">
              <a:defRPr sz="2400">
                <a:solidFill>
                  <a:srgbClr val="000000"/>
                </a:solidFill>
                <a:latin typeface="Times" charset="0"/>
                <a:ea typeface="ヒラギノ明朝 ProN W3" charset="-128"/>
                <a:sym typeface="Times" charset="0"/>
              </a:defRPr>
            </a:lvl4pPr>
            <a:lvl5pPr marL="2057400" indent="-228600">
              <a:defRPr sz="2400">
                <a:solidFill>
                  <a:srgbClr val="000000"/>
                </a:solidFill>
                <a:latin typeface="Times" charset="0"/>
                <a:ea typeface="ヒラギノ明朝 ProN W3" charset="-128"/>
                <a:sym typeface="Times" charset="0"/>
              </a:defRPr>
            </a:lvl5pPr>
            <a:lvl6pPr marL="25146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6pPr>
            <a:lvl7pPr marL="29718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7pPr>
            <a:lvl8pPr marL="34290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8pPr>
            <a:lvl9pPr marL="38862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9pPr>
          </a:lstStyle>
          <a:p>
            <a:pPr defTabSz="365760" eaLnBrk="1" hangingPunct="1"/>
            <a:r>
              <a:rPr lang="en-US" altLang="x-none" dirty="0">
                <a:solidFill>
                  <a:srgbClr val="008000"/>
                </a:solidFill>
              </a:rPr>
              <a:t>/** </a:t>
            </a:r>
            <a:r>
              <a:rPr lang="en-US" altLang="x-none" dirty="0" smtClean="0">
                <a:solidFill>
                  <a:srgbClr val="008000"/>
                </a:solidFill>
              </a:rPr>
              <a:t>Return true </a:t>
            </a:r>
            <a:r>
              <a:rPr lang="en-US" altLang="x-none" dirty="0" smtClean="0">
                <a:solidFill>
                  <a:srgbClr val="008000"/>
                </a:solidFill>
              </a:rPr>
              <a:t>if the nodes reachable from u have a cycle. </a:t>
            </a:r>
            <a:r>
              <a:rPr lang="en-US" altLang="x-none" dirty="0">
                <a:solidFill>
                  <a:srgbClr val="008000"/>
                </a:solidFill>
              </a:rPr>
              <a:t>*/</a:t>
            </a:r>
          </a:p>
          <a:p>
            <a:pPr defTabSz="365760" eaLnBrk="1" hangingPunct="1"/>
            <a:r>
              <a:rPr lang="en-US" altLang="x-none" b="1" dirty="0">
                <a:solidFill>
                  <a:srgbClr val="800000"/>
                </a:solidFill>
              </a:rPr>
              <a:t>public static </a:t>
            </a:r>
            <a:r>
              <a:rPr lang="en-US" altLang="x-none" b="1" dirty="0" err="1" smtClean="0">
                <a:solidFill>
                  <a:srgbClr val="800000"/>
                </a:solidFill>
              </a:rPr>
              <a:t>boolean</a:t>
            </a:r>
            <a:r>
              <a:rPr lang="en-US" altLang="x-none" b="1" dirty="0" smtClean="0">
                <a:solidFill>
                  <a:srgbClr val="800000"/>
                </a:solidFill>
              </a:rPr>
              <a:t> </a:t>
            </a:r>
            <a:r>
              <a:rPr lang="en-US" altLang="x-none" dirty="0" err="1" smtClean="0">
                <a:solidFill>
                  <a:srgbClr val="800000"/>
                </a:solidFill>
              </a:rPr>
              <a:t>hasCycle</a:t>
            </a:r>
            <a:r>
              <a:rPr lang="en-US" altLang="x-none" dirty="0" smtClean="0">
                <a:solidFill>
                  <a:srgbClr val="800000"/>
                </a:solidFill>
              </a:rPr>
              <a:t>(</a:t>
            </a:r>
            <a:r>
              <a:rPr lang="en-US" altLang="x-none" dirty="0" err="1" smtClean="0">
                <a:solidFill>
                  <a:srgbClr val="800000"/>
                </a:solidFill>
              </a:rPr>
              <a:t>int</a:t>
            </a:r>
            <a:r>
              <a:rPr lang="en-US" altLang="x-none" dirty="0" smtClean="0">
                <a:solidFill>
                  <a:srgbClr val="800000"/>
                </a:solidFill>
              </a:rPr>
              <a:t> </a:t>
            </a:r>
            <a:r>
              <a:rPr lang="en-US" altLang="x-none" dirty="0">
                <a:solidFill>
                  <a:srgbClr val="800000"/>
                </a:solidFill>
              </a:rPr>
              <a:t>u) {</a:t>
            </a:r>
          </a:p>
          <a:p>
            <a:pPr defTabSz="365760" eaLnBrk="1" hangingPunct="1"/>
            <a:r>
              <a:rPr lang="en-US" altLang="x-none" dirty="0">
                <a:solidFill>
                  <a:srgbClr val="800000"/>
                </a:solidFill>
              </a:rPr>
              <a:t>	Stack s= (u);</a:t>
            </a:r>
          </a:p>
          <a:p>
            <a:pPr defTabSz="365760" eaLnBrk="1" hangingPunct="1"/>
            <a:r>
              <a:rPr lang="en-US" altLang="x-none" dirty="0">
                <a:solidFill>
                  <a:srgbClr val="800000"/>
                </a:solidFill>
              </a:rPr>
              <a:t> 	</a:t>
            </a:r>
            <a:r>
              <a:rPr lang="en-US" altLang="x-none" b="1" dirty="0">
                <a:solidFill>
                  <a:srgbClr val="800000"/>
                </a:solidFill>
              </a:rPr>
              <a:t>while</a:t>
            </a:r>
            <a:r>
              <a:rPr lang="en-US" altLang="x-none" dirty="0">
                <a:solidFill>
                  <a:srgbClr val="800000"/>
                </a:solidFill>
              </a:rPr>
              <a:t> (s is not empty) {</a:t>
            </a:r>
          </a:p>
          <a:p>
            <a:pPr defTabSz="365760" eaLnBrk="1" hangingPunct="1"/>
            <a:r>
              <a:rPr lang="en-US" altLang="x-none" dirty="0">
                <a:solidFill>
                  <a:srgbClr val="800000"/>
                </a:solidFill>
              </a:rPr>
              <a:t>		u= </a:t>
            </a:r>
            <a:r>
              <a:rPr lang="en-US" altLang="x-none" dirty="0" err="1">
                <a:solidFill>
                  <a:srgbClr val="800000"/>
                </a:solidFill>
              </a:rPr>
              <a:t>s.pop</a:t>
            </a:r>
            <a:r>
              <a:rPr lang="en-US" altLang="x-none" dirty="0">
                <a:solidFill>
                  <a:srgbClr val="800000"/>
                </a:solidFill>
              </a:rPr>
              <a:t>();</a:t>
            </a:r>
            <a:endParaRPr lang="en-US" altLang="x-none" dirty="0">
              <a:solidFill>
                <a:srgbClr val="008000"/>
              </a:solidFill>
            </a:endParaRPr>
          </a:p>
          <a:p>
            <a:pPr defTabSz="365760" eaLnBrk="1" hangingPunct="1"/>
            <a:r>
              <a:rPr lang="en-US" altLang="x-none" dirty="0">
                <a:solidFill>
                  <a:srgbClr val="800000"/>
                </a:solidFill>
              </a:rPr>
              <a:t>		</a:t>
            </a:r>
            <a:r>
              <a:rPr lang="en-US" altLang="x-none" b="1" dirty="0">
                <a:solidFill>
                  <a:srgbClr val="FF0000"/>
                </a:solidFill>
              </a:rPr>
              <a:t>if</a:t>
            </a:r>
            <a:r>
              <a:rPr lang="en-US" altLang="x-none" dirty="0">
                <a:solidFill>
                  <a:srgbClr val="FF0000"/>
                </a:solidFill>
              </a:rPr>
              <a:t> (u </a:t>
            </a:r>
            <a:r>
              <a:rPr lang="en-US" altLang="x-none" b="1" dirty="0">
                <a:solidFill>
                  <a:srgbClr val="FF0000"/>
                </a:solidFill>
              </a:rPr>
              <a:t>has</a:t>
            </a:r>
            <a:r>
              <a:rPr lang="en-US" altLang="x-none" dirty="0">
                <a:solidFill>
                  <a:srgbClr val="FF0000"/>
                </a:solidFill>
              </a:rPr>
              <a:t> been visited) {</a:t>
            </a:r>
          </a:p>
          <a:p>
            <a:pPr defTabSz="365760" eaLnBrk="1" hangingPunct="1"/>
            <a:r>
              <a:rPr lang="en-US" altLang="x-none" dirty="0">
                <a:solidFill>
                  <a:srgbClr val="FF0000"/>
                </a:solidFill>
              </a:rPr>
              <a:t>			return true;</a:t>
            </a:r>
          </a:p>
          <a:p>
            <a:pPr defTabSz="365760" eaLnBrk="1" hangingPunct="1"/>
            <a:r>
              <a:rPr lang="en-US" altLang="x-none" dirty="0">
                <a:solidFill>
                  <a:srgbClr val="FF0000"/>
                </a:solidFill>
              </a:rPr>
              <a:t>		} </a:t>
            </a:r>
            <a:r>
              <a:rPr lang="en-US" altLang="x-none" dirty="0">
                <a:solidFill>
                  <a:srgbClr val="800000"/>
                </a:solidFill>
              </a:rPr>
              <a:t>else {</a:t>
            </a:r>
          </a:p>
          <a:p>
            <a:pPr defTabSz="365760" eaLnBrk="1" hangingPunct="1"/>
            <a:r>
              <a:rPr lang="en-US" altLang="x-none" dirty="0">
                <a:solidFill>
                  <a:srgbClr val="800000"/>
                </a:solidFill>
              </a:rPr>
              <a:t>			visit u;</a:t>
            </a:r>
          </a:p>
          <a:p>
            <a:pPr defTabSz="365760" eaLnBrk="1" hangingPunct="1"/>
            <a:r>
              <a:rPr lang="en-US" altLang="x-none" dirty="0">
                <a:solidFill>
                  <a:srgbClr val="800000"/>
                </a:solidFill>
              </a:rPr>
              <a:t>			</a:t>
            </a:r>
            <a:r>
              <a:rPr lang="en-US" altLang="x-none" b="1" dirty="0">
                <a:solidFill>
                  <a:srgbClr val="800000"/>
                </a:solidFill>
              </a:rPr>
              <a:t>for </a:t>
            </a:r>
            <a:r>
              <a:rPr lang="en-US" altLang="x-none" dirty="0">
                <a:solidFill>
                  <a:srgbClr val="800000"/>
                </a:solidFill>
              </a:rPr>
              <a:t>each edge (u, v) leaving u:</a:t>
            </a:r>
          </a:p>
          <a:p>
            <a:pPr defTabSz="365760" eaLnBrk="1" hangingPunct="1"/>
            <a:r>
              <a:rPr lang="en-US" altLang="x-none" dirty="0">
                <a:solidFill>
                  <a:srgbClr val="800000"/>
                </a:solidFill>
              </a:rPr>
              <a:t>				</a:t>
            </a:r>
            <a:r>
              <a:rPr lang="en-US" altLang="x-none" dirty="0" err="1">
                <a:solidFill>
                  <a:srgbClr val="800000"/>
                </a:solidFill>
              </a:rPr>
              <a:t>s.push</a:t>
            </a:r>
            <a:r>
              <a:rPr lang="en-US" altLang="x-none" dirty="0">
                <a:solidFill>
                  <a:srgbClr val="800000"/>
                </a:solidFill>
              </a:rPr>
              <a:t>(v);</a:t>
            </a:r>
          </a:p>
          <a:p>
            <a:pPr defTabSz="365760" eaLnBrk="1" hangingPunct="1"/>
            <a:r>
              <a:rPr lang="en-US" altLang="x-none" dirty="0">
                <a:solidFill>
                  <a:srgbClr val="800000"/>
                </a:solidFill>
              </a:rPr>
              <a:t>		}</a:t>
            </a:r>
          </a:p>
          <a:p>
            <a:pPr defTabSz="365760" eaLnBrk="1" hangingPunct="1"/>
            <a:r>
              <a:rPr lang="en-US" altLang="x-none" dirty="0">
                <a:solidFill>
                  <a:srgbClr val="800000"/>
                </a:solidFill>
              </a:rPr>
              <a:t>	}</a:t>
            </a:r>
          </a:p>
          <a:p>
            <a:pPr defTabSz="365760" eaLnBrk="1" hangingPunct="1"/>
            <a:r>
              <a:rPr lang="en-US" altLang="x-none" dirty="0">
                <a:solidFill>
                  <a:srgbClr val="800000"/>
                </a:solidFill>
              </a:rPr>
              <a:t>	return false;</a:t>
            </a:r>
          </a:p>
          <a:p>
            <a:pPr defTabSz="365760" eaLnBrk="1" hangingPunct="1"/>
            <a:r>
              <a:rPr lang="en-US" altLang="x-none" dirty="0">
                <a:solidFill>
                  <a:srgbClr val="800000"/>
                </a:solidFill>
              </a:rPr>
              <a:t>}</a:t>
            </a:r>
          </a:p>
          <a:p>
            <a:pPr eaLnBrk="1" hangingPunct="1"/>
            <a:endParaRPr lang="en-US" altLang="x-none" dirty="0">
              <a:solidFill>
                <a:srgbClr val="800000"/>
              </a:solidFill>
              <a:latin typeface="Calibri" charset="0"/>
            </a:endParaRPr>
          </a:p>
        </p:txBody>
      </p:sp>
      <p:grpSp>
        <p:nvGrpSpPr>
          <p:cNvPr id="26626" name="Group 3"/>
          <p:cNvGrpSpPr>
            <a:grpSpLocks/>
          </p:cNvGrpSpPr>
          <p:nvPr/>
        </p:nvGrpSpPr>
        <p:grpSpPr bwMode="auto">
          <a:xfrm>
            <a:off x="5181600" y="4419600"/>
            <a:ext cx="3836988" cy="2320925"/>
            <a:chOff x="406400" y="4079875"/>
            <a:chExt cx="3836988" cy="2320925"/>
          </a:xfrm>
        </p:grpSpPr>
        <p:sp>
          <p:nvSpPr>
            <p:cNvPr id="26629" name="Oval 3"/>
            <p:cNvSpPr>
              <a:spLocks/>
            </p:cNvSpPr>
            <p:nvPr/>
          </p:nvSpPr>
          <p:spPr bwMode="auto">
            <a:xfrm>
              <a:off x="1319213" y="4529138"/>
              <a:ext cx="90487" cy="90487"/>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6630" name="Oval 4"/>
            <p:cNvSpPr>
              <a:spLocks/>
            </p:cNvSpPr>
            <p:nvPr/>
          </p:nvSpPr>
          <p:spPr bwMode="auto">
            <a:xfrm>
              <a:off x="1146175" y="5318125"/>
              <a:ext cx="90488"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6631" name="Oval 5"/>
            <p:cNvSpPr>
              <a:spLocks/>
            </p:cNvSpPr>
            <p:nvPr/>
          </p:nvSpPr>
          <p:spPr bwMode="auto">
            <a:xfrm>
              <a:off x="1863725" y="5800725"/>
              <a:ext cx="90488"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6632" name="Oval 6"/>
            <p:cNvSpPr>
              <a:spLocks/>
            </p:cNvSpPr>
            <p:nvPr/>
          </p:nvSpPr>
          <p:spPr bwMode="auto">
            <a:xfrm>
              <a:off x="1173163" y="6219825"/>
              <a:ext cx="90487"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6633" name="Oval 7"/>
            <p:cNvSpPr>
              <a:spLocks/>
            </p:cNvSpPr>
            <p:nvPr/>
          </p:nvSpPr>
          <p:spPr bwMode="auto">
            <a:xfrm>
              <a:off x="2259013" y="5299075"/>
              <a:ext cx="90487"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6634" name="Oval 8"/>
            <p:cNvSpPr>
              <a:spLocks/>
            </p:cNvSpPr>
            <p:nvPr/>
          </p:nvSpPr>
          <p:spPr bwMode="auto">
            <a:xfrm>
              <a:off x="2355850" y="6221413"/>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6635" name="Oval 9"/>
            <p:cNvSpPr>
              <a:spLocks/>
            </p:cNvSpPr>
            <p:nvPr/>
          </p:nvSpPr>
          <p:spPr bwMode="auto">
            <a:xfrm>
              <a:off x="2743200" y="5711825"/>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6636" name="Oval 10"/>
            <p:cNvSpPr>
              <a:spLocks/>
            </p:cNvSpPr>
            <p:nvPr/>
          </p:nvSpPr>
          <p:spPr bwMode="auto">
            <a:xfrm>
              <a:off x="2463800" y="4411663"/>
              <a:ext cx="90488" cy="90487"/>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6637" name="Oval 11"/>
            <p:cNvSpPr>
              <a:spLocks/>
            </p:cNvSpPr>
            <p:nvPr/>
          </p:nvSpPr>
          <p:spPr bwMode="auto">
            <a:xfrm>
              <a:off x="3043238" y="5027613"/>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6638" name="Oval 12"/>
            <p:cNvSpPr>
              <a:spLocks/>
            </p:cNvSpPr>
            <p:nvPr/>
          </p:nvSpPr>
          <p:spPr bwMode="auto">
            <a:xfrm>
              <a:off x="3557588" y="5789613"/>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6639" name="Oval 13"/>
            <p:cNvSpPr>
              <a:spLocks/>
            </p:cNvSpPr>
            <p:nvPr/>
          </p:nvSpPr>
          <p:spPr bwMode="auto">
            <a:xfrm>
              <a:off x="3790950" y="4652963"/>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6640" name="Oval 14"/>
            <p:cNvSpPr>
              <a:spLocks/>
            </p:cNvSpPr>
            <p:nvPr/>
          </p:nvSpPr>
          <p:spPr bwMode="auto">
            <a:xfrm>
              <a:off x="406400" y="5113338"/>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6641" name="AutoShape 15"/>
            <p:cNvSpPr>
              <a:spLocks/>
            </p:cNvSpPr>
            <p:nvPr/>
          </p:nvSpPr>
          <p:spPr bwMode="auto">
            <a:xfrm>
              <a:off x="496888" y="5159375"/>
              <a:ext cx="649287" cy="204788"/>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42" name="AutoShape 16"/>
            <p:cNvSpPr>
              <a:spLocks/>
            </p:cNvSpPr>
            <p:nvPr/>
          </p:nvSpPr>
          <p:spPr bwMode="auto">
            <a:xfrm rot="10800000" flipH="1">
              <a:off x="1192213" y="4619625"/>
              <a:ext cx="173037" cy="6985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43" name="AutoShape 17"/>
            <p:cNvSpPr>
              <a:spLocks/>
            </p:cNvSpPr>
            <p:nvPr/>
          </p:nvSpPr>
          <p:spPr bwMode="auto">
            <a:xfrm>
              <a:off x="1223963" y="5395913"/>
              <a:ext cx="652462" cy="41751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44" name="AutoShape 18"/>
            <p:cNvSpPr>
              <a:spLocks/>
            </p:cNvSpPr>
            <p:nvPr/>
          </p:nvSpPr>
          <p:spPr bwMode="auto">
            <a:xfrm rot="10800000" flipH="1">
              <a:off x="1250950" y="5878513"/>
              <a:ext cx="625475" cy="35401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45" name="AutoShape 19"/>
            <p:cNvSpPr>
              <a:spLocks/>
            </p:cNvSpPr>
            <p:nvPr/>
          </p:nvSpPr>
          <p:spPr bwMode="auto">
            <a:xfrm rot="10800000" flipH="1">
              <a:off x="1941513" y="5376863"/>
              <a:ext cx="330200" cy="43656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46" name="AutoShape 20"/>
            <p:cNvSpPr>
              <a:spLocks/>
            </p:cNvSpPr>
            <p:nvPr/>
          </p:nvSpPr>
          <p:spPr bwMode="auto">
            <a:xfrm>
              <a:off x="2336800" y="5376863"/>
              <a:ext cx="419100" cy="34766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47" name="AutoShape 21"/>
            <p:cNvSpPr>
              <a:spLocks/>
            </p:cNvSpPr>
            <p:nvPr/>
          </p:nvSpPr>
          <p:spPr bwMode="auto">
            <a:xfrm rot="10800000" flipH="1">
              <a:off x="2433638" y="5789613"/>
              <a:ext cx="322262" cy="4445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48" name="AutoShape 22"/>
            <p:cNvSpPr>
              <a:spLocks/>
            </p:cNvSpPr>
            <p:nvPr/>
          </p:nvSpPr>
          <p:spPr bwMode="auto">
            <a:xfrm rot="10800000" flipH="1">
              <a:off x="2305050" y="4502150"/>
              <a:ext cx="204788" cy="7969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49" name="AutoShape 23"/>
            <p:cNvSpPr>
              <a:spLocks/>
            </p:cNvSpPr>
            <p:nvPr/>
          </p:nvSpPr>
          <p:spPr bwMode="auto">
            <a:xfrm rot="10800000" flipH="1">
              <a:off x="2820988" y="5118100"/>
              <a:ext cx="268287" cy="6064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50" name="AutoShape 24"/>
            <p:cNvSpPr>
              <a:spLocks/>
            </p:cNvSpPr>
            <p:nvPr/>
          </p:nvSpPr>
          <p:spPr bwMode="auto">
            <a:xfrm rot="10800000" flipH="1">
              <a:off x="3121025" y="4730750"/>
              <a:ext cx="682625" cy="3095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51" name="AutoShape 25"/>
            <p:cNvSpPr>
              <a:spLocks/>
            </p:cNvSpPr>
            <p:nvPr/>
          </p:nvSpPr>
          <p:spPr bwMode="auto">
            <a:xfrm>
              <a:off x="2833688" y="5757863"/>
              <a:ext cx="723900" cy="77787"/>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52" name="AutoShape 26"/>
            <p:cNvSpPr>
              <a:spLocks/>
            </p:cNvSpPr>
            <p:nvPr/>
          </p:nvSpPr>
          <p:spPr bwMode="auto">
            <a:xfrm rot="10800000" flipH="1">
              <a:off x="2541588" y="4165600"/>
              <a:ext cx="222250" cy="2587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53" name="Oval 27"/>
            <p:cNvSpPr>
              <a:spLocks/>
            </p:cNvSpPr>
            <p:nvPr/>
          </p:nvSpPr>
          <p:spPr bwMode="auto">
            <a:xfrm>
              <a:off x="2095500" y="4079875"/>
              <a:ext cx="90488"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6654" name="Oval 28"/>
            <p:cNvSpPr>
              <a:spLocks/>
            </p:cNvSpPr>
            <p:nvPr/>
          </p:nvSpPr>
          <p:spPr bwMode="auto">
            <a:xfrm>
              <a:off x="2751138" y="4087813"/>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6655" name="Oval 29"/>
            <p:cNvSpPr>
              <a:spLocks/>
            </p:cNvSpPr>
            <p:nvPr/>
          </p:nvSpPr>
          <p:spPr bwMode="auto">
            <a:xfrm>
              <a:off x="4152900" y="5387975"/>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6656" name="AutoShape 30"/>
            <p:cNvSpPr>
              <a:spLocks/>
            </p:cNvSpPr>
            <p:nvPr/>
          </p:nvSpPr>
          <p:spPr bwMode="auto">
            <a:xfrm>
              <a:off x="2173288" y="4157663"/>
              <a:ext cx="303212" cy="2667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57" name="AutoShape 31"/>
            <p:cNvSpPr>
              <a:spLocks/>
            </p:cNvSpPr>
            <p:nvPr/>
          </p:nvSpPr>
          <p:spPr bwMode="auto">
            <a:xfrm rot="10800000" flipH="1">
              <a:off x="3635375" y="5465763"/>
              <a:ext cx="530225" cy="3365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58" name="AutoShape 32"/>
            <p:cNvSpPr>
              <a:spLocks/>
            </p:cNvSpPr>
            <p:nvPr/>
          </p:nvSpPr>
          <p:spPr bwMode="auto">
            <a:xfrm rot="10800000">
              <a:off x="3603625" y="5880100"/>
              <a:ext cx="246063" cy="4302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59" name="Oval 33"/>
            <p:cNvSpPr>
              <a:spLocks/>
            </p:cNvSpPr>
            <p:nvPr/>
          </p:nvSpPr>
          <p:spPr bwMode="auto">
            <a:xfrm>
              <a:off x="3803650" y="6310313"/>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6660" name="AutoShape 34"/>
            <p:cNvSpPr>
              <a:spLocks/>
            </p:cNvSpPr>
            <p:nvPr/>
          </p:nvSpPr>
          <p:spPr bwMode="auto">
            <a:xfrm rot="10800000" flipH="1">
              <a:off x="1397000" y="4157663"/>
              <a:ext cx="711200" cy="38417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61" name="AutoShape 35"/>
            <p:cNvSpPr>
              <a:spLocks/>
            </p:cNvSpPr>
            <p:nvPr/>
          </p:nvSpPr>
          <p:spPr bwMode="auto">
            <a:xfrm rot="10800000" flipH="1">
              <a:off x="1223963" y="4489450"/>
              <a:ext cx="1252537" cy="84137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62" name="Line 36"/>
            <p:cNvSpPr>
              <a:spLocks noChangeShapeType="1"/>
            </p:cNvSpPr>
            <p:nvPr/>
          </p:nvSpPr>
          <p:spPr bwMode="auto">
            <a:xfrm>
              <a:off x="2185988" y="4125913"/>
              <a:ext cx="565150" cy="79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3" name="AutoShape 37"/>
            <p:cNvSpPr>
              <a:spLocks/>
            </p:cNvSpPr>
            <p:nvPr/>
          </p:nvSpPr>
          <p:spPr bwMode="auto">
            <a:xfrm>
              <a:off x="1397000" y="4606925"/>
              <a:ext cx="874713" cy="7048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64" name="AutoShape 38"/>
            <p:cNvSpPr>
              <a:spLocks/>
            </p:cNvSpPr>
            <p:nvPr/>
          </p:nvSpPr>
          <p:spPr bwMode="auto">
            <a:xfrm rot="10800000" flipH="1">
              <a:off x="484188" y="4606925"/>
              <a:ext cx="847725" cy="5191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65" name="AutoShape 39"/>
            <p:cNvSpPr>
              <a:spLocks/>
            </p:cNvSpPr>
            <p:nvPr/>
          </p:nvSpPr>
          <p:spPr bwMode="auto">
            <a:xfrm>
              <a:off x="484188" y="5191125"/>
              <a:ext cx="701675" cy="10414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66" name="AutoShape 40"/>
            <p:cNvSpPr>
              <a:spLocks/>
            </p:cNvSpPr>
            <p:nvPr/>
          </p:nvSpPr>
          <p:spPr bwMode="auto">
            <a:xfrm rot="10800000">
              <a:off x="1192213" y="5408613"/>
              <a:ext cx="26987" cy="811212"/>
            </a:xfrm>
            <a:custGeom>
              <a:avLst/>
              <a:gdLst>
                <a:gd name="T0" fmla="*/ 0 w 21600"/>
                <a:gd name="T1" fmla="*/ 0 h 21600"/>
                <a:gd name="T2" fmla="*/ 951419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67" name="Line 41"/>
            <p:cNvSpPr>
              <a:spLocks noChangeShapeType="1"/>
            </p:cNvSpPr>
            <p:nvPr/>
          </p:nvSpPr>
          <p:spPr bwMode="auto">
            <a:xfrm>
              <a:off x="1263650" y="6265863"/>
              <a:ext cx="1092200" cy="15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8" name="AutoShape 42"/>
            <p:cNvSpPr>
              <a:spLocks/>
            </p:cNvSpPr>
            <p:nvPr/>
          </p:nvSpPr>
          <p:spPr bwMode="auto">
            <a:xfrm rot="10800000" flipH="1">
              <a:off x="1954213" y="5757863"/>
              <a:ext cx="788987" cy="889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69" name="AutoShape 43"/>
            <p:cNvSpPr>
              <a:spLocks/>
            </p:cNvSpPr>
            <p:nvPr/>
          </p:nvSpPr>
          <p:spPr bwMode="auto">
            <a:xfrm rot="10800000">
              <a:off x="2541588" y="4489450"/>
              <a:ext cx="514350" cy="5508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70" name="AutoShape 44"/>
            <p:cNvSpPr>
              <a:spLocks/>
            </p:cNvSpPr>
            <p:nvPr/>
          </p:nvSpPr>
          <p:spPr bwMode="auto">
            <a:xfrm>
              <a:off x="2828925" y="4165600"/>
              <a:ext cx="974725" cy="5000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71" name="AutoShape 45"/>
            <p:cNvSpPr>
              <a:spLocks/>
            </p:cNvSpPr>
            <p:nvPr/>
          </p:nvSpPr>
          <p:spPr bwMode="auto">
            <a:xfrm>
              <a:off x="3121025" y="5105400"/>
              <a:ext cx="449263" cy="6969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72" name="AutoShape 46"/>
            <p:cNvSpPr>
              <a:spLocks/>
            </p:cNvSpPr>
            <p:nvPr/>
          </p:nvSpPr>
          <p:spPr bwMode="auto">
            <a:xfrm>
              <a:off x="2446338" y="6267450"/>
              <a:ext cx="1357312" cy="889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73" name="AutoShape 47"/>
            <p:cNvSpPr>
              <a:spLocks/>
            </p:cNvSpPr>
            <p:nvPr/>
          </p:nvSpPr>
          <p:spPr bwMode="auto">
            <a:xfrm rot="10800000" flipH="1">
              <a:off x="3881438" y="5478463"/>
              <a:ext cx="317500" cy="8445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74" name="AutoShape 48"/>
            <p:cNvSpPr>
              <a:spLocks/>
            </p:cNvSpPr>
            <p:nvPr/>
          </p:nvSpPr>
          <p:spPr bwMode="auto">
            <a:xfrm>
              <a:off x="3868738" y="4730750"/>
              <a:ext cx="296862" cy="6699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75" name="AutoShape 49"/>
            <p:cNvSpPr>
              <a:spLocks/>
            </p:cNvSpPr>
            <p:nvPr/>
          </p:nvSpPr>
          <p:spPr bwMode="auto">
            <a:xfrm rot="10800000">
              <a:off x="2797175" y="4178300"/>
              <a:ext cx="292100" cy="8493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76" name="AutoShape 50"/>
            <p:cNvSpPr>
              <a:spLocks/>
            </p:cNvSpPr>
            <p:nvPr/>
          </p:nvSpPr>
          <p:spPr bwMode="auto">
            <a:xfrm rot="10800000" flipH="1">
              <a:off x="2349500" y="5105400"/>
              <a:ext cx="706438" cy="2397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77" name="AutoShape 51"/>
            <p:cNvSpPr>
              <a:spLocks/>
            </p:cNvSpPr>
            <p:nvPr/>
          </p:nvSpPr>
          <p:spPr bwMode="auto">
            <a:xfrm>
              <a:off x="1941513" y="5878513"/>
              <a:ext cx="427037" cy="3556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78" name="AutoShape 52"/>
            <p:cNvSpPr>
              <a:spLocks/>
            </p:cNvSpPr>
            <p:nvPr/>
          </p:nvSpPr>
          <p:spPr bwMode="auto">
            <a:xfrm>
              <a:off x="2349500" y="5345113"/>
              <a:ext cx="1803400" cy="889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79" name="AutoShape 53"/>
            <p:cNvSpPr>
              <a:spLocks/>
            </p:cNvSpPr>
            <p:nvPr/>
          </p:nvSpPr>
          <p:spPr bwMode="auto">
            <a:xfrm rot="10800000" flipH="1">
              <a:off x="1236663" y="5345113"/>
              <a:ext cx="1022350" cy="19050"/>
            </a:xfrm>
            <a:custGeom>
              <a:avLst/>
              <a:gdLst>
                <a:gd name="T0" fmla="*/ 0 w 21600"/>
                <a:gd name="T1" fmla="*/ 0 h 21600"/>
                <a:gd name="T2" fmla="*/ 2147483646 w 21600"/>
                <a:gd name="T3" fmla="*/ 2553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26627" name="Rectangle 54"/>
          <p:cNvSpPr>
            <a:spLocks noGrp="1" noChangeArrowheads="1"/>
          </p:cNvSpPr>
          <p:nvPr>
            <p:ph type="title"/>
          </p:nvPr>
        </p:nvSpPr>
        <p:spPr>
          <a:xfrm>
            <a:off x="609600" y="457200"/>
            <a:ext cx="8153400" cy="823913"/>
          </a:xfrm>
        </p:spPr>
        <p:txBody>
          <a:bodyPr rIns="132080"/>
          <a:lstStyle/>
          <a:p>
            <a:pPr eaLnBrk="1" hangingPunct="1"/>
            <a:r>
              <a:rPr lang="en-US" altLang="x-none" sz="2800" b="1">
                <a:solidFill>
                  <a:srgbClr val="800000"/>
                </a:solidFill>
                <a:latin typeface="Tw Cen MT" charset="0"/>
              </a:rPr>
              <a:t>Aside: How can you find a cycle</a:t>
            </a:r>
            <a:br>
              <a:rPr lang="en-US" altLang="x-none" sz="2800" b="1">
                <a:solidFill>
                  <a:srgbClr val="800000"/>
                </a:solidFill>
                <a:latin typeface="Tw Cen MT" charset="0"/>
              </a:rPr>
            </a:br>
            <a:r>
              <a:rPr lang="en-US" altLang="x-none" sz="2800" b="1">
                <a:solidFill>
                  <a:srgbClr val="800000"/>
                </a:solidFill>
                <a:latin typeface="Tw Cen MT" charset="0"/>
              </a:rPr>
              <a:t>in an undirected graph?</a:t>
            </a:r>
            <a:endParaRPr lang="en-US" altLang="x-none" sz="2800" b="1">
              <a:solidFill>
                <a:srgbClr val="FF0000"/>
              </a:solidFill>
              <a:latin typeface="Tw Cen MT"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p:cNvSpPr>
          <p:nvPr/>
        </p:nvSpPr>
        <p:spPr bwMode="auto">
          <a:xfrm>
            <a:off x="685800" y="1371600"/>
            <a:ext cx="428625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39" bIns="0">
            <a:spAutoFit/>
          </a:bodyPr>
          <a:lstStyle>
            <a:lvl1pPr marL="269875" indent="-230188">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ts val="1400"/>
              </a:spcBef>
              <a:buClr>
                <a:srgbClr val="008000"/>
              </a:buClr>
              <a:buFont typeface="Arial" charset="0"/>
              <a:buChar char="•"/>
            </a:pPr>
            <a:r>
              <a:rPr lang="en-US" altLang="x-none" sz="2400">
                <a:solidFill>
                  <a:srgbClr val="800000"/>
                </a:solidFill>
              </a:rPr>
              <a:t>Start with the whole graph – it is</a:t>
            </a:r>
            <a:br>
              <a:rPr lang="en-US" altLang="x-none" sz="2400">
                <a:solidFill>
                  <a:srgbClr val="800000"/>
                </a:solidFill>
              </a:rPr>
            </a:br>
            <a:r>
              <a:rPr lang="en-US" altLang="x-none" sz="2400">
                <a:solidFill>
                  <a:srgbClr val="800000"/>
                </a:solidFill>
              </a:rPr>
              <a:t>connected</a:t>
            </a:r>
          </a:p>
        </p:txBody>
      </p:sp>
      <p:sp>
        <p:nvSpPr>
          <p:cNvPr id="27650" name="Oval 3"/>
          <p:cNvSpPr>
            <a:spLocks/>
          </p:cNvSpPr>
          <p:nvPr/>
        </p:nvSpPr>
        <p:spPr bwMode="auto">
          <a:xfrm>
            <a:off x="1319213" y="4529138"/>
            <a:ext cx="90487" cy="90487"/>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651" name="Oval 4"/>
          <p:cNvSpPr>
            <a:spLocks/>
          </p:cNvSpPr>
          <p:nvPr/>
        </p:nvSpPr>
        <p:spPr bwMode="auto">
          <a:xfrm>
            <a:off x="1146175" y="5318125"/>
            <a:ext cx="90488"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652" name="Oval 5"/>
          <p:cNvSpPr>
            <a:spLocks/>
          </p:cNvSpPr>
          <p:nvPr/>
        </p:nvSpPr>
        <p:spPr bwMode="auto">
          <a:xfrm>
            <a:off x="1863725" y="5800725"/>
            <a:ext cx="90488"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653" name="Oval 6"/>
          <p:cNvSpPr>
            <a:spLocks/>
          </p:cNvSpPr>
          <p:nvPr/>
        </p:nvSpPr>
        <p:spPr bwMode="auto">
          <a:xfrm>
            <a:off x="1173163" y="6219825"/>
            <a:ext cx="90487"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654" name="Oval 7"/>
          <p:cNvSpPr>
            <a:spLocks/>
          </p:cNvSpPr>
          <p:nvPr/>
        </p:nvSpPr>
        <p:spPr bwMode="auto">
          <a:xfrm>
            <a:off x="2259013" y="5299075"/>
            <a:ext cx="90487"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655" name="Oval 8"/>
          <p:cNvSpPr>
            <a:spLocks/>
          </p:cNvSpPr>
          <p:nvPr/>
        </p:nvSpPr>
        <p:spPr bwMode="auto">
          <a:xfrm>
            <a:off x="2355850" y="6221413"/>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656" name="Oval 9"/>
          <p:cNvSpPr>
            <a:spLocks/>
          </p:cNvSpPr>
          <p:nvPr/>
        </p:nvSpPr>
        <p:spPr bwMode="auto">
          <a:xfrm>
            <a:off x="2743200" y="5711825"/>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657" name="Oval 10"/>
          <p:cNvSpPr>
            <a:spLocks/>
          </p:cNvSpPr>
          <p:nvPr/>
        </p:nvSpPr>
        <p:spPr bwMode="auto">
          <a:xfrm>
            <a:off x="2463800" y="4411663"/>
            <a:ext cx="90488" cy="90487"/>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658" name="Oval 11"/>
          <p:cNvSpPr>
            <a:spLocks/>
          </p:cNvSpPr>
          <p:nvPr/>
        </p:nvSpPr>
        <p:spPr bwMode="auto">
          <a:xfrm>
            <a:off x="3043238" y="5027613"/>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659" name="Oval 12"/>
          <p:cNvSpPr>
            <a:spLocks/>
          </p:cNvSpPr>
          <p:nvPr/>
        </p:nvSpPr>
        <p:spPr bwMode="auto">
          <a:xfrm>
            <a:off x="3557588" y="5789613"/>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660" name="Oval 13"/>
          <p:cNvSpPr>
            <a:spLocks/>
          </p:cNvSpPr>
          <p:nvPr/>
        </p:nvSpPr>
        <p:spPr bwMode="auto">
          <a:xfrm>
            <a:off x="3790950" y="4652963"/>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661" name="Oval 14"/>
          <p:cNvSpPr>
            <a:spLocks/>
          </p:cNvSpPr>
          <p:nvPr/>
        </p:nvSpPr>
        <p:spPr bwMode="auto">
          <a:xfrm>
            <a:off x="406400" y="5113338"/>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662" name="AutoShape 15"/>
          <p:cNvSpPr>
            <a:spLocks/>
          </p:cNvSpPr>
          <p:nvPr/>
        </p:nvSpPr>
        <p:spPr bwMode="auto">
          <a:xfrm>
            <a:off x="496888" y="5159375"/>
            <a:ext cx="649287" cy="204788"/>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63" name="AutoShape 16"/>
          <p:cNvSpPr>
            <a:spLocks/>
          </p:cNvSpPr>
          <p:nvPr/>
        </p:nvSpPr>
        <p:spPr bwMode="auto">
          <a:xfrm rot="10800000" flipH="1">
            <a:off x="1192213" y="4619625"/>
            <a:ext cx="173037" cy="6985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64" name="AutoShape 17"/>
          <p:cNvSpPr>
            <a:spLocks/>
          </p:cNvSpPr>
          <p:nvPr/>
        </p:nvSpPr>
        <p:spPr bwMode="auto">
          <a:xfrm>
            <a:off x="1223963" y="5395913"/>
            <a:ext cx="652462" cy="41751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65" name="AutoShape 18"/>
          <p:cNvSpPr>
            <a:spLocks/>
          </p:cNvSpPr>
          <p:nvPr/>
        </p:nvSpPr>
        <p:spPr bwMode="auto">
          <a:xfrm rot="10800000" flipH="1">
            <a:off x="1250950" y="5878513"/>
            <a:ext cx="625475" cy="35401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66" name="AutoShape 19"/>
          <p:cNvSpPr>
            <a:spLocks/>
          </p:cNvSpPr>
          <p:nvPr/>
        </p:nvSpPr>
        <p:spPr bwMode="auto">
          <a:xfrm rot="10800000" flipH="1">
            <a:off x="1941513" y="5376863"/>
            <a:ext cx="330200" cy="43656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67" name="AutoShape 20"/>
          <p:cNvSpPr>
            <a:spLocks/>
          </p:cNvSpPr>
          <p:nvPr/>
        </p:nvSpPr>
        <p:spPr bwMode="auto">
          <a:xfrm>
            <a:off x="2336800" y="5376863"/>
            <a:ext cx="419100" cy="34766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68" name="AutoShape 21"/>
          <p:cNvSpPr>
            <a:spLocks/>
          </p:cNvSpPr>
          <p:nvPr/>
        </p:nvSpPr>
        <p:spPr bwMode="auto">
          <a:xfrm rot="10800000" flipH="1">
            <a:off x="2433638" y="5789613"/>
            <a:ext cx="322262" cy="4445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69" name="AutoShape 22"/>
          <p:cNvSpPr>
            <a:spLocks/>
          </p:cNvSpPr>
          <p:nvPr/>
        </p:nvSpPr>
        <p:spPr bwMode="auto">
          <a:xfrm rot="10800000" flipH="1">
            <a:off x="2305050" y="4502150"/>
            <a:ext cx="204788" cy="7969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70" name="AutoShape 23"/>
          <p:cNvSpPr>
            <a:spLocks/>
          </p:cNvSpPr>
          <p:nvPr/>
        </p:nvSpPr>
        <p:spPr bwMode="auto">
          <a:xfrm rot="10800000" flipH="1">
            <a:off x="2820988" y="5118100"/>
            <a:ext cx="268287" cy="6064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71" name="AutoShape 24"/>
          <p:cNvSpPr>
            <a:spLocks/>
          </p:cNvSpPr>
          <p:nvPr/>
        </p:nvSpPr>
        <p:spPr bwMode="auto">
          <a:xfrm rot="10800000" flipH="1">
            <a:off x="3121025" y="4730750"/>
            <a:ext cx="682625" cy="3095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72" name="AutoShape 25"/>
          <p:cNvSpPr>
            <a:spLocks/>
          </p:cNvSpPr>
          <p:nvPr/>
        </p:nvSpPr>
        <p:spPr bwMode="auto">
          <a:xfrm>
            <a:off x="2833688" y="5757863"/>
            <a:ext cx="723900" cy="77787"/>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73" name="AutoShape 26"/>
          <p:cNvSpPr>
            <a:spLocks/>
          </p:cNvSpPr>
          <p:nvPr/>
        </p:nvSpPr>
        <p:spPr bwMode="auto">
          <a:xfrm rot="10800000" flipH="1">
            <a:off x="2541588" y="4165600"/>
            <a:ext cx="222250" cy="2587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74" name="Oval 27"/>
          <p:cNvSpPr>
            <a:spLocks/>
          </p:cNvSpPr>
          <p:nvPr/>
        </p:nvSpPr>
        <p:spPr bwMode="auto">
          <a:xfrm>
            <a:off x="2095500" y="4079875"/>
            <a:ext cx="90488"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675" name="Oval 28"/>
          <p:cNvSpPr>
            <a:spLocks/>
          </p:cNvSpPr>
          <p:nvPr/>
        </p:nvSpPr>
        <p:spPr bwMode="auto">
          <a:xfrm>
            <a:off x="2751138" y="4087813"/>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676" name="Oval 29"/>
          <p:cNvSpPr>
            <a:spLocks/>
          </p:cNvSpPr>
          <p:nvPr/>
        </p:nvSpPr>
        <p:spPr bwMode="auto">
          <a:xfrm>
            <a:off x="4152900" y="5387975"/>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677" name="AutoShape 30"/>
          <p:cNvSpPr>
            <a:spLocks/>
          </p:cNvSpPr>
          <p:nvPr/>
        </p:nvSpPr>
        <p:spPr bwMode="auto">
          <a:xfrm>
            <a:off x="2173288" y="4157663"/>
            <a:ext cx="303212" cy="2667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78" name="AutoShape 31"/>
          <p:cNvSpPr>
            <a:spLocks/>
          </p:cNvSpPr>
          <p:nvPr/>
        </p:nvSpPr>
        <p:spPr bwMode="auto">
          <a:xfrm rot="10800000" flipH="1">
            <a:off x="3635375" y="5465763"/>
            <a:ext cx="530225" cy="3365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79" name="AutoShape 32"/>
          <p:cNvSpPr>
            <a:spLocks/>
          </p:cNvSpPr>
          <p:nvPr/>
        </p:nvSpPr>
        <p:spPr bwMode="auto">
          <a:xfrm rot="10800000">
            <a:off x="3603625" y="5880100"/>
            <a:ext cx="246063" cy="4302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80" name="Oval 33"/>
          <p:cNvSpPr>
            <a:spLocks/>
          </p:cNvSpPr>
          <p:nvPr/>
        </p:nvSpPr>
        <p:spPr bwMode="auto">
          <a:xfrm>
            <a:off x="3803650" y="6310313"/>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681" name="AutoShape 34"/>
          <p:cNvSpPr>
            <a:spLocks/>
          </p:cNvSpPr>
          <p:nvPr/>
        </p:nvSpPr>
        <p:spPr bwMode="auto">
          <a:xfrm rot="10800000" flipH="1">
            <a:off x="1397000" y="4157663"/>
            <a:ext cx="711200" cy="38417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82" name="AutoShape 35"/>
          <p:cNvSpPr>
            <a:spLocks/>
          </p:cNvSpPr>
          <p:nvPr/>
        </p:nvSpPr>
        <p:spPr bwMode="auto">
          <a:xfrm rot="10800000" flipH="1">
            <a:off x="1223963" y="4489450"/>
            <a:ext cx="1252537" cy="84137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83" name="Line 36"/>
          <p:cNvSpPr>
            <a:spLocks noChangeShapeType="1"/>
          </p:cNvSpPr>
          <p:nvPr/>
        </p:nvSpPr>
        <p:spPr bwMode="auto">
          <a:xfrm>
            <a:off x="2185988" y="4125913"/>
            <a:ext cx="565150" cy="79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4" name="AutoShape 37"/>
          <p:cNvSpPr>
            <a:spLocks/>
          </p:cNvSpPr>
          <p:nvPr/>
        </p:nvSpPr>
        <p:spPr bwMode="auto">
          <a:xfrm>
            <a:off x="1397000" y="4606925"/>
            <a:ext cx="874713" cy="7048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85" name="AutoShape 38"/>
          <p:cNvSpPr>
            <a:spLocks/>
          </p:cNvSpPr>
          <p:nvPr/>
        </p:nvSpPr>
        <p:spPr bwMode="auto">
          <a:xfrm rot="10800000" flipH="1">
            <a:off x="484188" y="4606925"/>
            <a:ext cx="847725" cy="5191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86" name="AutoShape 39"/>
          <p:cNvSpPr>
            <a:spLocks/>
          </p:cNvSpPr>
          <p:nvPr/>
        </p:nvSpPr>
        <p:spPr bwMode="auto">
          <a:xfrm>
            <a:off x="484188" y="5191125"/>
            <a:ext cx="701675" cy="10414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87" name="AutoShape 40"/>
          <p:cNvSpPr>
            <a:spLocks/>
          </p:cNvSpPr>
          <p:nvPr/>
        </p:nvSpPr>
        <p:spPr bwMode="auto">
          <a:xfrm rot="10800000">
            <a:off x="1192213" y="5408613"/>
            <a:ext cx="26987" cy="811212"/>
          </a:xfrm>
          <a:custGeom>
            <a:avLst/>
            <a:gdLst>
              <a:gd name="T0" fmla="*/ 0 w 21600"/>
              <a:gd name="T1" fmla="*/ 0 h 21600"/>
              <a:gd name="T2" fmla="*/ 951419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88" name="Line 41"/>
          <p:cNvSpPr>
            <a:spLocks noChangeShapeType="1"/>
          </p:cNvSpPr>
          <p:nvPr/>
        </p:nvSpPr>
        <p:spPr bwMode="auto">
          <a:xfrm>
            <a:off x="1263650" y="6265863"/>
            <a:ext cx="1092200" cy="15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9" name="AutoShape 42"/>
          <p:cNvSpPr>
            <a:spLocks/>
          </p:cNvSpPr>
          <p:nvPr/>
        </p:nvSpPr>
        <p:spPr bwMode="auto">
          <a:xfrm rot="10800000" flipH="1">
            <a:off x="1954213" y="5757863"/>
            <a:ext cx="788987" cy="889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90" name="AutoShape 43"/>
          <p:cNvSpPr>
            <a:spLocks/>
          </p:cNvSpPr>
          <p:nvPr/>
        </p:nvSpPr>
        <p:spPr bwMode="auto">
          <a:xfrm rot="10800000">
            <a:off x="2541588" y="4489450"/>
            <a:ext cx="514350" cy="5508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91" name="AutoShape 44"/>
          <p:cNvSpPr>
            <a:spLocks/>
          </p:cNvSpPr>
          <p:nvPr/>
        </p:nvSpPr>
        <p:spPr bwMode="auto">
          <a:xfrm>
            <a:off x="2828925" y="4165600"/>
            <a:ext cx="974725" cy="5000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92" name="AutoShape 45"/>
          <p:cNvSpPr>
            <a:spLocks/>
          </p:cNvSpPr>
          <p:nvPr/>
        </p:nvSpPr>
        <p:spPr bwMode="auto">
          <a:xfrm>
            <a:off x="3121025" y="5105400"/>
            <a:ext cx="449263" cy="6969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93" name="AutoShape 46"/>
          <p:cNvSpPr>
            <a:spLocks/>
          </p:cNvSpPr>
          <p:nvPr/>
        </p:nvSpPr>
        <p:spPr bwMode="auto">
          <a:xfrm>
            <a:off x="2446338" y="6267450"/>
            <a:ext cx="1357312" cy="889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94" name="AutoShape 47"/>
          <p:cNvSpPr>
            <a:spLocks/>
          </p:cNvSpPr>
          <p:nvPr/>
        </p:nvSpPr>
        <p:spPr bwMode="auto">
          <a:xfrm rot="10800000" flipH="1">
            <a:off x="3881438" y="5478463"/>
            <a:ext cx="317500" cy="8445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95" name="AutoShape 48"/>
          <p:cNvSpPr>
            <a:spLocks/>
          </p:cNvSpPr>
          <p:nvPr/>
        </p:nvSpPr>
        <p:spPr bwMode="auto">
          <a:xfrm>
            <a:off x="3868738" y="4730750"/>
            <a:ext cx="296862" cy="6699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96" name="AutoShape 49"/>
          <p:cNvSpPr>
            <a:spLocks/>
          </p:cNvSpPr>
          <p:nvPr/>
        </p:nvSpPr>
        <p:spPr bwMode="auto">
          <a:xfrm rot="10800000">
            <a:off x="2797175" y="4178300"/>
            <a:ext cx="292100" cy="8493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97" name="AutoShape 50"/>
          <p:cNvSpPr>
            <a:spLocks/>
          </p:cNvSpPr>
          <p:nvPr/>
        </p:nvSpPr>
        <p:spPr bwMode="auto">
          <a:xfrm rot="10800000" flipH="1">
            <a:off x="2349500" y="5105400"/>
            <a:ext cx="706438" cy="2397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98" name="AutoShape 51"/>
          <p:cNvSpPr>
            <a:spLocks/>
          </p:cNvSpPr>
          <p:nvPr/>
        </p:nvSpPr>
        <p:spPr bwMode="auto">
          <a:xfrm>
            <a:off x="1941513" y="5878513"/>
            <a:ext cx="427037" cy="3556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99" name="AutoShape 52"/>
          <p:cNvSpPr>
            <a:spLocks/>
          </p:cNvSpPr>
          <p:nvPr/>
        </p:nvSpPr>
        <p:spPr bwMode="auto">
          <a:xfrm>
            <a:off x="2349500" y="5345113"/>
            <a:ext cx="1803400" cy="889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00" name="AutoShape 53"/>
          <p:cNvSpPr>
            <a:spLocks/>
          </p:cNvSpPr>
          <p:nvPr/>
        </p:nvSpPr>
        <p:spPr bwMode="auto">
          <a:xfrm rot="10800000" flipH="1">
            <a:off x="1236663" y="5345113"/>
            <a:ext cx="1022350" cy="19050"/>
          </a:xfrm>
          <a:custGeom>
            <a:avLst/>
            <a:gdLst>
              <a:gd name="T0" fmla="*/ 0 w 21600"/>
              <a:gd name="T1" fmla="*/ 0 h 21600"/>
              <a:gd name="T2" fmla="*/ 2147483646 w 21600"/>
              <a:gd name="T3" fmla="*/ 2553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01" name="Rectangle 54"/>
          <p:cNvSpPr>
            <a:spLocks noGrp="1" noChangeArrowheads="1"/>
          </p:cNvSpPr>
          <p:nvPr>
            <p:ph type="title"/>
          </p:nvPr>
        </p:nvSpPr>
        <p:spPr>
          <a:xfrm>
            <a:off x="609600" y="457200"/>
            <a:ext cx="8153400" cy="685800"/>
          </a:xfrm>
        </p:spPr>
        <p:txBody>
          <a:bodyPr rIns="132080"/>
          <a:lstStyle/>
          <a:p>
            <a:pPr eaLnBrk="1" hangingPunct="1"/>
            <a:r>
              <a:rPr lang="en-US" altLang="x-none" sz="2800" b="1">
                <a:solidFill>
                  <a:srgbClr val="800000"/>
                </a:solidFill>
                <a:latin typeface="Tw Cen MT" charset="0"/>
              </a:rPr>
              <a:t>Finding a spanning tree: </a:t>
            </a:r>
            <a:r>
              <a:rPr lang="en-US" altLang="x-none" sz="2800" b="1">
                <a:solidFill>
                  <a:srgbClr val="FF0000"/>
                </a:solidFill>
                <a:latin typeface="Tw Cen MT" charset="0"/>
              </a:rPr>
              <a:t>Subtractive method</a:t>
            </a:r>
          </a:p>
        </p:txBody>
      </p:sp>
      <p:sp>
        <p:nvSpPr>
          <p:cNvPr id="58" name="Rectangle 55"/>
          <p:cNvSpPr>
            <a:spLocks/>
          </p:cNvSpPr>
          <p:nvPr/>
        </p:nvSpPr>
        <p:spPr bwMode="auto">
          <a:xfrm>
            <a:off x="685800" y="2120900"/>
            <a:ext cx="7391400"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lvl1pPr marL="269875" indent="-230188">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ts val="1400"/>
              </a:spcBef>
              <a:buClr>
                <a:srgbClr val="008000"/>
              </a:buClr>
              <a:buFont typeface="Arial" charset="0"/>
              <a:buChar char="•"/>
            </a:pPr>
            <a:r>
              <a:rPr lang="en-US" altLang="x-none" sz="2400">
                <a:solidFill>
                  <a:srgbClr val="800000"/>
                </a:solidFill>
              </a:rPr>
              <a:t>While there is a cycle: </a:t>
            </a:r>
            <a:br>
              <a:rPr lang="en-US" altLang="x-none" sz="2400">
                <a:solidFill>
                  <a:srgbClr val="800000"/>
                </a:solidFill>
              </a:rPr>
            </a:br>
            <a:r>
              <a:rPr lang="en-US" altLang="x-none" sz="2400">
                <a:solidFill>
                  <a:srgbClr val="800000"/>
                </a:solidFill>
              </a:rPr>
              <a:t>    Pick an edge of a cycle and throw it out</a:t>
            </a:r>
            <a:br>
              <a:rPr lang="en-US" altLang="x-none" sz="2400">
                <a:solidFill>
                  <a:srgbClr val="800000"/>
                </a:solidFill>
              </a:rPr>
            </a:br>
            <a:r>
              <a:rPr lang="en-US" altLang="x-none" sz="2400">
                <a:solidFill>
                  <a:srgbClr val="800000"/>
                </a:solidFill>
              </a:rPr>
              <a:t>    – the graph is still connected (why?)</a:t>
            </a:r>
          </a:p>
        </p:txBody>
      </p:sp>
      <p:grpSp>
        <p:nvGrpSpPr>
          <p:cNvPr id="3" name="Group 2"/>
          <p:cNvGrpSpPr>
            <a:grpSpLocks/>
          </p:cNvGrpSpPr>
          <p:nvPr/>
        </p:nvGrpSpPr>
        <p:grpSpPr bwMode="auto">
          <a:xfrm>
            <a:off x="3048000" y="3657600"/>
            <a:ext cx="5410200" cy="2743200"/>
            <a:chOff x="3048000" y="3025775"/>
            <a:chExt cx="5410200" cy="2743200"/>
          </a:xfrm>
        </p:grpSpPr>
        <p:grpSp>
          <p:nvGrpSpPr>
            <p:cNvPr id="27706" name="Group 58"/>
            <p:cNvGrpSpPr>
              <a:grpSpLocks/>
            </p:cNvGrpSpPr>
            <p:nvPr/>
          </p:nvGrpSpPr>
          <p:grpSpPr bwMode="auto">
            <a:xfrm>
              <a:off x="4621212" y="3448050"/>
              <a:ext cx="3836988" cy="2320925"/>
              <a:chOff x="3987800" y="3448050"/>
              <a:chExt cx="3836988" cy="2320925"/>
            </a:xfrm>
          </p:grpSpPr>
          <p:sp>
            <p:nvSpPr>
              <p:cNvPr id="27708" name="Oval 3"/>
              <p:cNvSpPr>
                <a:spLocks/>
              </p:cNvSpPr>
              <p:nvPr/>
            </p:nvSpPr>
            <p:spPr bwMode="auto">
              <a:xfrm>
                <a:off x="4900613" y="3897313"/>
                <a:ext cx="90487" cy="90487"/>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709" name="Oval 4"/>
              <p:cNvSpPr>
                <a:spLocks/>
              </p:cNvSpPr>
              <p:nvPr/>
            </p:nvSpPr>
            <p:spPr bwMode="auto">
              <a:xfrm>
                <a:off x="4727575" y="4686300"/>
                <a:ext cx="90488"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710" name="Oval 5"/>
              <p:cNvSpPr>
                <a:spLocks/>
              </p:cNvSpPr>
              <p:nvPr/>
            </p:nvSpPr>
            <p:spPr bwMode="auto">
              <a:xfrm>
                <a:off x="5445125" y="5168900"/>
                <a:ext cx="90488"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711" name="Oval 6"/>
              <p:cNvSpPr>
                <a:spLocks/>
              </p:cNvSpPr>
              <p:nvPr/>
            </p:nvSpPr>
            <p:spPr bwMode="auto">
              <a:xfrm>
                <a:off x="4754563" y="5588000"/>
                <a:ext cx="90487"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712" name="Oval 7"/>
              <p:cNvSpPr>
                <a:spLocks/>
              </p:cNvSpPr>
              <p:nvPr/>
            </p:nvSpPr>
            <p:spPr bwMode="auto">
              <a:xfrm>
                <a:off x="5840413" y="4667250"/>
                <a:ext cx="90487"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713" name="Oval 8"/>
              <p:cNvSpPr>
                <a:spLocks/>
              </p:cNvSpPr>
              <p:nvPr/>
            </p:nvSpPr>
            <p:spPr bwMode="auto">
              <a:xfrm>
                <a:off x="5937250" y="5589588"/>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714" name="Oval 9"/>
              <p:cNvSpPr>
                <a:spLocks/>
              </p:cNvSpPr>
              <p:nvPr/>
            </p:nvSpPr>
            <p:spPr bwMode="auto">
              <a:xfrm>
                <a:off x="6324600" y="5080000"/>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715" name="Oval 10"/>
              <p:cNvSpPr>
                <a:spLocks/>
              </p:cNvSpPr>
              <p:nvPr/>
            </p:nvSpPr>
            <p:spPr bwMode="auto">
              <a:xfrm>
                <a:off x="6045200" y="3779838"/>
                <a:ext cx="90488" cy="90487"/>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716" name="Oval 11"/>
              <p:cNvSpPr>
                <a:spLocks/>
              </p:cNvSpPr>
              <p:nvPr/>
            </p:nvSpPr>
            <p:spPr bwMode="auto">
              <a:xfrm>
                <a:off x="6624638" y="4395788"/>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717" name="Oval 12"/>
              <p:cNvSpPr>
                <a:spLocks/>
              </p:cNvSpPr>
              <p:nvPr/>
            </p:nvSpPr>
            <p:spPr bwMode="auto">
              <a:xfrm>
                <a:off x="7138988" y="5157788"/>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718" name="Oval 13"/>
              <p:cNvSpPr>
                <a:spLocks/>
              </p:cNvSpPr>
              <p:nvPr/>
            </p:nvSpPr>
            <p:spPr bwMode="auto">
              <a:xfrm>
                <a:off x="7372350" y="4021138"/>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719" name="Oval 14"/>
              <p:cNvSpPr>
                <a:spLocks/>
              </p:cNvSpPr>
              <p:nvPr/>
            </p:nvSpPr>
            <p:spPr bwMode="auto">
              <a:xfrm>
                <a:off x="3987800" y="4481513"/>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720" name="AutoShape 15"/>
              <p:cNvSpPr>
                <a:spLocks/>
              </p:cNvSpPr>
              <p:nvPr/>
            </p:nvSpPr>
            <p:spPr bwMode="auto">
              <a:xfrm>
                <a:off x="4078288" y="4527550"/>
                <a:ext cx="649287" cy="204788"/>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21" name="AutoShape 16"/>
              <p:cNvSpPr>
                <a:spLocks/>
              </p:cNvSpPr>
              <p:nvPr/>
            </p:nvSpPr>
            <p:spPr bwMode="auto">
              <a:xfrm rot="10800000" flipH="1">
                <a:off x="4773613" y="3987800"/>
                <a:ext cx="173037" cy="6985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22" name="AutoShape 17"/>
              <p:cNvSpPr>
                <a:spLocks/>
              </p:cNvSpPr>
              <p:nvPr/>
            </p:nvSpPr>
            <p:spPr bwMode="auto">
              <a:xfrm>
                <a:off x="4805363" y="4764088"/>
                <a:ext cx="652462" cy="41751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23" name="AutoShape 18"/>
              <p:cNvSpPr>
                <a:spLocks/>
              </p:cNvSpPr>
              <p:nvPr/>
            </p:nvSpPr>
            <p:spPr bwMode="auto">
              <a:xfrm rot="10800000" flipH="1">
                <a:off x="4832350" y="5246688"/>
                <a:ext cx="625475" cy="35401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24" name="AutoShape 19"/>
              <p:cNvSpPr>
                <a:spLocks/>
              </p:cNvSpPr>
              <p:nvPr/>
            </p:nvSpPr>
            <p:spPr bwMode="auto">
              <a:xfrm rot="10800000" flipH="1">
                <a:off x="5522913" y="4745038"/>
                <a:ext cx="330200" cy="43656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25" name="AutoShape 20"/>
              <p:cNvSpPr>
                <a:spLocks/>
              </p:cNvSpPr>
              <p:nvPr/>
            </p:nvSpPr>
            <p:spPr bwMode="auto">
              <a:xfrm>
                <a:off x="5918200" y="4745038"/>
                <a:ext cx="419100" cy="34766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26" name="AutoShape 21"/>
              <p:cNvSpPr>
                <a:spLocks/>
              </p:cNvSpPr>
              <p:nvPr/>
            </p:nvSpPr>
            <p:spPr bwMode="auto">
              <a:xfrm rot="10800000" flipH="1">
                <a:off x="6015038" y="5157788"/>
                <a:ext cx="322262" cy="4445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27" name="AutoShape 22"/>
              <p:cNvSpPr>
                <a:spLocks/>
              </p:cNvSpPr>
              <p:nvPr/>
            </p:nvSpPr>
            <p:spPr bwMode="auto">
              <a:xfrm rot="10800000" flipH="1">
                <a:off x="5886450" y="3870325"/>
                <a:ext cx="204788" cy="7969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28" name="AutoShape 23"/>
              <p:cNvSpPr>
                <a:spLocks/>
              </p:cNvSpPr>
              <p:nvPr/>
            </p:nvSpPr>
            <p:spPr bwMode="auto">
              <a:xfrm rot="10800000" flipH="1">
                <a:off x="6402388" y="4486275"/>
                <a:ext cx="268287" cy="6064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29" name="AutoShape 24"/>
              <p:cNvSpPr>
                <a:spLocks/>
              </p:cNvSpPr>
              <p:nvPr/>
            </p:nvSpPr>
            <p:spPr bwMode="auto">
              <a:xfrm rot="10800000" flipH="1">
                <a:off x="6702425" y="4098925"/>
                <a:ext cx="682625" cy="3095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30" name="AutoShape 25"/>
              <p:cNvSpPr>
                <a:spLocks/>
              </p:cNvSpPr>
              <p:nvPr/>
            </p:nvSpPr>
            <p:spPr bwMode="auto">
              <a:xfrm>
                <a:off x="6415088" y="5126038"/>
                <a:ext cx="723900" cy="77787"/>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31" name="AutoShape 26"/>
              <p:cNvSpPr>
                <a:spLocks/>
              </p:cNvSpPr>
              <p:nvPr/>
            </p:nvSpPr>
            <p:spPr bwMode="auto">
              <a:xfrm rot="10800000" flipH="1">
                <a:off x="6122988" y="3533775"/>
                <a:ext cx="222250" cy="2587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32" name="Oval 27"/>
              <p:cNvSpPr>
                <a:spLocks/>
              </p:cNvSpPr>
              <p:nvPr/>
            </p:nvSpPr>
            <p:spPr bwMode="auto">
              <a:xfrm>
                <a:off x="5676900" y="3448050"/>
                <a:ext cx="90488"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733" name="Oval 28"/>
              <p:cNvSpPr>
                <a:spLocks/>
              </p:cNvSpPr>
              <p:nvPr/>
            </p:nvSpPr>
            <p:spPr bwMode="auto">
              <a:xfrm>
                <a:off x="6332538" y="3455988"/>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734" name="Oval 29"/>
              <p:cNvSpPr>
                <a:spLocks/>
              </p:cNvSpPr>
              <p:nvPr/>
            </p:nvSpPr>
            <p:spPr bwMode="auto">
              <a:xfrm>
                <a:off x="7734300" y="4756150"/>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735" name="AutoShape 30"/>
              <p:cNvSpPr>
                <a:spLocks/>
              </p:cNvSpPr>
              <p:nvPr/>
            </p:nvSpPr>
            <p:spPr bwMode="auto">
              <a:xfrm>
                <a:off x="5754688" y="3525838"/>
                <a:ext cx="303212" cy="2667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36" name="AutoShape 31"/>
              <p:cNvSpPr>
                <a:spLocks/>
              </p:cNvSpPr>
              <p:nvPr/>
            </p:nvSpPr>
            <p:spPr bwMode="auto">
              <a:xfrm rot="10800000" flipH="1">
                <a:off x="7216775" y="4833938"/>
                <a:ext cx="530225" cy="3365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37" name="AutoShape 32"/>
              <p:cNvSpPr>
                <a:spLocks/>
              </p:cNvSpPr>
              <p:nvPr/>
            </p:nvSpPr>
            <p:spPr bwMode="auto">
              <a:xfrm rot="10800000">
                <a:off x="7185025" y="5248275"/>
                <a:ext cx="246063" cy="4302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38" name="Oval 33"/>
              <p:cNvSpPr>
                <a:spLocks/>
              </p:cNvSpPr>
              <p:nvPr/>
            </p:nvSpPr>
            <p:spPr bwMode="auto">
              <a:xfrm>
                <a:off x="7385050" y="5678488"/>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7739" name="AutoShape 34"/>
              <p:cNvSpPr>
                <a:spLocks/>
              </p:cNvSpPr>
              <p:nvPr/>
            </p:nvSpPr>
            <p:spPr bwMode="auto">
              <a:xfrm rot="10800000" flipH="1">
                <a:off x="4805363" y="3857625"/>
                <a:ext cx="1252537" cy="84137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40" name="Line 35"/>
              <p:cNvSpPr>
                <a:spLocks noChangeShapeType="1"/>
              </p:cNvSpPr>
              <p:nvPr/>
            </p:nvSpPr>
            <p:spPr bwMode="auto">
              <a:xfrm>
                <a:off x="5767388" y="3494088"/>
                <a:ext cx="565150" cy="79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41" name="AutoShape 36"/>
              <p:cNvSpPr>
                <a:spLocks/>
              </p:cNvSpPr>
              <p:nvPr/>
            </p:nvSpPr>
            <p:spPr bwMode="auto">
              <a:xfrm>
                <a:off x="4978400" y="3975100"/>
                <a:ext cx="874713" cy="7048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42" name="AutoShape 37"/>
              <p:cNvSpPr>
                <a:spLocks/>
              </p:cNvSpPr>
              <p:nvPr/>
            </p:nvSpPr>
            <p:spPr bwMode="auto">
              <a:xfrm rot="10800000" flipH="1">
                <a:off x="4065588" y="3975100"/>
                <a:ext cx="847725" cy="5191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43" name="AutoShape 38"/>
              <p:cNvSpPr>
                <a:spLocks/>
              </p:cNvSpPr>
              <p:nvPr/>
            </p:nvSpPr>
            <p:spPr bwMode="auto">
              <a:xfrm>
                <a:off x="4065588" y="4559300"/>
                <a:ext cx="701675" cy="10414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44" name="AutoShape 39"/>
              <p:cNvSpPr>
                <a:spLocks/>
              </p:cNvSpPr>
              <p:nvPr/>
            </p:nvSpPr>
            <p:spPr bwMode="auto">
              <a:xfrm rot="10800000">
                <a:off x="4773613" y="4776788"/>
                <a:ext cx="26987" cy="811212"/>
              </a:xfrm>
              <a:custGeom>
                <a:avLst/>
                <a:gdLst>
                  <a:gd name="T0" fmla="*/ 0 w 21600"/>
                  <a:gd name="T1" fmla="*/ 0 h 21600"/>
                  <a:gd name="T2" fmla="*/ 951419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45" name="Line 40"/>
              <p:cNvSpPr>
                <a:spLocks noChangeShapeType="1"/>
              </p:cNvSpPr>
              <p:nvPr/>
            </p:nvSpPr>
            <p:spPr bwMode="auto">
              <a:xfrm>
                <a:off x="4845050" y="5634038"/>
                <a:ext cx="1092200" cy="15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46" name="AutoShape 41"/>
              <p:cNvSpPr>
                <a:spLocks/>
              </p:cNvSpPr>
              <p:nvPr/>
            </p:nvSpPr>
            <p:spPr bwMode="auto">
              <a:xfrm rot="10800000" flipH="1">
                <a:off x="5535613" y="5126038"/>
                <a:ext cx="788987" cy="889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47" name="AutoShape 42"/>
              <p:cNvSpPr>
                <a:spLocks/>
              </p:cNvSpPr>
              <p:nvPr/>
            </p:nvSpPr>
            <p:spPr bwMode="auto">
              <a:xfrm rot="10800000">
                <a:off x="6122988" y="3857625"/>
                <a:ext cx="514350" cy="5508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48" name="AutoShape 43"/>
              <p:cNvSpPr>
                <a:spLocks/>
              </p:cNvSpPr>
              <p:nvPr/>
            </p:nvSpPr>
            <p:spPr bwMode="auto">
              <a:xfrm>
                <a:off x="6410325" y="3533775"/>
                <a:ext cx="974725" cy="5000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49" name="AutoShape 44"/>
              <p:cNvSpPr>
                <a:spLocks/>
              </p:cNvSpPr>
              <p:nvPr/>
            </p:nvSpPr>
            <p:spPr bwMode="auto">
              <a:xfrm>
                <a:off x="6702425" y="4473575"/>
                <a:ext cx="449263" cy="6969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50" name="AutoShape 45"/>
              <p:cNvSpPr>
                <a:spLocks/>
              </p:cNvSpPr>
              <p:nvPr/>
            </p:nvSpPr>
            <p:spPr bwMode="auto">
              <a:xfrm>
                <a:off x="6027738" y="5635625"/>
                <a:ext cx="1357312" cy="889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51" name="AutoShape 46"/>
              <p:cNvSpPr>
                <a:spLocks/>
              </p:cNvSpPr>
              <p:nvPr/>
            </p:nvSpPr>
            <p:spPr bwMode="auto">
              <a:xfrm rot="10800000" flipH="1">
                <a:off x="7462838" y="4846638"/>
                <a:ext cx="317500" cy="8445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52" name="AutoShape 47"/>
              <p:cNvSpPr>
                <a:spLocks/>
              </p:cNvSpPr>
              <p:nvPr/>
            </p:nvSpPr>
            <p:spPr bwMode="auto">
              <a:xfrm>
                <a:off x="7450138" y="4098925"/>
                <a:ext cx="296862" cy="6699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53" name="AutoShape 48"/>
              <p:cNvSpPr>
                <a:spLocks/>
              </p:cNvSpPr>
              <p:nvPr/>
            </p:nvSpPr>
            <p:spPr bwMode="auto">
              <a:xfrm rot="10800000">
                <a:off x="6378575" y="3546475"/>
                <a:ext cx="292100" cy="8493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54" name="AutoShape 49"/>
              <p:cNvSpPr>
                <a:spLocks/>
              </p:cNvSpPr>
              <p:nvPr/>
            </p:nvSpPr>
            <p:spPr bwMode="auto">
              <a:xfrm rot="10800000" flipH="1">
                <a:off x="5930900" y="4473575"/>
                <a:ext cx="706438" cy="2397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55" name="AutoShape 50"/>
              <p:cNvSpPr>
                <a:spLocks/>
              </p:cNvSpPr>
              <p:nvPr/>
            </p:nvSpPr>
            <p:spPr bwMode="auto">
              <a:xfrm>
                <a:off x="5522913" y="5246688"/>
                <a:ext cx="427037" cy="3556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56" name="AutoShape 51"/>
              <p:cNvSpPr>
                <a:spLocks/>
              </p:cNvSpPr>
              <p:nvPr/>
            </p:nvSpPr>
            <p:spPr bwMode="auto">
              <a:xfrm>
                <a:off x="5930900" y="4713288"/>
                <a:ext cx="1803400" cy="889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757" name="AutoShape 52"/>
              <p:cNvSpPr>
                <a:spLocks/>
              </p:cNvSpPr>
              <p:nvPr/>
            </p:nvSpPr>
            <p:spPr bwMode="auto">
              <a:xfrm rot="10800000" flipH="1">
                <a:off x="4818063" y="4713288"/>
                <a:ext cx="1022350" cy="19050"/>
              </a:xfrm>
              <a:custGeom>
                <a:avLst/>
                <a:gdLst>
                  <a:gd name="T0" fmla="*/ 0 w 21600"/>
                  <a:gd name="T1" fmla="*/ 0 h 21600"/>
                  <a:gd name="T2" fmla="*/ 2147483646 w 21600"/>
                  <a:gd name="T3" fmla="*/ 2553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27707" name="TextBox 1"/>
            <p:cNvSpPr txBox="1">
              <a:spLocks noChangeArrowheads="1"/>
            </p:cNvSpPr>
            <p:nvPr/>
          </p:nvSpPr>
          <p:spPr bwMode="auto">
            <a:xfrm>
              <a:off x="3048000" y="3025775"/>
              <a:ext cx="33300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3366FF"/>
                  </a:solidFill>
                </a:rPr>
                <a:t>One step of the algorithm</a:t>
              </a:r>
            </a:p>
          </p:txBody>
        </p:sp>
      </p:grpSp>
      <p:sp>
        <p:nvSpPr>
          <p:cNvPr id="27704" name="Rectangle 55"/>
          <p:cNvSpPr>
            <a:spLocks/>
          </p:cNvSpPr>
          <p:nvPr/>
        </p:nvSpPr>
        <p:spPr bwMode="auto">
          <a:xfrm>
            <a:off x="6477000" y="1371600"/>
            <a:ext cx="1981200" cy="1524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0" tIns="0" rIns="40639" bIns="0"/>
          <a:lstStyle>
            <a:lvl1pPr marL="38100">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gn="r" eaLnBrk="1" hangingPunct="1">
              <a:spcBef>
                <a:spcPts val="1000"/>
              </a:spcBef>
              <a:buClr>
                <a:srgbClr val="008000"/>
              </a:buClr>
              <a:buFontTx/>
              <a:buNone/>
            </a:pPr>
            <a:r>
              <a:rPr lang="en-US" altLang="x-none" sz="2400">
                <a:solidFill>
                  <a:srgbClr val="008000"/>
                </a:solidFill>
              </a:rPr>
              <a:t>Maximal set of edges that contains no cycle</a:t>
            </a:r>
          </a:p>
        </p:txBody>
      </p:sp>
      <p:sp>
        <p:nvSpPr>
          <p:cNvPr id="113" name="TextBox 112"/>
          <p:cNvSpPr txBox="1">
            <a:spLocks noChangeArrowheads="1"/>
          </p:cNvSpPr>
          <p:nvPr/>
        </p:nvSpPr>
        <p:spPr bwMode="auto">
          <a:xfrm>
            <a:off x="6205538" y="3048000"/>
            <a:ext cx="2252662" cy="8302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gn="r" eaLnBrk="1" hangingPunct="1">
              <a:spcBef>
                <a:spcPct val="0"/>
              </a:spcBef>
              <a:buSzTx/>
              <a:buFontTx/>
              <a:buNone/>
            </a:pPr>
            <a:r>
              <a:rPr lang="en-US" altLang="x-none" sz="2400">
                <a:solidFill>
                  <a:srgbClr val="000000"/>
                </a:solidFill>
              </a:rPr>
              <a:t>nondeterministic</a:t>
            </a:r>
            <a:br>
              <a:rPr lang="en-US" altLang="x-none" sz="2400">
                <a:solidFill>
                  <a:srgbClr val="000000"/>
                </a:solidFill>
              </a:rPr>
            </a:br>
            <a:r>
              <a:rPr lang="en-US" altLang="x-none" sz="2400">
                <a:solidFill>
                  <a:srgbClr val="000000"/>
                </a:solidFill>
              </a:rPr>
              <a:t>algorithm</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500" fill="hold"/>
                                        <p:tgtEl>
                                          <p:spTgt spid="58"/>
                                        </p:tgtEl>
                                        <p:attrNameLst>
                                          <p:attrName>ppt_x</p:attrName>
                                        </p:attrNameLst>
                                      </p:cBhvr>
                                      <p:tavLst>
                                        <p:tav tm="0">
                                          <p:val>
                                            <p:strVal val="0-#ppt_w/2"/>
                                          </p:val>
                                        </p:tav>
                                        <p:tav tm="100000">
                                          <p:val>
                                            <p:strVal val="#ppt_x"/>
                                          </p:val>
                                        </p:tav>
                                      </p:tavLst>
                                    </p:anim>
                                    <p:anim calcmode="lin" valueType="num">
                                      <p:cBhvr additive="base">
                                        <p:cTn id="8" dur="500" fill="hold"/>
                                        <p:tgtEl>
                                          <p:spTgt spid="5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2"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ppt_x</p:attrName>
                                        </p:attrNameLst>
                                      </p:cBhvr>
                                      <p:tavLst>
                                        <p:tav tm="0">
                                          <p:val>
                                            <p:strVal val="#ppt_x+#ppt_w*1.125000"/>
                                          </p:val>
                                        </p:tav>
                                        <p:tav tm="100000">
                                          <p:val>
                                            <p:strVal val="#ppt_x"/>
                                          </p:val>
                                        </p:tav>
                                      </p:tavLst>
                                    </p:anim>
                                    <p:animEffect transition="in" filter="wipe(left)">
                                      <p:cBhvr>
                                        <p:cTn id="14" dur="500"/>
                                        <p:tgtEl>
                                          <p:spTgt spid="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113"/>
                                        </p:tgtEl>
                                        <p:attrNameLst>
                                          <p:attrName>style.visibility</p:attrName>
                                        </p:attrNameLst>
                                      </p:cBhvr>
                                      <p:to>
                                        <p:strVal val="visible"/>
                                      </p:to>
                                    </p:set>
                                    <p:animEffect transition="in" filter="dissolve">
                                      <p:cBhvr>
                                        <p:cTn id="19" dur="500"/>
                                        <p:tgtEl>
                                          <p:spTgt spid="1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1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p:cNvSpPr>
          <p:nvPr/>
        </p:nvSpPr>
        <p:spPr bwMode="auto">
          <a:xfrm>
            <a:off x="685800" y="1371600"/>
            <a:ext cx="2619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39" bIns="0">
            <a:spAutoFit/>
          </a:bodyPr>
          <a:lstStyle>
            <a:lvl1pPr marL="269875" indent="-230188">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ts val="1400"/>
              </a:spcBef>
              <a:buClr>
                <a:srgbClr val="008000"/>
              </a:buClr>
              <a:buFont typeface="Arial" charset="0"/>
              <a:buChar char="•"/>
            </a:pPr>
            <a:r>
              <a:rPr lang="en-US" altLang="x-none" sz="2400">
                <a:solidFill>
                  <a:srgbClr val="800000"/>
                </a:solidFill>
              </a:rPr>
              <a:t>Start with no edges</a:t>
            </a:r>
          </a:p>
        </p:txBody>
      </p:sp>
      <p:sp>
        <p:nvSpPr>
          <p:cNvPr id="28674" name="Rectangle 54"/>
          <p:cNvSpPr>
            <a:spLocks noGrp="1" noChangeArrowheads="1"/>
          </p:cNvSpPr>
          <p:nvPr>
            <p:ph type="title"/>
          </p:nvPr>
        </p:nvSpPr>
        <p:spPr>
          <a:xfrm>
            <a:off x="609600" y="457200"/>
            <a:ext cx="8153400" cy="685800"/>
          </a:xfrm>
        </p:spPr>
        <p:txBody>
          <a:bodyPr rIns="132080"/>
          <a:lstStyle/>
          <a:p>
            <a:pPr eaLnBrk="1" hangingPunct="1"/>
            <a:r>
              <a:rPr lang="en-US" altLang="x-none" sz="2800" b="1">
                <a:solidFill>
                  <a:srgbClr val="800000"/>
                </a:solidFill>
                <a:latin typeface="Tw Cen MT" charset="0"/>
              </a:rPr>
              <a:t>Finding a spanning tree: </a:t>
            </a:r>
            <a:r>
              <a:rPr lang="en-US" altLang="x-none" sz="2800" b="1">
                <a:solidFill>
                  <a:srgbClr val="FF0000"/>
                </a:solidFill>
                <a:latin typeface="Tw Cen MT" charset="0"/>
              </a:rPr>
              <a:t>Additive method</a:t>
            </a:r>
          </a:p>
        </p:txBody>
      </p:sp>
      <p:sp>
        <p:nvSpPr>
          <p:cNvPr id="58" name="Rectangle 55"/>
          <p:cNvSpPr>
            <a:spLocks/>
          </p:cNvSpPr>
          <p:nvPr/>
        </p:nvSpPr>
        <p:spPr bwMode="auto">
          <a:xfrm>
            <a:off x="685800" y="1905000"/>
            <a:ext cx="7391400"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lvl1pPr marL="269875" indent="-230188">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ts val="1400"/>
              </a:spcBef>
              <a:buClr>
                <a:srgbClr val="008000"/>
              </a:buClr>
              <a:buFont typeface="Arial" charset="0"/>
              <a:buChar char="•"/>
            </a:pPr>
            <a:r>
              <a:rPr lang="en-US" altLang="x-none" sz="2400">
                <a:solidFill>
                  <a:srgbClr val="800000"/>
                </a:solidFill>
              </a:rPr>
              <a:t>While the graph is not connected: </a:t>
            </a:r>
            <a:br>
              <a:rPr lang="en-US" altLang="x-none" sz="2400">
                <a:solidFill>
                  <a:srgbClr val="800000"/>
                </a:solidFill>
              </a:rPr>
            </a:br>
            <a:r>
              <a:rPr lang="en-US" altLang="x-none" sz="2400">
                <a:solidFill>
                  <a:srgbClr val="800000"/>
                </a:solidFill>
              </a:rPr>
              <a:t>    Choose an edge that connects 2 </a:t>
            </a:r>
            <a:br>
              <a:rPr lang="en-US" altLang="x-none" sz="2400">
                <a:solidFill>
                  <a:srgbClr val="800000"/>
                </a:solidFill>
              </a:rPr>
            </a:br>
            <a:r>
              <a:rPr lang="en-US" altLang="x-none" sz="2400">
                <a:solidFill>
                  <a:srgbClr val="800000"/>
                </a:solidFill>
              </a:rPr>
              <a:t>    </a:t>
            </a:r>
            <a:r>
              <a:rPr lang="en-US" altLang="x-none" sz="2400" b="1">
                <a:solidFill>
                  <a:srgbClr val="800000"/>
                </a:solidFill>
              </a:rPr>
              <a:t>connected components</a:t>
            </a:r>
            <a:r>
              <a:rPr lang="en-US" altLang="x-none" sz="2400">
                <a:solidFill>
                  <a:srgbClr val="800000"/>
                </a:solidFill>
              </a:rPr>
              <a:t> and add it</a:t>
            </a:r>
            <a:br>
              <a:rPr lang="en-US" altLang="x-none" sz="2400">
                <a:solidFill>
                  <a:srgbClr val="800000"/>
                </a:solidFill>
              </a:rPr>
            </a:br>
            <a:r>
              <a:rPr lang="en-US" altLang="x-none" sz="2400">
                <a:solidFill>
                  <a:srgbClr val="800000"/>
                </a:solidFill>
              </a:rPr>
              <a:t>    – the graph still has no cycle (why?)</a:t>
            </a:r>
          </a:p>
        </p:txBody>
      </p:sp>
      <p:sp>
        <p:nvSpPr>
          <p:cNvPr id="28676" name="Rectangle 55"/>
          <p:cNvSpPr>
            <a:spLocks/>
          </p:cNvSpPr>
          <p:nvPr/>
        </p:nvSpPr>
        <p:spPr bwMode="auto">
          <a:xfrm>
            <a:off x="6629400" y="1371600"/>
            <a:ext cx="1828800" cy="1524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0" tIns="0" rIns="40639" bIns="0"/>
          <a:lstStyle>
            <a:lvl1pPr marL="38100">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gn="r" eaLnBrk="1" hangingPunct="1">
              <a:spcBef>
                <a:spcPts val="1000"/>
              </a:spcBef>
              <a:buClr>
                <a:srgbClr val="008000"/>
              </a:buClr>
              <a:buFontTx/>
              <a:buNone/>
            </a:pPr>
            <a:r>
              <a:rPr lang="en-US" altLang="x-none" sz="2400">
                <a:solidFill>
                  <a:srgbClr val="008000"/>
                </a:solidFill>
              </a:rPr>
              <a:t>Minimal set of edges that connect all vertices</a:t>
            </a:r>
          </a:p>
        </p:txBody>
      </p:sp>
      <p:grpSp>
        <p:nvGrpSpPr>
          <p:cNvPr id="28677" name="Group 3"/>
          <p:cNvGrpSpPr>
            <a:grpSpLocks/>
          </p:cNvGrpSpPr>
          <p:nvPr/>
        </p:nvGrpSpPr>
        <p:grpSpPr bwMode="auto">
          <a:xfrm>
            <a:off x="457200" y="5224463"/>
            <a:ext cx="1408113" cy="1328737"/>
            <a:chOff x="466" y="0"/>
            <a:chExt cx="887" cy="837"/>
          </a:xfrm>
        </p:grpSpPr>
        <p:sp>
          <p:nvSpPr>
            <p:cNvPr id="28732"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733"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734"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735" name="Oval 11"/>
            <p:cNvSpPr>
              <a:spLocks/>
            </p:cNvSpPr>
            <p:nvPr/>
          </p:nvSpPr>
          <p:spPr bwMode="auto">
            <a:xfrm>
              <a:off x="1296" y="209"/>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736"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737" name="AutoShape 23"/>
            <p:cNvSpPr>
              <a:spLocks/>
            </p:cNvSpPr>
            <p:nvPr/>
          </p:nvSpPr>
          <p:spPr bwMode="auto">
            <a:xfrm rot="10800000" flipH="1">
              <a:off x="1196" y="266"/>
              <a:ext cx="129" cy="50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738" name="Oval 28"/>
            <p:cNvSpPr>
              <a:spLocks/>
            </p:cNvSpPr>
            <p:nvPr/>
          </p:nvSpPr>
          <p:spPr bwMode="auto">
            <a:xfrm>
              <a:off x="1064" y="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739" name="AutoShape 31"/>
            <p:cNvSpPr>
              <a:spLocks/>
            </p:cNvSpPr>
            <p:nvPr/>
          </p:nvSpPr>
          <p:spPr bwMode="auto">
            <a:xfrm>
              <a:off x="1113" y="49"/>
              <a:ext cx="191" cy="168"/>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740" name="AutoShape 35"/>
            <p:cNvSpPr>
              <a:spLocks/>
            </p:cNvSpPr>
            <p:nvPr/>
          </p:nvSpPr>
          <p:spPr bwMode="auto">
            <a:xfrm rot="10800000" flipH="1">
              <a:off x="624" y="49"/>
              <a:ext cx="448" cy="24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741" name="AutoShape 36"/>
            <p:cNvSpPr>
              <a:spLocks/>
            </p:cNvSpPr>
            <p:nvPr/>
          </p:nvSpPr>
          <p:spPr bwMode="auto">
            <a:xfrm rot="10800000" flipH="1">
              <a:off x="515" y="258"/>
              <a:ext cx="789" cy="53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742" name="AutoShape 38"/>
            <p:cNvSpPr>
              <a:spLocks/>
            </p:cNvSpPr>
            <p:nvPr/>
          </p:nvSpPr>
          <p:spPr bwMode="auto">
            <a:xfrm>
              <a:off x="624" y="332"/>
              <a:ext cx="551" cy="444"/>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743"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152" name="Group 3"/>
          <p:cNvGrpSpPr>
            <a:grpSpLocks/>
          </p:cNvGrpSpPr>
          <p:nvPr/>
        </p:nvGrpSpPr>
        <p:grpSpPr bwMode="auto">
          <a:xfrm>
            <a:off x="2057400" y="5224463"/>
            <a:ext cx="1408113" cy="1328737"/>
            <a:chOff x="466" y="0"/>
            <a:chExt cx="887" cy="837"/>
          </a:xfrm>
        </p:grpSpPr>
        <p:sp>
          <p:nvSpPr>
            <p:cNvPr id="28720"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721"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722"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723" name="Oval 11"/>
            <p:cNvSpPr>
              <a:spLocks/>
            </p:cNvSpPr>
            <p:nvPr/>
          </p:nvSpPr>
          <p:spPr bwMode="auto">
            <a:xfrm>
              <a:off x="1296" y="209"/>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724"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725" name="AutoShape 23"/>
            <p:cNvSpPr>
              <a:spLocks/>
            </p:cNvSpPr>
            <p:nvPr/>
          </p:nvSpPr>
          <p:spPr bwMode="auto">
            <a:xfrm rot="10800000" flipH="1">
              <a:off x="1196" y="266"/>
              <a:ext cx="129" cy="50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726" name="Oval 28"/>
            <p:cNvSpPr>
              <a:spLocks/>
            </p:cNvSpPr>
            <p:nvPr/>
          </p:nvSpPr>
          <p:spPr bwMode="auto">
            <a:xfrm>
              <a:off x="1064" y="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727" name="AutoShape 31"/>
            <p:cNvSpPr>
              <a:spLocks/>
            </p:cNvSpPr>
            <p:nvPr/>
          </p:nvSpPr>
          <p:spPr bwMode="auto">
            <a:xfrm>
              <a:off x="1113" y="49"/>
              <a:ext cx="191" cy="168"/>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728" name="AutoShape 35"/>
            <p:cNvSpPr>
              <a:spLocks/>
            </p:cNvSpPr>
            <p:nvPr/>
          </p:nvSpPr>
          <p:spPr bwMode="auto">
            <a:xfrm rot="10800000" flipH="1">
              <a:off x="624" y="49"/>
              <a:ext cx="448" cy="24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729" name="AutoShape 36"/>
            <p:cNvSpPr>
              <a:spLocks/>
            </p:cNvSpPr>
            <p:nvPr/>
          </p:nvSpPr>
          <p:spPr bwMode="auto">
            <a:xfrm rot="10800000" flipH="1">
              <a:off x="515" y="258"/>
              <a:ext cx="789" cy="53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730" name="AutoShape 38"/>
            <p:cNvSpPr>
              <a:spLocks/>
            </p:cNvSpPr>
            <p:nvPr/>
          </p:nvSpPr>
          <p:spPr bwMode="auto">
            <a:xfrm>
              <a:off x="624" y="332"/>
              <a:ext cx="551" cy="444"/>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731"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165" name="Group 3"/>
          <p:cNvGrpSpPr>
            <a:grpSpLocks/>
          </p:cNvGrpSpPr>
          <p:nvPr/>
        </p:nvGrpSpPr>
        <p:grpSpPr bwMode="auto">
          <a:xfrm>
            <a:off x="3621088" y="5224463"/>
            <a:ext cx="1408112" cy="1328737"/>
            <a:chOff x="466" y="0"/>
            <a:chExt cx="887" cy="837"/>
          </a:xfrm>
        </p:grpSpPr>
        <p:sp>
          <p:nvSpPr>
            <p:cNvPr id="28708"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709"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710"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711" name="Oval 11"/>
            <p:cNvSpPr>
              <a:spLocks/>
            </p:cNvSpPr>
            <p:nvPr/>
          </p:nvSpPr>
          <p:spPr bwMode="auto">
            <a:xfrm>
              <a:off x="1296" y="209"/>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712"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713" name="AutoShape 23"/>
            <p:cNvSpPr>
              <a:spLocks/>
            </p:cNvSpPr>
            <p:nvPr/>
          </p:nvSpPr>
          <p:spPr bwMode="auto">
            <a:xfrm rot="10800000" flipH="1">
              <a:off x="1196" y="266"/>
              <a:ext cx="129" cy="50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714" name="Oval 28"/>
            <p:cNvSpPr>
              <a:spLocks/>
            </p:cNvSpPr>
            <p:nvPr/>
          </p:nvSpPr>
          <p:spPr bwMode="auto">
            <a:xfrm>
              <a:off x="1064" y="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715" name="AutoShape 31"/>
            <p:cNvSpPr>
              <a:spLocks/>
            </p:cNvSpPr>
            <p:nvPr/>
          </p:nvSpPr>
          <p:spPr bwMode="auto">
            <a:xfrm>
              <a:off x="1113" y="49"/>
              <a:ext cx="191" cy="168"/>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716" name="AutoShape 35"/>
            <p:cNvSpPr>
              <a:spLocks/>
            </p:cNvSpPr>
            <p:nvPr/>
          </p:nvSpPr>
          <p:spPr bwMode="auto">
            <a:xfrm rot="10800000" flipH="1">
              <a:off x="624" y="49"/>
              <a:ext cx="448" cy="24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717" name="AutoShape 36"/>
            <p:cNvSpPr>
              <a:spLocks/>
            </p:cNvSpPr>
            <p:nvPr/>
          </p:nvSpPr>
          <p:spPr bwMode="auto">
            <a:xfrm rot="10800000" flipH="1">
              <a:off x="515" y="258"/>
              <a:ext cx="789" cy="53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718" name="AutoShape 38"/>
            <p:cNvSpPr>
              <a:spLocks/>
            </p:cNvSpPr>
            <p:nvPr/>
          </p:nvSpPr>
          <p:spPr bwMode="auto">
            <a:xfrm>
              <a:off x="624" y="332"/>
              <a:ext cx="551" cy="444"/>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719"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28680" name="TextBox 3"/>
          <p:cNvSpPr txBox="1">
            <a:spLocks noChangeArrowheads="1"/>
          </p:cNvSpPr>
          <p:nvPr/>
        </p:nvSpPr>
        <p:spPr bwMode="auto">
          <a:xfrm>
            <a:off x="457200" y="3810000"/>
            <a:ext cx="73469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Tree edges will be red.</a:t>
            </a:r>
          </a:p>
          <a:p>
            <a:pPr eaLnBrk="1" hangingPunct="1">
              <a:spcBef>
                <a:spcPct val="0"/>
              </a:spcBef>
              <a:buSzTx/>
              <a:buFontTx/>
              <a:buNone/>
            </a:pPr>
            <a:r>
              <a:rPr lang="en-US" altLang="x-none" sz="2400">
                <a:solidFill>
                  <a:srgbClr val="000000"/>
                </a:solidFill>
              </a:rPr>
              <a:t>Dashed lines show original edges.</a:t>
            </a:r>
          </a:p>
          <a:p>
            <a:pPr eaLnBrk="1" hangingPunct="1">
              <a:spcBef>
                <a:spcPct val="0"/>
              </a:spcBef>
              <a:buSzTx/>
              <a:buFontTx/>
              <a:buNone/>
            </a:pPr>
            <a:r>
              <a:rPr lang="en-US" altLang="x-none" sz="2400">
                <a:solidFill>
                  <a:srgbClr val="000000"/>
                </a:solidFill>
              </a:rPr>
              <a:t>Left tree consists of 5 connected components, each a node</a:t>
            </a:r>
          </a:p>
        </p:txBody>
      </p:sp>
      <p:grpSp>
        <p:nvGrpSpPr>
          <p:cNvPr id="191" name="Group 3"/>
          <p:cNvGrpSpPr>
            <a:grpSpLocks/>
          </p:cNvGrpSpPr>
          <p:nvPr/>
        </p:nvGrpSpPr>
        <p:grpSpPr bwMode="auto">
          <a:xfrm>
            <a:off x="5181600" y="5191125"/>
            <a:ext cx="1408113" cy="1328738"/>
            <a:chOff x="466" y="0"/>
            <a:chExt cx="887" cy="837"/>
          </a:xfrm>
        </p:grpSpPr>
        <p:sp>
          <p:nvSpPr>
            <p:cNvPr id="28696"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697"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698"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699" name="Oval 11"/>
            <p:cNvSpPr>
              <a:spLocks/>
            </p:cNvSpPr>
            <p:nvPr/>
          </p:nvSpPr>
          <p:spPr bwMode="auto">
            <a:xfrm>
              <a:off x="1296" y="209"/>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700"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701" name="AutoShape 23"/>
            <p:cNvSpPr>
              <a:spLocks/>
            </p:cNvSpPr>
            <p:nvPr/>
          </p:nvSpPr>
          <p:spPr bwMode="auto">
            <a:xfrm rot="10800000" flipH="1">
              <a:off x="1196" y="266"/>
              <a:ext cx="129" cy="50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702" name="Oval 28"/>
            <p:cNvSpPr>
              <a:spLocks/>
            </p:cNvSpPr>
            <p:nvPr/>
          </p:nvSpPr>
          <p:spPr bwMode="auto">
            <a:xfrm>
              <a:off x="1064" y="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703" name="AutoShape 31"/>
            <p:cNvSpPr>
              <a:spLocks/>
            </p:cNvSpPr>
            <p:nvPr/>
          </p:nvSpPr>
          <p:spPr bwMode="auto">
            <a:xfrm>
              <a:off x="1113" y="49"/>
              <a:ext cx="191" cy="168"/>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704" name="AutoShape 35"/>
            <p:cNvSpPr>
              <a:spLocks/>
            </p:cNvSpPr>
            <p:nvPr/>
          </p:nvSpPr>
          <p:spPr bwMode="auto">
            <a:xfrm rot="10800000" flipH="1">
              <a:off x="624" y="49"/>
              <a:ext cx="448" cy="24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705" name="AutoShape 36"/>
            <p:cNvSpPr>
              <a:spLocks/>
            </p:cNvSpPr>
            <p:nvPr/>
          </p:nvSpPr>
          <p:spPr bwMode="auto">
            <a:xfrm rot="10800000" flipH="1">
              <a:off x="515" y="258"/>
              <a:ext cx="789" cy="53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706" name="AutoShape 38"/>
            <p:cNvSpPr>
              <a:spLocks/>
            </p:cNvSpPr>
            <p:nvPr/>
          </p:nvSpPr>
          <p:spPr bwMode="auto">
            <a:xfrm>
              <a:off x="624" y="332"/>
              <a:ext cx="551" cy="444"/>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707"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204" name="Group 3"/>
          <p:cNvGrpSpPr>
            <a:grpSpLocks/>
          </p:cNvGrpSpPr>
          <p:nvPr/>
        </p:nvGrpSpPr>
        <p:grpSpPr bwMode="auto">
          <a:xfrm>
            <a:off x="6745288" y="5191125"/>
            <a:ext cx="1408112" cy="1328738"/>
            <a:chOff x="466" y="0"/>
            <a:chExt cx="887" cy="837"/>
          </a:xfrm>
        </p:grpSpPr>
        <p:sp>
          <p:nvSpPr>
            <p:cNvPr id="28684"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685"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686"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687" name="Oval 11"/>
            <p:cNvSpPr>
              <a:spLocks/>
            </p:cNvSpPr>
            <p:nvPr/>
          </p:nvSpPr>
          <p:spPr bwMode="auto">
            <a:xfrm>
              <a:off x="1296" y="209"/>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688"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689" name="AutoShape 23"/>
            <p:cNvSpPr>
              <a:spLocks/>
            </p:cNvSpPr>
            <p:nvPr/>
          </p:nvSpPr>
          <p:spPr bwMode="auto">
            <a:xfrm rot="10800000" flipH="1">
              <a:off x="1196" y="266"/>
              <a:ext cx="129" cy="50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690" name="Oval 28"/>
            <p:cNvSpPr>
              <a:spLocks/>
            </p:cNvSpPr>
            <p:nvPr/>
          </p:nvSpPr>
          <p:spPr bwMode="auto">
            <a:xfrm>
              <a:off x="1064" y="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8691" name="AutoShape 31"/>
            <p:cNvSpPr>
              <a:spLocks/>
            </p:cNvSpPr>
            <p:nvPr/>
          </p:nvSpPr>
          <p:spPr bwMode="auto">
            <a:xfrm>
              <a:off x="1113" y="49"/>
              <a:ext cx="191" cy="168"/>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692" name="AutoShape 35"/>
            <p:cNvSpPr>
              <a:spLocks/>
            </p:cNvSpPr>
            <p:nvPr/>
          </p:nvSpPr>
          <p:spPr bwMode="auto">
            <a:xfrm rot="10800000" flipH="1">
              <a:off x="624" y="49"/>
              <a:ext cx="448" cy="24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693" name="AutoShape 36"/>
            <p:cNvSpPr>
              <a:spLocks/>
            </p:cNvSpPr>
            <p:nvPr/>
          </p:nvSpPr>
          <p:spPr bwMode="auto">
            <a:xfrm rot="10800000" flipH="1">
              <a:off x="515" y="258"/>
              <a:ext cx="789" cy="53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694" name="AutoShape 38"/>
            <p:cNvSpPr>
              <a:spLocks/>
            </p:cNvSpPr>
            <p:nvPr/>
          </p:nvSpPr>
          <p:spPr bwMode="auto">
            <a:xfrm>
              <a:off x="624" y="332"/>
              <a:ext cx="551" cy="444"/>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695"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5" name="TextBox 4"/>
          <p:cNvSpPr txBox="1">
            <a:spLocks noChangeArrowheads="1"/>
          </p:cNvSpPr>
          <p:nvPr/>
        </p:nvSpPr>
        <p:spPr bwMode="auto">
          <a:xfrm>
            <a:off x="6205538" y="3048000"/>
            <a:ext cx="2252662" cy="8302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gn="r" eaLnBrk="1" hangingPunct="1">
              <a:spcBef>
                <a:spcPct val="0"/>
              </a:spcBef>
              <a:buSzTx/>
              <a:buFontTx/>
              <a:buNone/>
            </a:pPr>
            <a:r>
              <a:rPr lang="en-US" altLang="x-none" sz="2400">
                <a:solidFill>
                  <a:srgbClr val="000000"/>
                </a:solidFill>
              </a:rPr>
              <a:t>nondeterministic</a:t>
            </a:r>
          </a:p>
          <a:p>
            <a:pPr algn="r" eaLnBrk="1" hangingPunct="1">
              <a:spcBef>
                <a:spcPct val="0"/>
              </a:spcBef>
              <a:buSzTx/>
              <a:buFontTx/>
              <a:buNone/>
            </a:pPr>
            <a:r>
              <a:rPr lang="en-US" altLang="x-none" sz="2400">
                <a:solidFill>
                  <a:srgbClr val="000000"/>
                </a:solidFill>
              </a:rPr>
              <a:t>algorithm</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500" fill="hold"/>
                                        <p:tgtEl>
                                          <p:spTgt spid="58"/>
                                        </p:tgtEl>
                                        <p:attrNameLst>
                                          <p:attrName>ppt_x</p:attrName>
                                        </p:attrNameLst>
                                      </p:cBhvr>
                                      <p:tavLst>
                                        <p:tav tm="0">
                                          <p:val>
                                            <p:strVal val="0-#ppt_w/2"/>
                                          </p:val>
                                        </p:tav>
                                        <p:tav tm="100000">
                                          <p:val>
                                            <p:strVal val="#ppt_x"/>
                                          </p:val>
                                        </p:tav>
                                      </p:tavLst>
                                    </p:anim>
                                    <p:anim calcmode="lin" valueType="num">
                                      <p:cBhvr additive="base">
                                        <p:cTn id="8" dur="500" fill="hold"/>
                                        <p:tgtEl>
                                          <p:spTgt spid="5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2" fill="hold" nodeType="clickEffect">
                                  <p:stCondLst>
                                    <p:cond delay="0"/>
                                  </p:stCondLst>
                                  <p:childTnLst>
                                    <p:set>
                                      <p:cBhvr>
                                        <p:cTn id="12" dur="1" fill="hold">
                                          <p:stCondLst>
                                            <p:cond delay="0"/>
                                          </p:stCondLst>
                                        </p:cTn>
                                        <p:tgtEl>
                                          <p:spTgt spid="152"/>
                                        </p:tgtEl>
                                        <p:attrNameLst>
                                          <p:attrName>style.visibility</p:attrName>
                                        </p:attrNameLst>
                                      </p:cBhvr>
                                      <p:to>
                                        <p:strVal val="visible"/>
                                      </p:to>
                                    </p:set>
                                    <p:anim calcmode="lin" valueType="num">
                                      <p:cBhvr additive="base">
                                        <p:cTn id="13" dur="500"/>
                                        <p:tgtEl>
                                          <p:spTgt spid="152"/>
                                        </p:tgtEl>
                                        <p:attrNameLst>
                                          <p:attrName>ppt_x</p:attrName>
                                        </p:attrNameLst>
                                      </p:cBhvr>
                                      <p:tavLst>
                                        <p:tav tm="0">
                                          <p:val>
                                            <p:strVal val="#ppt_x+#ppt_w*1.125000"/>
                                          </p:val>
                                        </p:tav>
                                        <p:tav tm="100000">
                                          <p:val>
                                            <p:strVal val="#ppt_x"/>
                                          </p:val>
                                        </p:tav>
                                      </p:tavLst>
                                    </p:anim>
                                    <p:animEffect transition="in" filter="wipe(left)">
                                      <p:cBhvr>
                                        <p:cTn id="14" dur="500"/>
                                        <p:tgtEl>
                                          <p:spTgt spid="15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2" fill="hold" nodeType="clickEffect">
                                  <p:stCondLst>
                                    <p:cond delay="0"/>
                                  </p:stCondLst>
                                  <p:childTnLst>
                                    <p:set>
                                      <p:cBhvr>
                                        <p:cTn id="18" dur="1" fill="hold">
                                          <p:stCondLst>
                                            <p:cond delay="0"/>
                                          </p:stCondLst>
                                        </p:cTn>
                                        <p:tgtEl>
                                          <p:spTgt spid="165"/>
                                        </p:tgtEl>
                                        <p:attrNameLst>
                                          <p:attrName>style.visibility</p:attrName>
                                        </p:attrNameLst>
                                      </p:cBhvr>
                                      <p:to>
                                        <p:strVal val="visible"/>
                                      </p:to>
                                    </p:set>
                                    <p:anim calcmode="lin" valueType="num">
                                      <p:cBhvr additive="base">
                                        <p:cTn id="19" dur="500"/>
                                        <p:tgtEl>
                                          <p:spTgt spid="165"/>
                                        </p:tgtEl>
                                        <p:attrNameLst>
                                          <p:attrName>ppt_x</p:attrName>
                                        </p:attrNameLst>
                                      </p:cBhvr>
                                      <p:tavLst>
                                        <p:tav tm="0">
                                          <p:val>
                                            <p:strVal val="#ppt_x+#ppt_w*1.125000"/>
                                          </p:val>
                                        </p:tav>
                                        <p:tav tm="100000">
                                          <p:val>
                                            <p:strVal val="#ppt_x"/>
                                          </p:val>
                                        </p:tav>
                                      </p:tavLst>
                                    </p:anim>
                                    <p:animEffect transition="in" filter="wipe(left)">
                                      <p:cBhvr>
                                        <p:cTn id="20" dur="500"/>
                                        <p:tgtEl>
                                          <p:spTgt spid="165"/>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2" fill="hold" nodeType="clickEffect">
                                  <p:stCondLst>
                                    <p:cond delay="0"/>
                                  </p:stCondLst>
                                  <p:childTnLst>
                                    <p:set>
                                      <p:cBhvr>
                                        <p:cTn id="24" dur="1" fill="hold">
                                          <p:stCondLst>
                                            <p:cond delay="0"/>
                                          </p:stCondLst>
                                        </p:cTn>
                                        <p:tgtEl>
                                          <p:spTgt spid="191"/>
                                        </p:tgtEl>
                                        <p:attrNameLst>
                                          <p:attrName>style.visibility</p:attrName>
                                        </p:attrNameLst>
                                      </p:cBhvr>
                                      <p:to>
                                        <p:strVal val="visible"/>
                                      </p:to>
                                    </p:set>
                                    <p:anim calcmode="lin" valueType="num">
                                      <p:cBhvr additive="base">
                                        <p:cTn id="25" dur="500"/>
                                        <p:tgtEl>
                                          <p:spTgt spid="191"/>
                                        </p:tgtEl>
                                        <p:attrNameLst>
                                          <p:attrName>ppt_x</p:attrName>
                                        </p:attrNameLst>
                                      </p:cBhvr>
                                      <p:tavLst>
                                        <p:tav tm="0">
                                          <p:val>
                                            <p:strVal val="#ppt_x+#ppt_w*1.125000"/>
                                          </p:val>
                                        </p:tav>
                                        <p:tav tm="100000">
                                          <p:val>
                                            <p:strVal val="#ppt_x"/>
                                          </p:val>
                                        </p:tav>
                                      </p:tavLst>
                                    </p:anim>
                                    <p:animEffect transition="in" filter="wipe(left)">
                                      <p:cBhvr>
                                        <p:cTn id="26" dur="500"/>
                                        <p:tgtEl>
                                          <p:spTgt spid="191"/>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2" presetClass="entr" presetSubtype="2" fill="hold" nodeType="clickEffect">
                                  <p:stCondLst>
                                    <p:cond delay="0"/>
                                  </p:stCondLst>
                                  <p:childTnLst>
                                    <p:set>
                                      <p:cBhvr>
                                        <p:cTn id="30" dur="1" fill="hold">
                                          <p:stCondLst>
                                            <p:cond delay="0"/>
                                          </p:stCondLst>
                                        </p:cTn>
                                        <p:tgtEl>
                                          <p:spTgt spid="204"/>
                                        </p:tgtEl>
                                        <p:attrNameLst>
                                          <p:attrName>style.visibility</p:attrName>
                                        </p:attrNameLst>
                                      </p:cBhvr>
                                      <p:to>
                                        <p:strVal val="visible"/>
                                      </p:to>
                                    </p:set>
                                    <p:anim calcmode="lin" valueType="num">
                                      <p:cBhvr additive="base">
                                        <p:cTn id="31" dur="500"/>
                                        <p:tgtEl>
                                          <p:spTgt spid="204"/>
                                        </p:tgtEl>
                                        <p:attrNameLst>
                                          <p:attrName>ppt_x</p:attrName>
                                        </p:attrNameLst>
                                      </p:cBhvr>
                                      <p:tavLst>
                                        <p:tav tm="0">
                                          <p:val>
                                            <p:strVal val="#ppt_x+#ppt_w*1.125000"/>
                                          </p:val>
                                        </p:tav>
                                        <p:tav tm="100000">
                                          <p:val>
                                            <p:strVal val="#ppt_x"/>
                                          </p:val>
                                        </p:tav>
                                      </p:tavLst>
                                    </p:anim>
                                    <p:animEffect transition="in" filter="wipe(left)">
                                      <p:cBhvr>
                                        <p:cTn id="32" dur="500"/>
                                        <p:tgtEl>
                                          <p:spTgt spid="20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dissolve">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54"/>
          <p:cNvSpPr>
            <a:spLocks noGrp="1" noChangeArrowheads="1"/>
          </p:cNvSpPr>
          <p:nvPr>
            <p:ph type="title"/>
          </p:nvPr>
        </p:nvSpPr>
        <p:spPr>
          <a:xfrm>
            <a:off x="609600" y="457200"/>
            <a:ext cx="8153400" cy="685800"/>
          </a:xfrm>
        </p:spPr>
        <p:txBody>
          <a:bodyPr rIns="132080"/>
          <a:lstStyle/>
          <a:p>
            <a:pPr eaLnBrk="1" hangingPunct="1"/>
            <a:r>
              <a:rPr lang="en-US" altLang="x-none" sz="2800" b="1">
                <a:solidFill>
                  <a:srgbClr val="800000"/>
                </a:solidFill>
                <a:latin typeface="Tw Cen MT" charset="0"/>
              </a:rPr>
              <a:t>Aside: How do you find connected components?</a:t>
            </a:r>
            <a:endParaRPr lang="en-US" altLang="x-none" sz="2800" b="1">
              <a:solidFill>
                <a:srgbClr val="FF0000"/>
              </a:solidFill>
              <a:latin typeface="Tw Cen MT" charset="0"/>
            </a:endParaRPr>
          </a:p>
        </p:txBody>
      </p:sp>
      <p:grpSp>
        <p:nvGrpSpPr>
          <p:cNvPr id="29698" name="Group 3"/>
          <p:cNvGrpSpPr>
            <a:grpSpLocks/>
          </p:cNvGrpSpPr>
          <p:nvPr/>
        </p:nvGrpSpPr>
        <p:grpSpPr bwMode="auto">
          <a:xfrm>
            <a:off x="457200" y="5224463"/>
            <a:ext cx="1408113" cy="1328737"/>
            <a:chOff x="466" y="0"/>
            <a:chExt cx="887" cy="837"/>
          </a:xfrm>
        </p:grpSpPr>
        <p:sp>
          <p:nvSpPr>
            <p:cNvPr id="29751"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52"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53"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54" name="Oval 11"/>
            <p:cNvSpPr>
              <a:spLocks/>
            </p:cNvSpPr>
            <p:nvPr/>
          </p:nvSpPr>
          <p:spPr bwMode="auto">
            <a:xfrm>
              <a:off x="1296" y="209"/>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55"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56" name="AutoShape 23"/>
            <p:cNvSpPr>
              <a:spLocks/>
            </p:cNvSpPr>
            <p:nvPr/>
          </p:nvSpPr>
          <p:spPr bwMode="auto">
            <a:xfrm rot="10800000" flipH="1">
              <a:off x="1196" y="266"/>
              <a:ext cx="129" cy="50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57" name="Oval 28"/>
            <p:cNvSpPr>
              <a:spLocks/>
            </p:cNvSpPr>
            <p:nvPr/>
          </p:nvSpPr>
          <p:spPr bwMode="auto">
            <a:xfrm>
              <a:off x="1064" y="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58" name="AutoShape 31"/>
            <p:cNvSpPr>
              <a:spLocks/>
            </p:cNvSpPr>
            <p:nvPr/>
          </p:nvSpPr>
          <p:spPr bwMode="auto">
            <a:xfrm>
              <a:off x="1113" y="49"/>
              <a:ext cx="191" cy="168"/>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59" name="AutoShape 35"/>
            <p:cNvSpPr>
              <a:spLocks/>
            </p:cNvSpPr>
            <p:nvPr/>
          </p:nvSpPr>
          <p:spPr bwMode="auto">
            <a:xfrm rot="10800000" flipH="1">
              <a:off x="624" y="49"/>
              <a:ext cx="448" cy="24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60" name="AutoShape 36"/>
            <p:cNvSpPr>
              <a:spLocks/>
            </p:cNvSpPr>
            <p:nvPr/>
          </p:nvSpPr>
          <p:spPr bwMode="auto">
            <a:xfrm rot="10800000" flipH="1">
              <a:off x="515" y="258"/>
              <a:ext cx="789" cy="53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61" name="AutoShape 38"/>
            <p:cNvSpPr>
              <a:spLocks/>
            </p:cNvSpPr>
            <p:nvPr/>
          </p:nvSpPr>
          <p:spPr bwMode="auto">
            <a:xfrm>
              <a:off x="624" y="332"/>
              <a:ext cx="551" cy="444"/>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62"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152" name="Group 3"/>
          <p:cNvGrpSpPr>
            <a:grpSpLocks/>
          </p:cNvGrpSpPr>
          <p:nvPr/>
        </p:nvGrpSpPr>
        <p:grpSpPr bwMode="auto">
          <a:xfrm>
            <a:off x="2057400" y="5224463"/>
            <a:ext cx="1408113" cy="1328737"/>
            <a:chOff x="466" y="0"/>
            <a:chExt cx="887" cy="837"/>
          </a:xfrm>
        </p:grpSpPr>
        <p:sp>
          <p:nvSpPr>
            <p:cNvPr id="29739"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40"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41"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42" name="Oval 11"/>
            <p:cNvSpPr>
              <a:spLocks/>
            </p:cNvSpPr>
            <p:nvPr/>
          </p:nvSpPr>
          <p:spPr bwMode="auto">
            <a:xfrm>
              <a:off x="1296" y="209"/>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43"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44" name="AutoShape 23"/>
            <p:cNvSpPr>
              <a:spLocks/>
            </p:cNvSpPr>
            <p:nvPr/>
          </p:nvSpPr>
          <p:spPr bwMode="auto">
            <a:xfrm rot="10800000" flipH="1">
              <a:off x="1196" y="266"/>
              <a:ext cx="129" cy="50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45" name="Oval 28"/>
            <p:cNvSpPr>
              <a:spLocks/>
            </p:cNvSpPr>
            <p:nvPr/>
          </p:nvSpPr>
          <p:spPr bwMode="auto">
            <a:xfrm>
              <a:off x="1064" y="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46" name="AutoShape 31"/>
            <p:cNvSpPr>
              <a:spLocks/>
            </p:cNvSpPr>
            <p:nvPr/>
          </p:nvSpPr>
          <p:spPr bwMode="auto">
            <a:xfrm>
              <a:off x="1113" y="49"/>
              <a:ext cx="191" cy="168"/>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47" name="AutoShape 35"/>
            <p:cNvSpPr>
              <a:spLocks/>
            </p:cNvSpPr>
            <p:nvPr/>
          </p:nvSpPr>
          <p:spPr bwMode="auto">
            <a:xfrm rot="10800000" flipH="1">
              <a:off x="624" y="49"/>
              <a:ext cx="448" cy="24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48" name="AutoShape 36"/>
            <p:cNvSpPr>
              <a:spLocks/>
            </p:cNvSpPr>
            <p:nvPr/>
          </p:nvSpPr>
          <p:spPr bwMode="auto">
            <a:xfrm rot="10800000" flipH="1">
              <a:off x="515" y="258"/>
              <a:ext cx="789" cy="53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49" name="AutoShape 38"/>
            <p:cNvSpPr>
              <a:spLocks/>
            </p:cNvSpPr>
            <p:nvPr/>
          </p:nvSpPr>
          <p:spPr bwMode="auto">
            <a:xfrm>
              <a:off x="624" y="332"/>
              <a:ext cx="551" cy="444"/>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50"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165" name="Group 3"/>
          <p:cNvGrpSpPr>
            <a:grpSpLocks/>
          </p:cNvGrpSpPr>
          <p:nvPr/>
        </p:nvGrpSpPr>
        <p:grpSpPr bwMode="auto">
          <a:xfrm>
            <a:off x="3621088" y="5224463"/>
            <a:ext cx="1408112" cy="1328737"/>
            <a:chOff x="466" y="0"/>
            <a:chExt cx="887" cy="837"/>
          </a:xfrm>
        </p:grpSpPr>
        <p:sp>
          <p:nvSpPr>
            <p:cNvPr id="29727"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28"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29"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30" name="Oval 11"/>
            <p:cNvSpPr>
              <a:spLocks/>
            </p:cNvSpPr>
            <p:nvPr/>
          </p:nvSpPr>
          <p:spPr bwMode="auto">
            <a:xfrm>
              <a:off x="1296" y="209"/>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31"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32" name="AutoShape 23"/>
            <p:cNvSpPr>
              <a:spLocks/>
            </p:cNvSpPr>
            <p:nvPr/>
          </p:nvSpPr>
          <p:spPr bwMode="auto">
            <a:xfrm rot="10800000" flipH="1">
              <a:off x="1196" y="266"/>
              <a:ext cx="129" cy="50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33" name="Oval 28"/>
            <p:cNvSpPr>
              <a:spLocks/>
            </p:cNvSpPr>
            <p:nvPr/>
          </p:nvSpPr>
          <p:spPr bwMode="auto">
            <a:xfrm>
              <a:off x="1064" y="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34" name="AutoShape 31"/>
            <p:cNvSpPr>
              <a:spLocks/>
            </p:cNvSpPr>
            <p:nvPr/>
          </p:nvSpPr>
          <p:spPr bwMode="auto">
            <a:xfrm>
              <a:off x="1113" y="49"/>
              <a:ext cx="191" cy="168"/>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35" name="AutoShape 35"/>
            <p:cNvSpPr>
              <a:spLocks/>
            </p:cNvSpPr>
            <p:nvPr/>
          </p:nvSpPr>
          <p:spPr bwMode="auto">
            <a:xfrm rot="10800000" flipH="1">
              <a:off x="624" y="49"/>
              <a:ext cx="448" cy="24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36" name="AutoShape 36"/>
            <p:cNvSpPr>
              <a:spLocks/>
            </p:cNvSpPr>
            <p:nvPr/>
          </p:nvSpPr>
          <p:spPr bwMode="auto">
            <a:xfrm rot="10800000" flipH="1">
              <a:off x="515" y="258"/>
              <a:ext cx="789" cy="53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37" name="AutoShape 38"/>
            <p:cNvSpPr>
              <a:spLocks/>
            </p:cNvSpPr>
            <p:nvPr/>
          </p:nvSpPr>
          <p:spPr bwMode="auto">
            <a:xfrm>
              <a:off x="624" y="332"/>
              <a:ext cx="551" cy="444"/>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38"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191" name="Group 3"/>
          <p:cNvGrpSpPr>
            <a:grpSpLocks/>
          </p:cNvGrpSpPr>
          <p:nvPr/>
        </p:nvGrpSpPr>
        <p:grpSpPr bwMode="auto">
          <a:xfrm>
            <a:off x="5181600" y="5191125"/>
            <a:ext cx="1408113" cy="1328738"/>
            <a:chOff x="466" y="0"/>
            <a:chExt cx="887" cy="837"/>
          </a:xfrm>
        </p:grpSpPr>
        <p:sp>
          <p:nvSpPr>
            <p:cNvPr id="29715"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16"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17"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18" name="Oval 11"/>
            <p:cNvSpPr>
              <a:spLocks/>
            </p:cNvSpPr>
            <p:nvPr/>
          </p:nvSpPr>
          <p:spPr bwMode="auto">
            <a:xfrm>
              <a:off x="1296" y="209"/>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19"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20" name="AutoShape 23"/>
            <p:cNvSpPr>
              <a:spLocks/>
            </p:cNvSpPr>
            <p:nvPr/>
          </p:nvSpPr>
          <p:spPr bwMode="auto">
            <a:xfrm rot="10800000" flipH="1">
              <a:off x="1196" y="266"/>
              <a:ext cx="129" cy="50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21" name="Oval 28"/>
            <p:cNvSpPr>
              <a:spLocks/>
            </p:cNvSpPr>
            <p:nvPr/>
          </p:nvSpPr>
          <p:spPr bwMode="auto">
            <a:xfrm>
              <a:off x="1064" y="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22" name="AutoShape 31"/>
            <p:cNvSpPr>
              <a:spLocks/>
            </p:cNvSpPr>
            <p:nvPr/>
          </p:nvSpPr>
          <p:spPr bwMode="auto">
            <a:xfrm>
              <a:off x="1113" y="49"/>
              <a:ext cx="191" cy="168"/>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23" name="AutoShape 35"/>
            <p:cNvSpPr>
              <a:spLocks/>
            </p:cNvSpPr>
            <p:nvPr/>
          </p:nvSpPr>
          <p:spPr bwMode="auto">
            <a:xfrm rot="10800000" flipH="1">
              <a:off x="624" y="49"/>
              <a:ext cx="448" cy="24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24" name="AutoShape 36"/>
            <p:cNvSpPr>
              <a:spLocks/>
            </p:cNvSpPr>
            <p:nvPr/>
          </p:nvSpPr>
          <p:spPr bwMode="auto">
            <a:xfrm rot="10800000" flipH="1">
              <a:off x="515" y="258"/>
              <a:ext cx="789" cy="53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25" name="AutoShape 38"/>
            <p:cNvSpPr>
              <a:spLocks/>
            </p:cNvSpPr>
            <p:nvPr/>
          </p:nvSpPr>
          <p:spPr bwMode="auto">
            <a:xfrm>
              <a:off x="624" y="332"/>
              <a:ext cx="551" cy="444"/>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26"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204" name="Group 3"/>
          <p:cNvGrpSpPr>
            <a:grpSpLocks/>
          </p:cNvGrpSpPr>
          <p:nvPr/>
        </p:nvGrpSpPr>
        <p:grpSpPr bwMode="auto">
          <a:xfrm>
            <a:off x="6745288" y="5191125"/>
            <a:ext cx="1408112" cy="1328738"/>
            <a:chOff x="466" y="0"/>
            <a:chExt cx="887" cy="837"/>
          </a:xfrm>
        </p:grpSpPr>
        <p:sp>
          <p:nvSpPr>
            <p:cNvPr id="29703"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04"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05"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06" name="Oval 11"/>
            <p:cNvSpPr>
              <a:spLocks/>
            </p:cNvSpPr>
            <p:nvPr/>
          </p:nvSpPr>
          <p:spPr bwMode="auto">
            <a:xfrm>
              <a:off x="1296" y="209"/>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07"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08" name="AutoShape 23"/>
            <p:cNvSpPr>
              <a:spLocks/>
            </p:cNvSpPr>
            <p:nvPr/>
          </p:nvSpPr>
          <p:spPr bwMode="auto">
            <a:xfrm rot="10800000" flipH="1">
              <a:off x="1196" y="266"/>
              <a:ext cx="129" cy="50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09" name="Oval 28"/>
            <p:cNvSpPr>
              <a:spLocks/>
            </p:cNvSpPr>
            <p:nvPr/>
          </p:nvSpPr>
          <p:spPr bwMode="auto">
            <a:xfrm>
              <a:off x="1064" y="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10" name="AutoShape 31"/>
            <p:cNvSpPr>
              <a:spLocks/>
            </p:cNvSpPr>
            <p:nvPr/>
          </p:nvSpPr>
          <p:spPr bwMode="auto">
            <a:xfrm>
              <a:off x="1113" y="49"/>
              <a:ext cx="191" cy="168"/>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11" name="AutoShape 35"/>
            <p:cNvSpPr>
              <a:spLocks/>
            </p:cNvSpPr>
            <p:nvPr/>
          </p:nvSpPr>
          <p:spPr bwMode="auto">
            <a:xfrm rot="10800000" flipH="1">
              <a:off x="624" y="49"/>
              <a:ext cx="448" cy="24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12" name="AutoShape 36"/>
            <p:cNvSpPr>
              <a:spLocks/>
            </p:cNvSpPr>
            <p:nvPr/>
          </p:nvSpPr>
          <p:spPr bwMode="auto">
            <a:xfrm rot="10800000" flipH="1">
              <a:off x="515" y="258"/>
              <a:ext cx="789" cy="53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13" name="AutoShape 38"/>
            <p:cNvSpPr>
              <a:spLocks/>
            </p:cNvSpPr>
            <p:nvPr/>
          </p:nvSpPr>
          <p:spPr bwMode="auto">
            <a:xfrm>
              <a:off x="624" y="332"/>
              <a:ext cx="551" cy="444"/>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14"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68" name="TextBox 67"/>
          <p:cNvSpPr txBox="1"/>
          <p:nvPr/>
        </p:nvSpPr>
        <p:spPr>
          <a:xfrm>
            <a:off x="3733800" y="2133600"/>
            <a:ext cx="3352800" cy="1200328"/>
          </a:xfrm>
          <a:prstGeom prst="rect">
            <a:avLst/>
          </a:prstGeom>
          <a:solidFill>
            <a:schemeClr val="accent2">
              <a:lumMod val="20000"/>
              <a:lumOff val="80000"/>
            </a:schemeClr>
          </a:solidFill>
        </p:spPr>
        <p:txBody>
          <a:bodyPr wrap="square" rtlCol="0">
            <a:spAutoFit/>
          </a:bodyPr>
          <a:lstStyle/>
          <a:p>
            <a:r>
              <a:rPr lang="en-US" dirty="0" smtClean="0"/>
              <a:t>We modify iterative </a:t>
            </a:r>
            <a:r>
              <a:rPr lang="en-US" dirty="0" err="1" smtClean="0"/>
              <a:t>dfs</a:t>
            </a:r>
            <a:r>
              <a:rPr lang="en-US" dirty="0" smtClean="0"/>
              <a:t> to construct the nodes in a component</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2" fill="hold" nodeType="clickEffect">
                                  <p:stCondLst>
                                    <p:cond delay="0"/>
                                  </p:stCondLst>
                                  <p:childTnLst>
                                    <p:set>
                                      <p:cBhvr>
                                        <p:cTn id="6" dur="1" fill="hold">
                                          <p:stCondLst>
                                            <p:cond delay="0"/>
                                          </p:stCondLst>
                                        </p:cTn>
                                        <p:tgtEl>
                                          <p:spTgt spid="152"/>
                                        </p:tgtEl>
                                        <p:attrNameLst>
                                          <p:attrName>style.visibility</p:attrName>
                                        </p:attrNameLst>
                                      </p:cBhvr>
                                      <p:to>
                                        <p:strVal val="visible"/>
                                      </p:to>
                                    </p:set>
                                    <p:anim calcmode="lin" valueType="num">
                                      <p:cBhvr additive="base">
                                        <p:cTn id="7" dur="500"/>
                                        <p:tgtEl>
                                          <p:spTgt spid="152"/>
                                        </p:tgtEl>
                                        <p:attrNameLst>
                                          <p:attrName>ppt_x</p:attrName>
                                        </p:attrNameLst>
                                      </p:cBhvr>
                                      <p:tavLst>
                                        <p:tav tm="0">
                                          <p:val>
                                            <p:strVal val="#ppt_x+#ppt_w*1.125000"/>
                                          </p:val>
                                        </p:tav>
                                        <p:tav tm="100000">
                                          <p:val>
                                            <p:strVal val="#ppt_x"/>
                                          </p:val>
                                        </p:tav>
                                      </p:tavLst>
                                    </p:anim>
                                    <p:animEffect transition="in" filter="wipe(left)">
                                      <p:cBhvr>
                                        <p:cTn id="8" dur="500"/>
                                        <p:tgtEl>
                                          <p:spTgt spid="152"/>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2" fill="hold" nodeType="clickEffect">
                                  <p:stCondLst>
                                    <p:cond delay="0"/>
                                  </p:stCondLst>
                                  <p:childTnLst>
                                    <p:set>
                                      <p:cBhvr>
                                        <p:cTn id="12" dur="1" fill="hold">
                                          <p:stCondLst>
                                            <p:cond delay="0"/>
                                          </p:stCondLst>
                                        </p:cTn>
                                        <p:tgtEl>
                                          <p:spTgt spid="165"/>
                                        </p:tgtEl>
                                        <p:attrNameLst>
                                          <p:attrName>style.visibility</p:attrName>
                                        </p:attrNameLst>
                                      </p:cBhvr>
                                      <p:to>
                                        <p:strVal val="visible"/>
                                      </p:to>
                                    </p:set>
                                    <p:anim calcmode="lin" valueType="num">
                                      <p:cBhvr additive="base">
                                        <p:cTn id="13" dur="500"/>
                                        <p:tgtEl>
                                          <p:spTgt spid="165"/>
                                        </p:tgtEl>
                                        <p:attrNameLst>
                                          <p:attrName>ppt_x</p:attrName>
                                        </p:attrNameLst>
                                      </p:cBhvr>
                                      <p:tavLst>
                                        <p:tav tm="0">
                                          <p:val>
                                            <p:strVal val="#ppt_x+#ppt_w*1.125000"/>
                                          </p:val>
                                        </p:tav>
                                        <p:tav tm="100000">
                                          <p:val>
                                            <p:strVal val="#ppt_x"/>
                                          </p:val>
                                        </p:tav>
                                      </p:tavLst>
                                    </p:anim>
                                    <p:animEffect transition="in" filter="wipe(left)">
                                      <p:cBhvr>
                                        <p:cTn id="14" dur="500"/>
                                        <p:tgtEl>
                                          <p:spTgt spid="16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2" fill="hold" nodeType="clickEffect">
                                  <p:stCondLst>
                                    <p:cond delay="0"/>
                                  </p:stCondLst>
                                  <p:childTnLst>
                                    <p:set>
                                      <p:cBhvr>
                                        <p:cTn id="18" dur="1" fill="hold">
                                          <p:stCondLst>
                                            <p:cond delay="0"/>
                                          </p:stCondLst>
                                        </p:cTn>
                                        <p:tgtEl>
                                          <p:spTgt spid="191"/>
                                        </p:tgtEl>
                                        <p:attrNameLst>
                                          <p:attrName>style.visibility</p:attrName>
                                        </p:attrNameLst>
                                      </p:cBhvr>
                                      <p:to>
                                        <p:strVal val="visible"/>
                                      </p:to>
                                    </p:set>
                                    <p:anim calcmode="lin" valueType="num">
                                      <p:cBhvr additive="base">
                                        <p:cTn id="19" dur="500"/>
                                        <p:tgtEl>
                                          <p:spTgt spid="191"/>
                                        </p:tgtEl>
                                        <p:attrNameLst>
                                          <p:attrName>ppt_x</p:attrName>
                                        </p:attrNameLst>
                                      </p:cBhvr>
                                      <p:tavLst>
                                        <p:tav tm="0">
                                          <p:val>
                                            <p:strVal val="#ppt_x+#ppt_w*1.125000"/>
                                          </p:val>
                                        </p:tav>
                                        <p:tav tm="100000">
                                          <p:val>
                                            <p:strVal val="#ppt_x"/>
                                          </p:val>
                                        </p:tav>
                                      </p:tavLst>
                                    </p:anim>
                                    <p:animEffect transition="in" filter="wipe(left)">
                                      <p:cBhvr>
                                        <p:cTn id="20" dur="500"/>
                                        <p:tgtEl>
                                          <p:spTgt spid="191"/>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2" fill="hold" nodeType="clickEffect">
                                  <p:stCondLst>
                                    <p:cond delay="0"/>
                                  </p:stCondLst>
                                  <p:childTnLst>
                                    <p:set>
                                      <p:cBhvr>
                                        <p:cTn id="24" dur="1" fill="hold">
                                          <p:stCondLst>
                                            <p:cond delay="0"/>
                                          </p:stCondLst>
                                        </p:cTn>
                                        <p:tgtEl>
                                          <p:spTgt spid="204"/>
                                        </p:tgtEl>
                                        <p:attrNameLst>
                                          <p:attrName>style.visibility</p:attrName>
                                        </p:attrNameLst>
                                      </p:cBhvr>
                                      <p:to>
                                        <p:strVal val="visible"/>
                                      </p:to>
                                    </p:set>
                                    <p:anim calcmode="lin" valueType="num">
                                      <p:cBhvr additive="base">
                                        <p:cTn id="25" dur="500"/>
                                        <p:tgtEl>
                                          <p:spTgt spid="204"/>
                                        </p:tgtEl>
                                        <p:attrNameLst>
                                          <p:attrName>ppt_x</p:attrName>
                                        </p:attrNameLst>
                                      </p:cBhvr>
                                      <p:tavLst>
                                        <p:tav tm="0">
                                          <p:val>
                                            <p:strVal val="#ppt_x+#ppt_w*1.125000"/>
                                          </p:val>
                                        </p:tav>
                                        <p:tav tm="100000">
                                          <p:val>
                                            <p:strVal val="#ppt_x"/>
                                          </p:val>
                                        </p:tav>
                                      </p:tavLst>
                                    </p:anim>
                                    <p:animEffect transition="in" filter="wipe(left)">
                                      <p:cBhvr>
                                        <p:cTn id="26" dur="500"/>
                                        <p:tgtEl>
                                          <p:spTgt spid="204"/>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68"/>
                                        </p:tgtEl>
                                        <p:attrNameLst>
                                          <p:attrName>style.visibility</p:attrName>
                                        </p:attrNameLst>
                                      </p:cBhvr>
                                      <p:to>
                                        <p:strVal val="visible"/>
                                      </p:to>
                                    </p:set>
                                    <p:animEffect transition="in" filter="dissolve">
                                      <p:cBhvr>
                                        <p:cTn id="31"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54"/>
          <p:cNvSpPr>
            <a:spLocks noGrp="1" noChangeArrowheads="1"/>
          </p:cNvSpPr>
          <p:nvPr>
            <p:ph type="title"/>
          </p:nvPr>
        </p:nvSpPr>
        <p:spPr>
          <a:xfrm>
            <a:off x="609600" y="457200"/>
            <a:ext cx="8153400" cy="685800"/>
          </a:xfrm>
        </p:spPr>
        <p:txBody>
          <a:bodyPr rIns="132080"/>
          <a:lstStyle/>
          <a:p>
            <a:pPr eaLnBrk="1" hangingPunct="1"/>
            <a:r>
              <a:rPr lang="en-US" altLang="x-none" sz="2800" b="1">
                <a:solidFill>
                  <a:srgbClr val="800000"/>
                </a:solidFill>
                <a:latin typeface="Tw Cen MT" charset="0"/>
              </a:rPr>
              <a:t>Aside: How do you find connected components?</a:t>
            </a:r>
            <a:endParaRPr lang="en-US" altLang="x-none" sz="2800" b="1">
              <a:solidFill>
                <a:srgbClr val="FF0000"/>
              </a:solidFill>
              <a:latin typeface="Tw Cen MT" charset="0"/>
            </a:endParaRPr>
          </a:p>
        </p:txBody>
      </p:sp>
      <p:grpSp>
        <p:nvGrpSpPr>
          <p:cNvPr id="29698" name="Group 3"/>
          <p:cNvGrpSpPr>
            <a:grpSpLocks/>
          </p:cNvGrpSpPr>
          <p:nvPr/>
        </p:nvGrpSpPr>
        <p:grpSpPr bwMode="auto">
          <a:xfrm>
            <a:off x="457200" y="5224463"/>
            <a:ext cx="1408113" cy="1328737"/>
            <a:chOff x="466" y="0"/>
            <a:chExt cx="887" cy="837"/>
          </a:xfrm>
        </p:grpSpPr>
        <p:sp>
          <p:nvSpPr>
            <p:cNvPr id="29751"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52"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53"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54" name="Oval 11"/>
            <p:cNvSpPr>
              <a:spLocks/>
            </p:cNvSpPr>
            <p:nvPr/>
          </p:nvSpPr>
          <p:spPr bwMode="auto">
            <a:xfrm>
              <a:off x="1296" y="209"/>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55"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56" name="AutoShape 23"/>
            <p:cNvSpPr>
              <a:spLocks/>
            </p:cNvSpPr>
            <p:nvPr/>
          </p:nvSpPr>
          <p:spPr bwMode="auto">
            <a:xfrm rot="10800000" flipH="1">
              <a:off x="1196" y="266"/>
              <a:ext cx="129" cy="50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57" name="Oval 28"/>
            <p:cNvSpPr>
              <a:spLocks/>
            </p:cNvSpPr>
            <p:nvPr/>
          </p:nvSpPr>
          <p:spPr bwMode="auto">
            <a:xfrm>
              <a:off x="1064" y="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58" name="AutoShape 31"/>
            <p:cNvSpPr>
              <a:spLocks/>
            </p:cNvSpPr>
            <p:nvPr/>
          </p:nvSpPr>
          <p:spPr bwMode="auto">
            <a:xfrm>
              <a:off x="1113" y="49"/>
              <a:ext cx="191" cy="168"/>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59" name="AutoShape 35"/>
            <p:cNvSpPr>
              <a:spLocks/>
            </p:cNvSpPr>
            <p:nvPr/>
          </p:nvSpPr>
          <p:spPr bwMode="auto">
            <a:xfrm rot="10800000" flipH="1">
              <a:off x="624" y="49"/>
              <a:ext cx="448" cy="24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60" name="AutoShape 36"/>
            <p:cNvSpPr>
              <a:spLocks/>
            </p:cNvSpPr>
            <p:nvPr/>
          </p:nvSpPr>
          <p:spPr bwMode="auto">
            <a:xfrm rot="10800000" flipH="1">
              <a:off x="515" y="258"/>
              <a:ext cx="789" cy="53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61" name="AutoShape 38"/>
            <p:cNvSpPr>
              <a:spLocks/>
            </p:cNvSpPr>
            <p:nvPr/>
          </p:nvSpPr>
          <p:spPr bwMode="auto">
            <a:xfrm>
              <a:off x="624" y="332"/>
              <a:ext cx="551" cy="444"/>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62"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152" name="Group 3"/>
          <p:cNvGrpSpPr>
            <a:grpSpLocks/>
          </p:cNvGrpSpPr>
          <p:nvPr/>
        </p:nvGrpSpPr>
        <p:grpSpPr bwMode="auto">
          <a:xfrm>
            <a:off x="2057400" y="5224463"/>
            <a:ext cx="1408113" cy="1328737"/>
            <a:chOff x="466" y="0"/>
            <a:chExt cx="887" cy="837"/>
          </a:xfrm>
        </p:grpSpPr>
        <p:sp>
          <p:nvSpPr>
            <p:cNvPr id="29739"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40"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41"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42" name="Oval 11"/>
            <p:cNvSpPr>
              <a:spLocks/>
            </p:cNvSpPr>
            <p:nvPr/>
          </p:nvSpPr>
          <p:spPr bwMode="auto">
            <a:xfrm>
              <a:off x="1296" y="209"/>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43"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44" name="AutoShape 23"/>
            <p:cNvSpPr>
              <a:spLocks/>
            </p:cNvSpPr>
            <p:nvPr/>
          </p:nvSpPr>
          <p:spPr bwMode="auto">
            <a:xfrm rot="10800000" flipH="1">
              <a:off x="1196" y="266"/>
              <a:ext cx="129" cy="50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45" name="Oval 28"/>
            <p:cNvSpPr>
              <a:spLocks/>
            </p:cNvSpPr>
            <p:nvPr/>
          </p:nvSpPr>
          <p:spPr bwMode="auto">
            <a:xfrm>
              <a:off x="1064" y="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46" name="AutoShape 31"/>
            <p:cNvSpPr>
              <a:spLocks/>
            </p:cNvSpPr>
            <p:nvPr/>
          </p:nvSpPr>
          <p:spPr bwMode="auto">
            <a:xfrm>
              <a:off x="1113" y="49"/>
              <a:ext cx="191" cy="168"/>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47" name="AutoShape 35"/>
            <p:cNvSpPr>
              <a:spLocks/>
            </p:cNvSpPr>
            <p:nvPr/>
          </p:nvSpPr>
          <p:spPr bwMode="auto">
            <a:xfrm rot="10800000" flipH="1">
              <a:off x="624" y="49"/>
              <a:ext cx="448" cy="24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48" name="AutoShape 36"/>
            <p:cNvSpPr>
              <a:spLocks/>
            </p:cNvSpPr>
            <p:nvPr/>
          </p:nvSpPr>
          <p:spPr bwMode="auto">
            <a:xfrm rot="10800000" flipH="1">
              <a:off x="515" y="258"/>
              <a:ext cx="789" cy="53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49" name="AutoShape 38"/>
            <p:cNvSpPr>
              <a:spLocks/>
            </p:cNvSpPr>
            <p:nvPr/>
          </p:nvSpPr>
          <p:spPr bwMode="auto">
            <a:xfrm>
              <a:off x="624" y="332"/>
              <a:ext cx="551" cy="444"/>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50"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165" name="Group 3"/>
          <p:cNvGrpSpPr>
            <a:grpSpLocks/>
          </p:cNvGrpSpPr>
          <p:nvPr/>
        </p:nvGrpSpPr>
        <p:grpSpPr bwMode="auto">
          <a:xfrm>
            <a:off x="3621088" y="5224463"/>
            <a:ext cx="1408112" cy="1328737"/>
            <a:chOff x="466" y="0"/>
            <a:chExt cx="887" cy="837"/>
          </a:xfrm>
        </p:grpSpPr>
        <p:sp>
          <p:nvSpPr>
            <p:cNvPr id="29727"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28"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29"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30" name="Oval 11"/>
            <p:cNvSpPr>
              <a:spLocks/>
            </p:cNvSpPr>
            <p:nvPr/>
          </p:nvSpPr>
          <p:spPr bwMode="auto">
            <a:xfrm>
              <a:off x="1296" y="209"/>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31"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32" name="AutoShape 23"/>
            <p:cNvSpPr>
              <a:spLocks/>
            </p:cNvSpPr>
            <p:nvPr/>
          </p:nvSpPr>
          <p:spPr bwMode="auto">
            <a:xfrm rot="10800000" flipH="1">
              <a:off x="1196" y="266"/>
              <a:ext cx="129" cy="50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33" name="Oval 28"/>
            <p:cNvSpPr>
              <a:spLocks/>
            </p:cNvSpPr>
            <p:nvPr/>
          </p:nvSpPr>
          <p:spPr bwMode="auto">
            <a:xfrm>
              <a:off x="1064" y="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34" name="AutoShape 31"/>
            <p:cNvSpPr>
              <a:spLocks/>
            </p:cNvSpPr>
            <p:nvPr/>
          </p:nvSpPr>
          <p:spPr bwMode="auto">
            <a:xfrm>
              <a:off x="1113" y="49"/>
              <a:ext cx="191" cy="168"/>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35" name="AutoShape 35"/>
            <p:cNvSpPr>
              <a:spLocks/>
            </p:cNvSpPr>
            <p:nvPr/>
          </p:nvSpPr>
          <p:spPr bwMode="auto">
            <a:xfrm rot="10800000" flipH="1">
              <a:off x="624" y="49"/>
              <a:ext cx="448" cy="24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36" name="AutoShape 36"/>
            <p:cNvSpPr>
              <a:spLocks/>
            </p:cNvSpPr>
            <p:nvPr/>
          </p:nvSpPr>
          <p:spPr bwMode="auto">
            <a:xfrm rot="10800000" flipH="1">
              <a:off x="515" y="258"/>
              <a:ext cx="789" cy="53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37" name="AutoShape 38"/>
            <p:cNvSpPr>
              <a:spLocks/>
            </p:cNvSpPr>
            <p:nvPr/>
          </p:nvSpPr>
          <p:spPr bwMode="auto">
            <a:xfrm>
              <a:off x="624" y="332"/>
              <a:ext cx="551" cy="444"/>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38"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191" name="Group 3"/>
          <p:cNvGrpSpPr>
            <a:grpSpLocks/>
          </p:cNvGrpSpPr>
          <p:nvPr/>
        </p:nvGrpSpPr>
        <p:grpSpPr bwMode="auto">
          <a:xfrm>
            <a:off x="5181600" y="5191125"/>
            <a:ext cx="1408113" cy="1328738"/>
            <a:chOff x="466" y="0"/>
            <a:chExt cx="887" cy="837"/>
          </a:xfrm>
        </p:grpSpPr>
        <p:sp>
          <p:nvSpPr>
            <p:cNvPr id="29715"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16"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17"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18" name="Oval 11"/>
            <p:cNvSpPr>
              <a:spLocks/>
            </p:cNvSpPr>
            <p:nvPr/>
          </p:nvSpPr>
          <p:spPr bwMode="auto">
            <a:xfrm>
              <a:off x="1296" y="209"/>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19"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20" name="AutoShape 23"/>
            <p:cNvSpPr>
              <a:spLocks/>
            </p:cNvSpPr>
            <p:nvPr/>
          </p:nvSpPr>
          <p:spPr bwMode="auto">
            <a:xfrm rot="10800000" flipH="1">
              <a:off x="1196" y="266"/>
              <a:ext cx="129" cy="50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21" name="Oval 28"/>
            <p:cNvSpPr>
              <a:spLocks/>
            </p:cNvSpPr>
            <p:nvPr/>
          </p:nvSpPr>
          <p:spPr bwMode="auto">
            <a:xfrm>
              <a:off x="1064" y="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22" name="AutoShape 31"/>
            <p:cNvSpPr>
              <a:spLocks/>
            </p:cNvSpPr>
            <p:nvPr/>
          </p:nvSpPr>
          <p:spPr bwMode="auto">
            <a:xfrm>
              <a:off x="1113" y="49"/>
              <a:ext cx="191" cy="168"/>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23" name="AutoShape 35"/>
            <p:cNvSpPr>
              <a:spLocks/>
            </p:cNvSpPr>
            <p:nvPr/>
          </p:nvSpPr>
          <p:spPr bwMode="auto">
            <a:xfrm rot="10800000" flipH="1">
              <a:off x="624" y="49"/>
              <a:ext cx="448" cy="24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24" name="AutoShape 36"/>
            <p:cNvSpPr>
              <a:spLocks/>
            </p:cNvSpPr>
            <p:nvPr/>
          </p:nvSpPr>
          <p:spPr bwMode="auto">
            <a:xfrm rot="10800000" flipH="1">
              <a:off x="515" y="258"/>
              <a:ext cx="789" cy="53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25" name="AutoShape 38"/>
            <p:cNvSpPr>
              <a:spLocks/>
            </p:cNvSpPr>
            <p:nvPr/>
          </p:nvSpPr>
          <p:spPr bwMode="auto">
            <a:xfrm>
              <a:off x="624" y="332"/>
              <a:ext cx="551" cy="444"/>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26"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204" name="Group 3"/>
          <p:cNvGrpSpPr>
            <a:grpSpLocks/>
          </p:cNvGrpSpPr>
          <p:nvPr/>
        </p:nvGrpSpPr>
        <p:grpSpPr bwMode="auto">
          <a:xfrm>
            <a:off x="6745288" y="5191125"/>
            <a:ext cx="1408112" cy="1328738"/>
            <a:chOff x="466" y="0"/>
            <a:chExt cx="887" cy="837"/>
          </a:xfrm>
        </p:grpSpPr>
        <p:sp>
          <p:nvSpPr>
            <p:cNvPr id="29703"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04"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05"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06" name="Oval 11"/>
            <p:cNvSpPr>
              <a:spLocks/>
            </p:cNvSpPr>
            <p:nvPr/>
          </p:nvSpPr>
          <p:spPr bwMode="auto">
            <a:xfrm>
              <a:off x="1296" y="209"/>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07"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08" name="AutoShape 23"/>
            <p:cNvSpPr>
              <a:spLocks/>
            </p:cNvSpPr>
            <p:nvPr/>
          </p:nvSpPr>
          <p:spPr bwMode="auto">
            <a:xfrm rot="10800000" flipH="1">
              <a:off x="1196" y="266"/>
              <a:ext cx="129" cy="50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09" name="Oval 28"/>
            <p:cNvSpPr>
              <a:spLocks/>
            </p:cNvSpPr>
            <p:nvPr/>
          </p:nvSpPr>
          <p:spPr bwMode="auto">
            <a:xfrm>
              <a:off x="1064" y="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9710" name="AutoShape 31"/>
            <p:cNvSpPr>
              <a:spLocks/>
            </p:cNvSpPr>
            <p:nvPr/>
          </p:nvSpPr>
          <p:spPr bwMode="auto">
            <a:xfrm>
              <a:off x="1113" y="49"/>
              <a:ext cx="191" cy="168"/>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11" name="AutoShape 35"/>
            <p:cNvSpPr>
              <a:spLocks/>
            </p:cNvSpPr>
            <p:nvPr/>
          </p:nvSpPr>
          <p:spPr bwMode="auto">
            <a:xfrm rot="10800000" flipH="1">
              <a:off x="624" y="49"/>
              <a:ext cx="448" cy="24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12" name="AutoShape 36"/>
            <p:cNvSpPr>
              <a:spLocks/>
            </p:cNvSpPr>
            <p:nvPr/>
          </p:nvSpPr>
          <p:spPr bwMode="auto">
            <a:xfrm rot="10800000" flipH="1">
              <a:off x="515" y="258"/>
              <a:ext cx="789" cy="53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13" name="AutoShape 38"/>
            <p:cNvSpPr>
              <a:spLocks/>
            </p:cNvSpPr>
            <p:nvPr/>
          </p:nvSpPr>
          <p:spPr bwMode="auto">
            <a:xfrm>
              <a:off x="624" y="332"/>
              <a:ext cx="551" cy="444"/>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714"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69" name="Rectangle 68"/>
          <p:cNvSpPr>
            <a:spLocks noChangeArrowheads="1"/>
          </p:cNvSpPr>
          <p:nvPr/>
        </p:nvSpPr>
        <p:spPr bwMode="auto">
          <a:xfrm>
            <a:off x="170657" y="1006783"/>
            <a:ext cx="8277224"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00"/>
                </a:solidFill>
                <a:latin typeface="Times" charset="0"/>
                <a:ea typeface="ヒラギノ明朝 ProN W3" charset="-128"/>
                <a:sym typeface="Times" charset="0"/>
              </a:defRPr>
            </a:lvl1pPr>
            <a:lvl2pPr marL="742950" indent="-285750">
              <a:defRPr sz="2400">
                <a:solidFill>
                  <a:srgbClr val="000000"/>
                </a:solidFill>
                <a:latin typeface="Times" charset="0"/>
                <a:ea typeface="ヒラギノ明朝 ProN W3" charset="-128"/>
                <a:sym typeface="Times" charset="0"/>
              </a:defRPr>
            </a:lvl2pPr>
            <a:lvl3pPr marL="1143000" indent="-228600">
              <a:defRPr sz="2400">
                <a:solidFill>
                  <a:srgbClr val="000000"/>
                </a:solidFill>
                <a:latin typeface="Times" charset="0"/>
                <a:ea typeface="ヒラギノ明朝 ProN W3" charset="-128"/>
                <a:sym typeface="Times" charset="0"/>
              </a:defRPr>
            </a:lvl3pPr>
            <a:lvl4pPr marL="1600200" indent="-228600">
              <a:defRPr sz="2400">
                <a:solidFill>
                  <a:srgbClr val="000000"/>
                </a:solidFill>
                <a:latin typeface="Times" charset="0"/>
                <a:ea typeface="ヒラギノ明朝 ProN W3" charset="-128"/>
                <a:sym typeface="Times" charset="0"/>
              </a:defRPr>
            </a:lvl4pPr>
            <a:lvl5pPr marL="2057400" indent="-228600">
              <a:defRPr sz="2400">
                <a:solidFill>
                  <a:srgbClr val="000000"/>
                </a:solidFill>
                <a:latin typeface="Times" charset="0"/>
                <a:ea typeface="ヒラギノ明朝 ProN W3" charset="-128"/>
                <a:sym typeface="Times" charset="0"/>
              </a:defRPr>
            </a:lvl5pPr>
            <a:lvl6pPr marL="25146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6pPr>
            <a:lvl7pPr marL="29718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7pPr>
            <a:lvl8pPr marL="34290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8pPr>
            <a:lvl9pPr marL="38862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9pPr>
          </a:lstStyle>
          <a:p>
            <a:pPr defTabSz="365760" eaLnBrk="1" hangingPunct="1"/>
            <a:r>
              <a:rPr lang="en-US" altLang="x-none" dirty="0">
                <a:solidFill>
                  <a:srgbClr val="008000"/>
                </a:solidFill>
              </a:rPr>
              <a:t>/** Visit all nodes </a:t>
            </a:r>
            <a:r>
              <a:rPr lang="en-US" altLang="x-none" dirty="0" smtClean="0">
                <a:solidFill>
                  <a:srgbClr val="008000"/>
                </a:solidFill>
              </a:rPr>
              <a:t>reachable </a:t>
            </a:r>
            <a:r>
              <a:rPr lang="mr-IN" altLang="x-none" dirty="0" smtClean="0">
                <a:solidFill>
                  <a:srgbClr val="008000"/>
                </a:solidFill>
              </a:rPr>
              <a:t>…</a:t>
            </a:r>
            <a:r>
              <a:rPr lang="en-US" altLang="x-none" dirty="0" smtClean="0">
                <a:solidFill>
                  <a:srgbClr val="008000"/>
                </a:solidFill>
              </a:rPr>
              <a:t> </a:t>
            </a:r>
            <a:r>
              <a:rPr lang="en-US" altLang="x-none" dirty="0">
                <a:solidFill>
                  <a:srgbClr val="008000"/>
                </a:solidFill>
              </a:rPr>
              <a:t>from u. Pre: u is unvisited. . */</a:t>
            </a:r>
          </a:p>
          <a:p>
            <a:pPr defTabSz="365760" eaLnBrk="1" hangingPunct="1"/>
            <a:r>
              <a:rPr lang="en-US" altLang="x-none" b="1" dirty="0">
                <a:solidFill>
                  <a:srgbClr val="800000"/>
                </a:solidFill>
              </a:rPr>
              <a:t>public static void</a:t>
            </a:r>
            <a:r>
              <a:rPr lang="en-US" altLang="x-none" dirty="0">
                <a:solidFill>
                  <a:srgbClr val="800000"/>
                </a:solidFill>
              </a:rPr>
              <a:t> </a:t>
            </a:r>
            <a:r>
              <a:rPr lang="en-US" altLang="x-none" dirty="0" err="1">
                <a:solidFill>
                  <a:srgbClr val="800000"/>
                </a:solidFill>
              </a:rPr>
              <a:t>dfs</a:t>
            </a:r>
            <a:r>
              <a:rPr lang="en-US" altLang="x-none" dirty="0">
                <a:solidFill>
                  <a:srgbClr val="800000"/>
                </a:solidFill>
              </a:rPr>
              <a:t>(</a:t>
            </a:r>
            <a:r>
              <a:rPr lang="en-US" altLang="x-none" dirty="0" err="1">
                <a:solidFill>
                  <a:srgbClr val="800000"/>
                </a:solidFill>
              </a:rPr>
              <a:t>int</a:t>
            </a:r>
            <a:r>
              <a:rPr lang="en-US" altLang="x-none" dirty="0">
                <a:solidFill>
                  <a:srgbClr val="800000"/>
                </a:solidFill>
              </a:rPr>
              <a:t> u) {</a:t>
            </a:r>
          </a:p>
          <a:p>
            <a:pPr defTabSz="365760" eaLnBrk="1" hangingPunct="1"/>
            <a:r>
              <a:rPr lang="en-US" altLang="x-none" dirty="0">
                <a:solidFill>
                  <a:srgbClr val="800000"/>
                </a:solidFill>
              </a:rPr>
              <a:t>	Stack s= (u);</a:t>
            </a:r>
          </a:p>
          <a:p>
            <a:pPr defTabSz="365760" eaLnBrk="1" hangingPunct="1"/>
            <a:r>
              <a:rPr lang="en-US" altLang="x-none" dirty="0">
                <a:solidFill>
                  <a:srgbClr val="800000"/>
                </a:solidFill>
              </a:rPr>
              <a:t> 	</a:t>
            </a:r>
            <a:r>
              <a:rPr lang="en-US" altLang="x-none" b="1" dirty="0">
                <a:solidFill>
                  <a:srgbClr val="800000"/>
                </a:solidFill>
              </a:rPr>
              <a:t>while</a:t>
            </a:r>
            <a:r>
              <a:rPr lang="en-US" altLang="x-none" dirty="0">
                <a:solidFill>
                  <a:srgbClr val="800000"/>
                </a:solidFill>
              </a:rPr>
              <a:t> (s is not empty) {</a:t>
            </a:r>
          </a:p>
          <a:p>
            <a:pPr defTabSz="365760" eaLnBrk="1" hangingPunct="1"/>
            <a:r>
              <a:rPr lang="en-US" altLang="x-none" dirty="0">
                <a:solidFill>
                  <a:srgbClr val="800000"/>
                </a:solidFill>
              </a:rPr>
              <a:t>		u= </a:t>
            </a:r>
            <a:r>
              <a:rPr lang="en-US" altLang="x-none" dirty="0" err="1">
                <a:solidFill>
                  <a:srgbClr val="800000"/>
                </a:solidFill>
              </a:rPr>
              <a:t>s.pop</a:t>
            </a:r>
            <a:r>
              <a:rPr lang="en-US" altLang="x-none" dirty="0">
                <a:solidFill>
                  <a:srgbClr val="800000"/>
                </a:solidFill>
              </a:rPr>
              <a:t>();</a:t>
            </a:r>
            <a:endParaRPr lang="en-US" altLang="x-none" dirty="0">
              <a:solidFill>
                <a:srgbClr val="008000"/>
              </a:solidFill>
            </a:endParaRPr>
          </a:p>
          <a:p>
            <a:pPr defTabSz="365760" eaLnBrk="1" hangingPunct="1"/>
            <a:r>
              <a:rPr lang="en-US" altLang="x-none" dirty="0">
                <a:solidFill>
                  <a:srgbClr val="800000"/>
                </a:solidFill>
              </a:rPr>
              <a:t>		</a:t>
            </a:r>
            <a:r>
              <a:rPr lang="en-US" altLang="x-none" b="1" dirty="0">
                <a:solidFill>
                  <a:srgbClr val="800000"/>
                </a:solidFill>
              </a:rPr>
              <a:t>if</a:t>
            </a:r>
            <a:r>
              <a:rPr lang="en-US" altLang="x-none" dirty="0">
                <a:solidFill>
                  <a:srgbClr val="800000"/>
                </a:solidFill>
              </a:rPr>
              <a:t> (u has not been visited) {</a:t>
            </a:r>
          </a:p>
          <a:p>
            <a:pPr defTabSz="365760" eaLnBrk="1" hangingPunct="1"/>
            <a:r>
              <a:rPr lang="en-US" altLang="x-none" dirty="0">
                <a:solidFill>
                  <a:srgbClr val="800000"/>
                </a:solidFill>
              </a:rPr>
              <a:t>			visit u;</a:t>
            </a:r>
          </a:p>
          <a:p>
            <a:pPr defTabSz="365760" eaLnBrk="1" hangingPunct="1"/>
            <a:r>
              <a:rPr lang="en-US" altLang="x-none" dirty="0">
                <a:solidFill>
                  <a:srgbClr val="800000"/>
                </a:solidFill>
              </a:rPr>
              <a:t>			</a:t>
            </a:r>
            <a:r>
              <a:rPr lang="en-US" altLang="x-none" b="1" dirty="0">
                <a:solidFill>
                  <a:srgbClr val="800000"/>
                </a:solidFill>
              </a:rPr>
              <a:t>for </a:t>
            </a:r>
            <a:r>
              <a:rPr lang="en-US" altLang="x-none" dirty="0">
                <a:solidFill>
                  <a:srgbClr val="800000"/>
                </a:solidFill>
              </a:rPr>
              <a:t>each edge (u, v) leaving u:</a:t>
            </a:r>
          </a:p>
          <a:p>
            <a:pPr defTabSz="365760" eaLnBrk="1" hangingPunct="1"/>
            <a:r>
              <a:rPr lang="en-US" altLang="x-none" dirty="0">
                <a:solidFill>
                  <a:srgbClr val="800000"/>
                </a:solidFill>
              </a:rPr>
              <a:t>				</a:t>
            </a:r>
            <a:r>
              <a:rPr lang="en-US" altLang="x-none" dirty="0" err="1">
                <a:solidFill>
                  <a:srgbClr val="800000"/>
                </a:solidFill>
              </a:rPr>
              <a:t>s.push</a:t>
            </a:r>
            <a:r>
              <a:rPr lang="en-US" altLang="x-none" dirty="0">
                <a:solidFill>
                  <a:srgbClr val="800000"/>
                </a:solidFill>
              </a:rPr>
              <a:t>(v);</a:t>
            </a:r>
          </a:p>
          <a:p>
            <a:pPr defTabSz="365760" eaLnBrk="1" hangingPunct="1"/>
            <a:r>
              <a:rPr lang="en-US" altLang="x-none" dirty="0">
                <a:solidFill>
                  <a:srgbClr val="800000"/>
                </a:solidFill>
              </a:rPr>
              <a:t>		}</a:t>
            </a:r>
          </a:p>
          <a:p>
            <a:pPr defTabSz="365760" eaLnBrk="1" hangingPunct="1"/>
            <a:r>
              <a:rPr lang="en-US" altLang="x-none" dirty="0">
                <a:solidFill>
                  <a:srgbClr val="800000"/>
                </a:solidFill>
              </a:rPr>
              <a:t>	}</a:t>
            </a:r>
          </a:p>
          <a:p>
            <a:pPr defTabSz="365760" eaLnBrk="1" hangingPunct="1"/>
            <a:r>
              <a:rPr lang="en-US" altLang="x-none" dirty="0">
                <a:solidFill>
                  <a:srgbClr val="800000"/>
                </a:solidFill>
              </a:rPr>
              <a:t>}</a:t>
            </a:r>
          </a:p>
          <a:p>
            <a:pPr eaLnBrk="1" hangingPunct="1"/>
            <a:endParaRPr lang="en-US" altLang="x-none" dirty="0">
              <a:solidFill>
                <a:srgbClr val="800000"/>
              </a:solidFill>
              <a:latin typeface="Calibri" charset="0"/>
            </a:endParaRPr>
          </a:p>
        </p:txBody>
      </p:sp>
      <p:sp>
        <p:nvSpPr>
          <p:cNvPr id="70" name="TextBox 69"/>
          <p:cNvSpPr txBox="1"/>
          <p:nvPr/>
        </p:nvSpPr>
        <p:spPr>
          <a:xfrm>
            <a:off x="5105400" y="2057400"/>
            <a:ext cx="3352800" cy="1200328"/>
          </a:xfrm>
          <a:prstGeom prst="rect">
            <a:avLst/>
          </a:prstGeom>
          <a:solidFill>
            <a:schemeClr val="accent2">
              <a:lumMod val="20000"/>
              <a:lumOff val="80000"/>
            </a:schemeClr>
          </a:solidFill>
        </p:spPr>
        <p:txBody>
          <a:bodyPr wrap="square" rtlCol="0">
            <a:spAutoFit/>
          </a:bodyPr>
          <a:lstStyle/>
          <a:p>
            <a:r>
              <a:rPr lang="en-US" dirty="0" smtClean="0"/>
              <a:t>We modify iterative </a:t>
            </a:r>
            <a:r>
              <a:rPr lang="en-US" dirty="0" err="1" smtClean="0"/>
              <a:t>dfs</a:t>
            </a:r>
            <a:r>
              <a:rPr lang="en-US" dirty="0" smtClean="0"/>
              <a:t> to construct the nodes in a component</a:t>
            </a:r>
            <a:endParaRPr lang="en-US" dirty="0"/>
          </a:p>
        </p:txBody>
      </p:sp>
    </p:spTree>
    <p:extLst>
      <p:ext uri="{BB962C8B-B14F-4D97-AF65-F5344CB8AC3E}">
        <p14:creationId xmlns:p14="http://schemas.microsoft.com/office/powerpoint/2010/main" val="210249894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2" fill="hold" nodeType="clickEffect">
                                  <p:stCondLst>
                                    <p:cond delay="0"/>
                                  </p:stCondLst>
                                  <p:childTnLst>
                                    <p:set>
                                      <p:cBhvr>
                                        <p:cTn id="6" dur="1" fill="hold">
                                          <p:stCondLst>
                                            <p:cond delay="0"/>
                                          </p:stCondLst>
                                        </p:cTn>
                                        <p:tgtEl>
                                          <p:spTgt spid="152"/>
                                        </p:tgtEl>
                                        <p:attrNameLst>
                                          <p:attrName>style.visibility</p:attrName>
                                        </p:attrNameLst>
                                      </p:cBhvr>
                                      <p:to>
                                        <p:strVal val="visible"/>
                                      </p:to>
                                    </p:set>
                                    <p:anim calcmode="lin" valueType="num">
                                      <p:cBhvr additive="base">
                                        <p:cTn id="7" dur="500"/>
                                        <p:tgtEl>
                                          <p:spTgt spid="152"/>
                                        </p:tgtEl>
                                        <p:attrNameLst>
                                          <p:attrName>ppt_x</p:attrName>
                                        </p:attrNameLst>
                                      </p:cBhvr>
                                      <p:tavLst>
                                        <p:tav tm="0">
                                          <p:val>
                                            <p:strVal val="#ppt_x+#ppt_w*1.125000"/>
                                          </p:val>
                                        </p:tav>
                                        <p:tav tm="100000">
                                          <p:val>
                                            <p:strVal val="#ppt_x"/>
                                          </p:val>
                                        </p:tav>
                                      </p:tavLst>
                                    </p:anim>
                                    <p:animEffect transition="in" filter="wipe(left)">
                                      <p:cBhvr>
                                        <p:cTn id="8" dur="500"/>
                                        <p:tgtEl>
                                          <p:spTgt spid="152"/>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2" fill="hold" nodeType="clickEffect">
                                  <p:stCondLst>
                                    <p:cond delay="0"/>
                                  </p:stCondLst>
                                  <p:childTnLst>
                                    <p:set>
                                      <p:cBhvr>
                                        <p:cTn id="12" dur="1" fill="hold">
                                          <p:stCondLst>
                                            <p:cond delay="0"/>
                                          </p:stCondLst>
                                        </p:cTn>
                                        <p:tgtEl>
                                          <p:spTgt spid="165"/>
                                        </p:tgtEl>
                                        <p:attrNameLst>
                                          <p:attrName>style.visibility</p:attrName>
                                        </p:attrNameLst>
                                      </p:cBhvr>
                                      <p:to>
                                        <p:strVal val="visible"/>
                                      </p:to>
                                    </p:set>
                                    <p:anim calcmode="lin" valueType="num">
                                      <p:cBhvr additive="base">
                                        <p:cTn id="13" dur="500"/>
                                        <p:tgtEl>
                                          <p:spTgt spid="165"/>
                                        </p:tgtEl>
                                        <p:attrNameLst>
                                          <p:attrName>ppt_x</p:attrName>
                                        </p:attrNameLst>
                                      </p:cBhvr>
                                      <p:tavLst>
                                        <p:tav tm="0">
                                          <p:val>
                                            <p:strVal val="#ppt_x+#ppt_w*1.125000"/>
                                          </p:val>
                                        </p:tav>
                                        <p:tav tm="100000">
                                          <p:val>
                                            <p:strVal val="#ppt_x"/>
                                          </p:val>
                                        </p:tav>
                                      </p:tavLst>
                                    </p:anim>
                                    <p:animEffect transition="in" filter="wipe(left)">
                                      <p:cBhvr>
                                        <p:cTn id="14" dur="500"/>
                                        <p:tgtEl>
                                          <p:spTgt spid="16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2" fill="hold" nodeType="clickEffect">
                                  <p:stCondLst>
                                    <p:cond delay="0"/>
                                  </p:stCondLst>
                                  <p:childTnLst>
                                    <p:set>
                                      <p:cBhvr>
                                        <p:cTn id="18" dur="1" fill="hold">
                                          <p:stCondLst>
                                            <p:cond delay="0"/>
                                          </p:stCondLst>
                                        </p:cTn>
                                        <p:tgtEl>
                                          <p:spTgt spid="191"/>
                                        </p:tgtEl>
                                        <p:attrNameLst>
                                          <p:attrName>style.visibility</p:attrName>
                                        </p:attrNameLst>
                                      </p:cBhvr>
                                      <p:to>
                                        <p:strVal val="visible"/>
                                      </p:to>
                                    </p:set>
                                    <p:anim calcmode="lin" valueType="num">
                                      <p:cBhvr additive="base">
                                        <p:cTn id="19" dur="500"/>
                                        <p:tgtEl>
                                          <p:spTgt spid="191"/>
                                        </p:tgtEl>
                                        <p:attrNameLst>
                                          <p:attrName>ppt_x</p:attrName>
                                        </p:attrNameLst>
                                      </p:cBhvr>
                                      <p:tavLst>
                                        <p:tav tm="0">
                                          <p:val>
                                            <p:strVal val="#ppt_x+#ppt_w*1.125000"/>
                                          </p:val>
                                        </p:tav>
                                        <p:tav tm="100000">
                                          <p:val>
                                            <p:strVal val="#ppt_x"/>
                                          </p:val>
                                        </p:tav>
                                      </p:tavLst>
                                    </p:anim>
                                    <p:animEffect transition="in" filter="wipe(left)">
                                      <p:cBhvr>
                                        <p:cTn id="20" dur="500"/>
                                        <p:tgtEl>
                                          <p:spTgt spid="191"/>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2" fill="hold" nodeType="clickEffect">
                                  <p:stCondLst>
                                    <p:cond delay="0"/>
                                  </p:stCondLst>
                                  <p:childTnLst>
                                    <p:set>
                                      <p:cBhvr>
                                        <p:cTn id="24" dur="1" fill="hold">
                                          <p:stCondLst>
                                            <p:cond delay="0"/>
                                          </p:stCondLst>
                                        </p:cTn>
                                        <p:tgtEl>
                                          <p:spTgt spid="204"/>
                                        </p:tgtEl>
                                        <p:attrNameLst>
                                          <p:attrName>style.visibility</p:attrName>
                                        </p:attrNameLst>
                                      </p:cBhvr>
                                      <p:to>
                                        <p:strVal val="visible"/>
                                      </p:to>
                                    </p:set>
                                    <p:anim calcmode="lin" valueType="num">
                                      <p:cBhvr additive="base">
                                        <p:cTn id="25" dur="500"/>
                                        <p:tgtEl>
                                          <p:spTgt spid="204"/>
                                        </p:tgtEl>
                                        <p:attrNameLst>
                                          <p:attrName>ppt_x</p:attrName>
                                        </p:attrNameLst>
                                      </p:cBhvr>
                                      <p:tavLst>
                                        <p:tav tm="0">
                                          <p:val>
                                            <p:strVal val="#ppt_x+#ppt_w*1.125000"/>
                                          </p:val>
                                        </p:tav>
                                        <p:tav tm="100000">
                                          <p:val>
                                            <p:strVal val="#ppt_x"/>
                                          </p:val>
                                        </p:tav>
                                      </p:tavLst>
                                    </p:anim>
                                    <p:animEffect transition="in" filter="wipe(left)">
                                      <p:cBhvr>
                                        <p:cTn id="26" dur="500"/>
                                        <p:tgtEl>
                                          <p:spTgt spid="204"/>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70"/>
                                        </p:tgtEl>
                                        <p:attrNameLst>
                                          <p:attrName>style.visibility</p:attrName>
                                        </p:attrNameLst>
                                      </p:cBhvr>
                                      <p:to>
                                        <p:strVal val="visible"/>
                                      </p:to>
                                    </p:set>
                                    <p:animEffect transition="in" filter="dissolve">
                                      <p:cBhvr>
                                        <p:cTn id="31"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54"/>
          <p:cNvSpPr>
            <a:spLocks noGrp="1" noChangeArrowheads="1"/>
          </p:cNvSpPr>
          <p:nvPr>
            <p:ph type="title"/>
          </p:nvPr>
        </p:nvSpPr>
        <p:spPr>
          <a:xfrm>
            <a:off x="609600" y="457200"/>
            <a:ext cx="8153400" cy="685800"/>
          </a:xfrm>
        </p:spPr>
        <p:txBody>
          <a:bodyPr rIns="132080"/>
          <a:lstStyle/>
          <a:p>
            <a:pPr eaLnBrk="1" hangingPunct="1"/>
            <a:r>
              <a:rPr lang="en-US" altLang="x-none" sz="2800" b="1">
                <a:solidFill>
                  <a:srgbClr val="800000"/>
                </a:solidFill>
                <a:latin typeface="Tw Cen MT" charset="0"/>
              </a:rPr>
              <a:t>Aside: How do you find connected components?</a:t>
            </a:r>
            <a:endParaRPr lang="en-US" altLang="x-none" sz="2800" b="1">
              <a:solidFill>
                <a:srgbClr val="FF0000"/>
              </a:solidFill>
              <a:latin typeface="Tw Cen MT" charset="0"/>
            </a:endParaRPr>
          </a:p>
        </p:txBody>
      </p:sp>
      <p:grpSp>
        <p:nvGrpSpPr>
          <p:cNvPr id="165" name="Group 3"/>
          <p:cNvGrpSpPr>
            <a:grpSpLocks/>
          </p:cNvGrpSpPr>
          <p:nvPr/>
        </p:nvGrpSpPr>
        <p:grpSpPr bwMode="auto">
          <a:xfrm>
            <a:off x="3621088" y="5224463"/>
            <a:ext cx="1408112" cy="1328737"/>
            <a:chOff x="466" y="0"/>
            <a:chExt cx="887" cy="837"/>
          </a:xfrm>
        </p:grpSpPr>
        <p:sp>
          <p:nvSpPr>
            <p:cNvPr id="30725"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0726"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0727"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0728" name="Oval 11"/>
            <p:cNvSpPr>
              <a:spLocks/>
            </p:cNvSpPr>
            <p:nvPr/>
          </p:nvSpPr>
          <p:spPr bwMode="auto">
            <a:xfrm>
              <a:off x="1296" y="209"/>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0729"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0730" name="AutoShape 23"/>
            <p:cNvSpPr>
              <a:spLocks/>
            </p:cNvSpPr>
            <p:nvPr/>
          </p:nvSpPr>
          <p:spPr bwMode="auto">
            <a:xfrm rot="10800000" flipH="1">
              <a:off x="1196" y="266"/>
              <a:ext cx="129" cy="50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0731" name="Oval 28"/>
            <p:cNvSpPr>
              <a:spLocks/>
            </p:cNvSpPr>
            <p:nvPr/>
          </p:nvSpPr>
          <p:spPr bwMode="auto">
            <a:xfrm>
              <a:off x="1064" y="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0732" name="AutoShape 31"/>
            <p:cNvSpPr>
              <a:spLocks/>
            </p:cNvSpPr>
            <p:nvPr/>
          </p:nvSpPr>
          <p:spPr bwMode="auto">
            <a:xfrm>
              <a:off x="1113" y="49"/>
              <a:ext cx="191" cy="168"/>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0733" name="AutoShape 35"/>
            <p:cNvSpPr>
              <a:spLocks/>
            </p:cNvSpPr>
            <p:nvPr/>
          </p:nvSpPr>
          <p:spPr bwMode="auto">
            <a:xfrm rot="10800000" flipH="1">
              <a:off x="624" y="49"/>
              <a:ext cx="448" cy="24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0734" name="AutoShape 36"/>
            <p:cNvSpPr>
              <a:spLocks/>
            </p:cNvSpPr>
            <p:nvPr/>
          </p:nvSpPr>
          <p:spPr bwMode="auto">
            <a:xfrm rot="10800000" flipH="1">
              <a:off x="515" y="258"/>
              <a:ext cx="789" cy="53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0735" name="AutoShape 38"/>
            <p:cNvSpPr>
              <a:spLocks/>
            </p:cNvSpPr>
            <p:nvPr/>
          </p:nvSpPr>
          <p:spPr bwMode="auto">
            <a:xfrm>
              <a:off x="624" y="332"/>
              <a:ext cx="551" cy="444"/>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0736"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30724" name="Rectangle 1"/>
          <p:cNvSpPr>
            <a:spLocks noChangeArrowheads="1"/>
          </p:cNvSpPr>
          <p:nvPr/>
        </p:nvSpPr>
        <p:spPr bwMode="auto">
          <a:xfrm>
            <a:off x="315912" y="1090613"/>
            <a:ext cx="9285287"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365125">
              <a:defRPr sz="2400">
                <a:solidFill>
                  <a:srgbClr val="000000"/>
                </a:solidFill>
                <a:latin typeface="Times" charset="0"/>
                <a:ea typeface="ヒラギノ明朝 ProN W3" charset="-128"/>
                <a:sym typeface="Times" charset="0"/>
              </a:defRPr>
            </a:lvl1pPr>
            <a:lvl2pPr marL="742950" indent="-285750" defTabSz="365125">
              <a:defRPr sz="2400">
                <a:solidFill>
                  <a:srgbClr val="000000"/>
                </a:solidFill>
                <a:latin typeface="Times" charset="0"/>
                <a:ea typeface="ヒラギノ明朝 ProN W3" charset="-128"/>
                <a:sym typeface="Times" charset="0"/>
              </a:defRPr>
            </a:lvl2pPr>
            <a:lvl3pPr marL="1143000" indent="-228600" defTabSz="365125">
              <a:defRPr sz="2400">
                <a:solidFill>
                  <a:srgbClr val="000000"/>
                </a:solidFill>
                <a:latin typeface="Times" charset="0"/>
                <a:ea typeface="ヒラギノ明朝 ProN W3" charset="-128"/>
                <a:sym typeface="Times" charset="0"/>
              </a:defRPr>
            </a:lvl3pPr>
            <a:lvl4pPr marL="1600200" indent="-228600" defTabSz="365125">
              <a:defRPr sz="2400">
                <a:solidFill>
                  <a:srgbClr val="000000"/>
                </a:solidFill>
                <a:latin typeface="Times" charset="0"/>
                <a:ea typeface="ヒラギノ明朝 ProN W3" charset="-128"/>
                <a:sym typeface="Times" charset="0"/>
              </a:defRPr>
            </a:lvl4pPr>
            <a:lvl5pPr marL="2057400" indent="-228600" defTabSz="365125">
              <a:defRPr sz="2400">
                <a:solidFill>
                  <a:srgbClr val="000000"/>
                </a:solidFill>
                <a:latin typeface="Times" charset="0"/>
                <a:ea typeface="ヒラギノ明朝 ProN W3" charset="-128"/>
                <a:sym typeface="Times" charset="0"/>
              </a:defRPr>
            </a:lvl5pPr>
            <a:lvl6pPr marL="2514600" indent="-228600" defTabSz="365125" eaLnBrk="0" fontAlgn="base" hangingPunct="0">
              <a:spcBef>
                <a:spcPct val="0"/>
              </a:spcBef>
              <a:spcAft>
                <a:spcPct val="0"/>
              </a:spcAft>
              <a:defRPr sz="2400">
                <a:solidFill>
                  <a:srgbClr val="000000"/>
                </a:solidFill>
                <a:latin typeface="Times" charset="0"/>
                <a:ea typeface="ヒラギノ明朝 ProN W3" charset="-128"/>
                <a:sym typeface="Times" charset="0"/>
              </a:defRPr>
            </a:lvl6pPr>
            <a:lvl7pPr marL="2971800" indent="-228600" defTabSz="365125" eaLnBrk="0" fontAlgn="base" hangingPunct="0">
              <a:spcBef>
                <a:spcPct val="0"/>
              </a:spcBef>
              <a:spcAft>
                <a:spcPct val="0"/>
              </a:spcAft>
              <a:defRPr sz="2400">
                <a:solidFill>
                  <a:srgbClr val="000000"/>
                </a:solidFill>
                <a:latin typeface="Times" charset="0"/>
                <a:ea typeface="ヒラギノ明朝 ProN W3" charset="-128"/>
                <a:sym typeface="Times" charset="0"/>
              </a:defRPr>
            </a:lvl7pPr>
            <a:lvl8pPr marL="3429000" indent="-228600" defTabSz="365125" eaLnBrk="0" fontAlgn="base" hangingPunct="0">
              <a:spcBef>
                <a:spcPct val="0"/>
              </a:spcBef>
              <a:spcAft>
                <a:spcPct val="0"/>
              </a:spcAft>
              <a:defRPr sz="2400">
                <a:solidFill>
                  <a:srgbClr val="000000"/>
                </a:solidFill>
                <a:latin typeface="Times" charset="0"/>
                <a:ea typeface="ヒラギノ明朝 ProN W3" charset="-128"/>
                <a:sym typeface="Times" charset="0"/>
              </a:defRPr>
            </a:lvl8pPr>
            <a:lvl9pPr marL="3886200" indent="-228600" defTabSz="365125" eaLnBrk="0" fontAlgn="base" hangingPunct="0">
              <a:spcBef>
                <a:spcPct val="0"/>
              </a:spcBef>
              <a:spcAft>
                <a:spcPct val="0"/>
              </a:spcAft>
              <a:defRPr sz="2400">
                <a:solidFill>
                  <a:srgbClr val="000000"/>
                </a:solidFill>
                <a:latin typeface="Times" charset="0"/>
                <a:ea typeface="ヒラギノ明朝 ProN W3" charset="-128"/>
                <a:sym typeface="Times" charset="0"/>
              </a:defRPr>
            </a:lvl9pPr>
          </a:lstStyle>
          <a:p>
            <a:pPr eaLnBrk="1" hangingPunct="1"/>
            <a:r>
              <a:rPr lang="en-US" altLang="x-none" dirty="0" smtClean="0">
                <a:solidFill>
                  <a:srgbClr val="008000"/>
                </a:solidFill>
              </a:rPr>
              <a:t>/** Return the set of nodes in u’s connected component. */</a:t>
            </a:r>
            <a:endParaRPr lang="en-US" altLang="x-none" b="1" dirty="0" smtClean="0">
              <a:solidFill>
                <a:srgbClr val="800000"/>
              </a:solidFill>
            </a:endParaRPr>
          </a:p>
          <a:p>
            <a:pPr eaLnBrk="1" hangingPunct="1"/>
            <a:r>
              <a:rPr lang="en-US" altLang="x-none" b="1" dirty="0" smtClean="0">
                <a:solidFill>
                  <a:srgbClr val="800000"/>
                </a:solidFill>
              </a:rPr>
              <a:t>public </a:t>
            </a:r>
            <a:r>
              <a:rPr lang="en-US" altLang="x-none" b="1" dirty="0">
                <a:solidFill>
                  <a:srgbClr val="800000"/>
                </a:solidFill>
              </a:rPr>
              <a:t>static Set&lt;</a:t>
            </a:r>
            <a:r>
              <a:rPr lang="en-US" altLang="x-none" b="1" dirty="0" err="1">
                <a:solidFill>
                  <a:srgbClr val="800000"/>
                </a:solidFill>
              </a:rPr>
              <a:t>int</a:t>
            </a:r>
            <a:r>
              <a:rPr lang="en-US" altLang="x-none" b="1" dirty="0">
                <a:solidFill>
                  <a:srgbClr val="800000"/>
                </a:solidFill>
              </a:rPr>
              <a:t>&gt; </a:t>
            </a:r>
            <a:r>
              <a:rPr lang="en-US" altLang="x-none" dirty="0" err="1">
                <a:solidFill>
                  <a:srgbClr val="800000"/>
                </a:solidFill>
              </a:rPr>
              <a:t>getComponent</a:t>
            </a:r>
            <a:r>
              <a:rPr lang="en-US" altLang="x-none" dirty="0">
                <a:solidFill>
                  <a:srgbClr val="800000"/>
                </a:solidFill>
              </a:rPr>
              <a:t>(</a:t>
            </a:r>
            <a:r>
              <a:rPr lang="en-US" altLang="x-none" dirty="0" err="1">
                <a:solidFill>
                  <a:srgbClr val="800000"/>
                </a:solidFill>
              </a:rPr>
              <a:t>int</a:t>
            </a:r>
            <a:r>
              <a:rPr lang="en-US" altLang="x-none" dirty="0">
                <a:solidFill>
                  <a:srgbClr val="800000"/>
                </a:solidFill>
              </a:rPr>
              <a:t> u) {</a:t>
            </a:r>
          </a:p>
          <a:p>
            <a:pPr eaLnBrk="1" hangingPunct="1"/>
            <a:r>
              <a:rPr lang="en-US" altLang="x-none" dirty="0">
                <a:solidFill>
                  <a:srgbClr val="800000"/>
                </a:solidFill>
              </a:rPr>
              <a:t>	Stack s= (u);</a:t>
            </a:r>
          </a:p>
          <a:p>
            <a:pPr eaLnBrk="1" hangingPunct="1"/>
            <a:r>
              <a:rPr lang="en-US" altLang="x-none" dirty="0">
                <a:solidFill>
                  <a:srgbClr val="800000"/>
                </a:solidFill>
              </a:rPr>
              <a:t>	</a:t>
            </a:r>
            <a:r>
              <a:rPr lang="en-US" altLang="x-none" dirty="0">
                <a:solidFill>
                  <a:srgbClr val="FF0000"/>
                </a:solidFill>
              </a:rPr>
              <a:t>Set </a:t>
            </a:r>
            <a:r>
              <a:rPr lang="en-US" altLang="x-none" dirty="0" smtClean="0">
                <a:solidFill>
                  <a:srgbClr val="FF0000"/>
                </a:solidFill>
              </a:rPr>
              <a:t>C= </a:t>
            </a:r>
            <a:r>
              <a:rPr lang="en-US" altLang="x-none" dirty="0">
                <a:solidFill>
                  <a:srgbClr val="FF0000"/>
                </a:solidFill>
              </a:rPr>
              <a:t>();</a:t>
            </a:r>
          </a:p>
          <a:p>
            <a:pPr eaLnBrk="1" hangingPunct="1"/>
            <a:r>
              <a:rPr lang="en-US" altLang="x-none" dirty="0">
                <a:solidFill>
                  <a:srgbClr val="800000"/>
                </a:solidFill>
              </a:rPr>
              <a:t> 	</a:t>
            </a:r>
            <a:r>
              <a:rPr lang="en-US" altLang="x-none" b="1" dirty="0">
                <a:solidFill>
                  <a:srgbClr val="800000"/>
                </a:solidFill>
              </a:rPr>
              <a:t>while</a:t>
            </a:r>
            <a:r>
              <a:rPr lang="en-US" altLang="x-none" dirty="0">
                <a:solidFill>
                  <a:srgbClr val="800000"/>
                </a:solidFill>
              </a:rPr>
              <a:t> (s is not empty) {</a:t>
            </a:r>
          </a:p>
          <a:p>
            <a:pPr eaLnBrk="1" hangingPunct="1"/>
            <a:r>
              <a:rPr lang="en-US" altLang="x-none" dirty="0">
                <a:solidFill>
                  <a:srgbClr val="800000"/>
                </a:solidFill>
              </a:rPr>
              <a:t>		u= </a:t>
            </a:r>
            <a:r>
              <a:rPr lang="en-US" altLang="x-none" dirty="0" err="1">
                <a:solidFill>
                  <a:srgbClr val="800000"/>
                </a:solidFill>
              </a:rPr>
              <a:t>s.pop</a:t>
            </a:r>
            <a:r>
              <a:rPr lang="en-US" altLang="x-none" dirty="0">
                <a:solidFill>
                  <a:srgbClr val="800000"/>
                </a:solidFill>
              </a:rPr>
              <a:t>();</a:t>
            </a:r>
            <a:endParaRPr lang="en-US" altLang="x-none" dirty="0">
              <a:solidFill>
                <a:srgbClr val="008000"/>
              </a:solidFill>
            </a:endParaRPr>
          </a:p>
          <a:p>
            <a:pPr eaLnBrk="1" hangingPunct="1"/>
            <a:r>
              <a:rPr lang="en-US" altLang="x-none" dirty="0">
                <a:solidFill>
                  <a:srgbClr val="800000"/>
                </a:solidFill>
              </a:rPr>
              <a:t>		</a:t>
            </a:r>
            <a:r>
              <a:rPr lang="en-US" altLang="x-none" b="1" dirty="0">
                <a:solidFill>
                  <a:srgbClr val="800000"/>
                </a:solidFill>
              </a:rPr>
              <a:t>if</a:t>
            </a:r>
            <a:r>
              <a:rPr lang="en-US" altLang="x-none" dirty="0">
                <a:solidFill>
                  <a:srgbClr val="800000"/>
                </a:solidFill>
              </a:rPr>
              <a:t> (u has not been visited) {</a:t>
            </a:r>
          </a:p>
          <a:p>
            <a:pPr eaLnBrk="1" hangingPunct="1"/>
            <a:r>
              <a:rPr lang="en-US" altLang="x-none" dirty="0">
                <a:solidFill>
                  <a:srgbClr val="800000"/>
                </a:solidFill>
              </a:rPr>
              <a:t>			visit u</a:t>
            </a:r>
            <a:r>
              <a:rPr lang="en-US" altLang="x-none" dirty="0" smtClean="0">
                <a:solidFill>
                  <a:srgbClr val="800000"/>
                </a:solidFill>
              </a:rPr>
              <a:t>; </a:t>
            </a:r>
            <a:r>
              <a:rPr lang="en-US" altLang="x-none" dirty="0" err="1" smtClean="0">
                <a:solidFill>
                  <a:srgbClr val="FF0000"/>
                </a:solidFill>
              </a:rPr>
              <a:t>C.add</a:t>
            </a:r>
            <a:r>
              <a:rPr lang="en-US" altLang="x-none" dirty="0">
                <a:solidFill>
                  <a:srgbClr val="FF0000"/>
                </a:solidFill>
              </a:rPr>
              <a:t>(u);</a:t>
            </a:r>
          </a:p>
          <a:p>
            <a:pPr eaLnBrk="1" hangingPunct="1"/>
            <a:r>
              <a:rPr lang="en-US" altLang="x-none" dirty="0">
                <a:solidFill>
                  <a:srgbClr val="800000"/>
                </a:solidFill>
              </a:rPr>
              <a:t>			</a:t>
            </a:r>
            <a:r>
              <a:rPr lang="en-US" altLang="x-none" b="1" dirty="0">
                <a:solidFill>
                  <a:srgbClr val="800000"/>
                </a:solidFill>
              </a:rPr>
              <a:t>for </a:t>
            </a:r>
            <a:r>
              <a:rPr lang="en-US" altLang="x-none" dirty="0">
                <a:solidFill>
                  <a:srgbClr val="800000"/>
                </a:solidFill>
              </a:rPr>
              <a:t>each edge (u, v) leaving u:</a:t>
            </a:r>
          </a:p>
          <a:p>
            <a:pPr eaLnBrk="1" hangingPunct="1"/>
            <a:r>
              <a:rPr lang="en-US" altLang="x-none" dirty="0">
                <a:solidFill>
                  <a:srgbClr val="800000"/>
                </a:solidFill>
              </a:rPr>
              <a:t>				</a:t>
            </a:r>
            <a:r>
              <a:rPr lang="en-US" altLang="x-none" dirty="0" err="1">
                <a:solidFill>
                  <a:srgbClr val="800000"/>
                </a:solidFill>
              </a:rPr>
              <a:t>s.push</a:t>
            </a:r>
            <a:r>
              <a:rPr lang="en-US" altLang="x-none" dirty="0">
                <a:solidFill>
                  <a:srgbClr val="800000"/>
                </a:solidFill>
              </a:rPr>
              <a:t>(v);</a:t>
            </a:r>
          </a:p>
          <a:p>
            <a:pPr eaLnBrk="1" hangingPunct="1"/>
            <a:r>
              <a:rPr lang="en-US" altLang="x-none" dirty="0">
                <a:solidFill>
                  <a:srgbClr val="800000"/>
                </a:solidFill>
              </a:rPr>
              <a:t>		}</a:t>
            </a:r>
          </a:p>
          <a:p>
            <a:pPr eaLnBrk="1" hangingPunct="1"/>
            <a:r>
              <a:rPr lang="en-US" altLang="x-none" dirty="0">
                <a:solidFill>
                  <a:srgbClr val="800000"/>
                </a:solidFill>
              </a:rPr>
              <a:t>	}</a:t>
            </a:r>
          </a:p>
          <a:p>
            <a:pPr eaLnBrk="1" hangingPunct="1"/>
            <a:r>
              <a:rPr lang="en-US" altLang="x-none" dirty="0">
                <a:solidFill>
                  <a:srgbClr val="800000"/>
                </a:solidFill>
              </a:rPr>
              <a:t>	</a:t>
            </a:r>
            <a:r>
              <a:rPr lang="en-US" altLang="x-none" dirty="0">
                <a:solidFill>
                  <a:srgbClr val="FF0000"/>
                </a:solidFill>
              </a:rPr>
              <a:t>return C;</a:t>
            </a:r>
          </a:p>
          <a:p>
            <a:pPr eaLnBrk="1" hangingPunct="1"/>
            <a:r>
              <a:rPr lang="en-US" altLang="x-none" dirty="0">
                <a:solidFill>
                  <a:srgbClr val="800000"/>
                </a:solidFill>
              </a:rPr>
              <a:t>}</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2" fill="hold" nodeType="clickEffect">
                                  <p:stCondLst>
                                    <p:cond delay="0"/>
                                  </p:stCondLst>
                                  <p:childTnLst>
                                    <p:set>
                                      <p:cBhvr>
                                        <p:cTn id="6" dur="1" fill="hold">
                                          <p:stCondLst>
                                            <p:cond delay="0"/>
                                          </p:stCondLst>
                                        </p:cTn>
                                        <p:tgtEl>
                                          <p:spTgt spid="165"/>
                                        </p:tgtEl>
                                        <p:attrNameLst>
                                          <p:attrName>style.visibility</p:attrName>
                                        </p:attrNameLst>
                                      </p:cBhvr>
                                      <p:to>
                                        <p:strVal val="visible"/>
                                      </p:to>
                                    </p:set>
                                    <p:anim calcmode="lin" valueType="num">
                                      <p:cBhvr additive="base">
                                        <p:cTn id="7" dur="500"/>
                                        <p:tgtEl>
                                          <p:spTgt spid="165"/>
                                        </p:tgtEl>
                                        <p:attrNameLst>
                                          <p:attrName>ppt_x</p:attrName>
                                        </p:attrNameLst>
                                      </p:cBhvr>
                                      <p:tavLst>
                                        <p:tav tm="0">
                                          <p:val>
                                            <p:strVal val="#ppt_x+#ppt_w*1.125000"/>
                                          </p:val>
                                        </p:tav>
                                        <p:tav tm="100000">
                                          <p:val>
                                            <p:strVal val="#ppt_x"/>
                                          </p:val>
                                        </p:tav>
                                      </p:tavLst>
                                    </p:anim>
                                    <p:animEffect transition="in" filter="wipe(left)">
                                      <p:cBhvr>
                                        <p:cTn id="8" dur="500"/>
                                        <p:tgtEl>
                                          <p:spTgt spid="1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p:cNvSpPr>
          <p:nvPr/>
        </p:nvSpPr>
        <p:spPr bwMode="auto">
          <a:xfrm>
            <a:off x="685800" y="1371600"/>
            <a:ext cx="2619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39" bIns="0">
            <a:spAutoFit/>
          </a:bodyPr>
          <a:lstStyle>
            <a:lvl1pPr marL="269875" indent="-230188">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ts val="1400"/>
              </a:spcBef>
              <a:buClr>
                <a:srgbClr val="008000"/>
              </a:buClr>
              <a:buFont typeface="Arial" charset="0"/>
              <a:buChar char="•"/>
            </a:pPr>
            <a:r>
              <a:rPr lang="en-US" altLang="x-none" sz="2400">
                <a:solidFill>
                  <a:srgbClr val="800000"/>
                </a:solidFill>
              </a:rPr>
              <a:t>Start with no edges</a:t>
            </a:r>
          </a:p>
        </p:txBody>
      </p:sp>
      <p:sp>
        <p:nvSpPr>
          <p:cNvPr id="31746" name="Rectangle 54"/>
          <p:cNvSpPr>
            <a:spLocks noGrp="1" noChangeArrowheads="1"/>
          </p:cNvSpPr>
          <p:nvPr>
            <p:ph type="title"/>
          </p:nvPr>
        </p:nvSpPr>
        <p:spPr>
          <a:xfrm>
            <a:off x="609600" y="457200"/>
            <a:ext cx="8153400" cy="685800"/>
          </a:xfrm>
        </p:spPr>
        <p:txBody>
          <a:bodyPr rIns="132080"/>
          <a:lstStyle/>
          <a:p>
            <a:pPr eaLnBrk="1" hangingPunct="1"/>
            <a:r>
              <a:rPr lang="en-US" altLang="x-none" sz="2800" b="1">
                <a:solidFill>
                  <a:srgbClr val="800000"/>
                </a:solidFill>
                <a:latin typeface="Tw Cen MT" charset="0"/>
              </a:rPr>
              <a:t>Finding a spanning tree: </a:t>
            </a:r>
            <a:r>
              <a:rPr lang="en-US" altLang="x-none" sz="2800" b="1">
                <a:solidFill>
                  <a:srgbClr val="FF0000"/>
                </a:solidFill>
                <a:latin typeface="Tw Cen MT" charset="0"/>
              </a:rPr>
              <a:t>Additive method</a:t>
            </a:r>
          </a:p>
        </p:txBody>
      </p:sp>
      <p:sp>
        <p:nvSpPr>
          <p:cNvPr id="31747" name="Rectangle 55"/>
          <p:cNvSpPr>
            <a:spLocks/>
          </p:cNvSpPr>
          <p:nvPr/>
        </p:nvSpPr>
        <p:spPr bwMode="auto">
          <a:xfrm>
            <a:off x="685800" y="1905000"/>
            <a:ext cx="7391400"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lvl1pPr marL="269875" indent="-230188">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ts val="1400"/>
              </a:spcBef>
              <a:buClr>
                <a:srgbClr val="008000"/>
              </a:buClr>
              <a:buFont typeface="Arial" charset="0"/>
              <a:buChar char="•"/>
            </a:pPr>
            <a:r>
              <a:rPr lang="en-US" altLang="x-none" sz="2400">
                <a:solidFill>
                  <a:srgbClr val="800000"/>
                </a:solidFill>
              </a:rPr>
              <a:t>While the graph is not connected: </a:t>
            </a:r>
            <a:br>
              <a:rPr lang="en-US" altLang="x-none" sz="2400">
                <a:solidFill>
                  <a:srgbClr val="800000"/>
                </a:solidFill>
              </a:rPr>
            </a:br>
            <a:r>
              <a:rPr lang="en-US" altLang="x-none" sz="2400">
                <a:solidFill>
                  <a:srgbClr val="800000"/>
                </a:solidFill>
              </a:rPr>
              <a:t>    Choose an edge that connects 2 </a:t>
            </a:r>
            <a:br>
              <a:rPr lang="en-US" altLang="x-none" sz="2400">
                <a:solidFill>
                  <a:srgbClr val="800000"/>
                </a:solidFill>
              </a:rPr>
            </a:br>
            <a:r>
              <a:rPr lang="en-US" altLang="x-none" sz="2400">
                <a:solidFill>
                  <a:srgbClr val="800000"/>
                </a:solidFill>
              </a:rPr>
              <a:t>    </a:t>
            </a:r>
            <a:r>
              <a:rPr lang="en-US" altLang="x-none" sz="2400" b="1">
                <a:solidFill>
                  <a:srgbClr val="800000"/>
                </a:solidFill>
              </a:rPr>
              <a:t>connected components</a:t>
            </a:r>
            <a:r>
              <a:rPr lang="en-US" altLang="x-none" sz="2400">
                <a:solidFill>
                  <a:srgbClr val="800000"/>
                </a:solidFill>
              </a:rPr>
              <a:t> and add it</a:t>
            </a:r>
            <a:br>
              <a:rPr lang="en-US" altLang="x-none" sz="2400">
                <a:solidFill>
                  <a:srgbClr val="800000"/>
                </a:solidFill>
              </a:rPr>
            </a:br>
            <a:r>
              <a:rPr lang="en-US" altLang="x-none" sz="2400">
                <a:solidFill>
                  <a:srgbClr val="800000"/>
                </a:solidFill>
              </a:rPr>
              <a:t>    – the graph still has no cycle (why?)</a:t>
            </a:r>
          </a:p>
        </p:txBody>
      </p:sp>
      <p:sp>
        <p:nvSpPr>
          <p:cNvPr id="31748" name="Rectangle 55"/>
          <p:cNvSpPr>
            <a:spLocks/>
          </p:cNvSpPr>
          <p:nvPr/>
        </p:nvSpPr>
        <p:spPr bwMode="auto">
          <a:xfrm>
            <a:off x="6629400" y="1371600"/>
            <a:ext cx="1828800" cy="1524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0" tIns="0" rIns="40639" bIns="0"/>
          <a:lstStyle>
            <a:lvl1pPr marL="38100">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gn="r" eaLnBrk="1" hangingPunct="1">
              <a:spcBef>
                <a:spcPts val="1000"/>
              </a:spcBef>
              <a:buClr>
                <a:srgbClr val="008000"/>
              </a:buClr>
              <a:buFontTx/>
              <a:buNone/>
            </a:pPr>
            <a:r>
              <a:rPr lang="en-US" altLang="x-none" sz="2400">
                <a:solidFill>
                  <a:srgbClr val="008000"/>
                </a:solidFill>
              </a:rPr>
              <a:t>Minimal set of edges that connect all vertices</a:t>
            </a:r>
          </a:p>
        </p:txBody>
      </p:sp>
      <p:grpSp>
        <p:nvGrpSpPr>
          <p:cNvPr id="31749" name="Group 3"/>
          <p:cNvGrpSpPr>
            <a:grpSpLocks/>
          </p:cNvGrpSpPr>
          <p:nvPr/>
        </p:nvGrpSpPr>
        <p:grpSpPr bwMode="auto">
          <a:xfrm>
            <a:off x="457200" y="5224463"/>
            <a:ext cx="1408113" cy="1328737"/>
            <a:chOff x="466" y="0"/>
            <a:chExt cx="887" cy="837"/>
          </a:xfrm>
        </p:grpSpPr>
        <p:sp>
          <p:nvSpPr>
            <p:cNvPr id="31804"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805"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806"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807" name="Oval 11"/>
            <p:cNvSpPr>
              <a:spLocks/>
            </p:cNvSpPr>
            <p:nvPr/>
          </p:nvSpPr>
          <p:spPr bwMode="auto">
            <a:xfrm>
              <a:off x="1296" y="209"/>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808"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809" name="AutoShape 23"/>
            <p:cNvSpPr>
              <a:spLocks/>
            </p:cNvSpPr>
            <p:nvPr/>
          </p:nvSpPr>
          <p:spPr bwMode="auto">
            <a:xfrm rot="10800000" flipH="1">
              <a:off x="1196" y="266"/>
              <a:ext cx="129" cy="50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810" name="Oval 28"/>
            <p:cNvSpPr>
              <a:spLocks/>
            </p:cNvSpPr>
            <p:nvPr/>
          </p:nvSpPr>
          <p:spPr bwMode="auto">
            <a:xfrm>
              <a:off x="1064" y="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811" name="AutoShape 31"/>
            <p:cNvSpPr>
              <a:spLocks/>
            </p:cNvSpPr>
            <p:nvPr/>
          </p:nvSpPr>
          <p:spPr bwMode="auto">
            <a:xfrm>
              <a:off x="1113" y="49"/>
              <a:ext cx="191" cy="168"/>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812" name="AutoShape 35"/>
            <p:cNvSpPr>
              <a:spLocks/>
            </p:cNvSpPr>
            <p:nvPr/>
          </p:nvSpPr>
          <p:spPr bwMode="auto">
            <a:xfrm rot="10800000" flipH="1">
              <a:off x="624" y="49"/>
              <a:ext cx="448" cy="24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813" name="AutoShape 36"/>
            <p:cNvSpPr>
              <a:spLocks/>
            </p:cNvSpPr>
            <p:nvPr/>
          </p:nvSpPr>
          <p:spPr bwMode="auto">
            <a:xfrm rot="10800000" flipH="1">
              <a:off x="515" y="258"/>
              <a:ext cx="789" cy="53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814" name="AutoShape 38"/>
            <p:cNvSpPr>
              <a:spLocks/>
            </p:cNvSpPr>
            <p:nvPr/>
          </p:nvSpPr>
          <p:spPr bwMode="auto">
            <a:xfrm>
              <a:off x="624" y="332"/>
              <a:ext cx="551" cy="444"/>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815"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31750" name="Group 3"/>
          <p:cNvGrpSpPr>
            <a:grpSpLocks/>
          </p:cNvGrpSpPr>
          <p:nvPr/>
        </p:nvGrpSpPr>
        <p:grpSpPr bwMode="auto">
          <a:xfrm>
            <a:off x="2057400" y="5224463"/>
            <a:ext cx="1408113" cy="1328737"/>
            <a:chOff x="466" y="0"/>
            <a:chExt cx="887" cy="837"/>
          </a:xfrm>
        </p:grpSpPr>
        <p:sp>
          <p:nvSpPr>
            <p:cNvPr id="31792"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793"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794"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795" name="Oval 11"/>
            <p:cNvSpPr>
              <a:spLocks/>
            </p:cNvSpPr>
            <p:nvPr/>
          </p:nvSpPr>
          <p:spPr bwMode="auto">
            <a:xfrm>
              <a:off x="1296" y="209"/>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796"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797" name="AutoShape 23"/>
            <p:cNvSpPr>
              <a:spLocks/>
            </p:cNvSpPr>
            <p:nvPr/>
          </p:nvSpPr>
          <p:spPr bwMode="auto">
            <a:xfrm rot="10800000" flipH="1">
              <a:off x="1196" y="266"/>
              <a:ext cx="129" cy="50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798" name="Oval 28"/>
            <p:cNvSpPr>
              <a:spLocks/>
            </p:cNvSpPr>
            <p:nvPr/>
          </p:nvSpPr>
          <p:spPr bwMode="auto">
            <a:xfrm>
              <a:off x="1064" y="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799" name="AutoShape 31"/>
            <p:cNvSpPr>
              <a:spLocks/>
            </p:cNvSpPr>
            <p:nvPr/>
          </p:nvSpPr>
          <p:spPr bwMode="auto">
            <a:xfrm>
              <a:off x="1113" y="49"/>
              <a:ext cx="191" cy="168"/>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800" name="AutoShape 35"/>
            <p:cNvSpPr>
              <a:spLocks/>
            </p:cNvSpPr>
            <p:nvPr/>
          </p:nvSpPr>
          <p:spPr bwMode="auto">
            <a:xfrm rot="10800000" flipH="1">
              <a:off x="624" y="49"/>
              <a:ext cx="448" cy="24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801" name="AutoShape 36"/>
            <p:cNvSpPr>
              <a:spLocks/>
            </p:cNvSpPr>
            <p:nvPr/>
          </p:nvSpPr>
          <p:spPr bwMode="auto">
            <a:xfrm rot="10800000" flipH="1">
              <a:off x="515" y="258"/>
              <a:ext cx="789" cy="53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802" name="AutoShape 38"/>
            <p:cNvSpPr>
              <a:spLocks/>
            </p:cNvSpPr>
            <p:nvPr/>
          </p:nvSpPr>
          <p:spPr bwMode="auto">
            <a:xfrm>
              <a:off x="624" y="332"/>
              <a:ext cx="551" cy="444"/>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803"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31751" name="Group 3"/>
          <p:cNvGrpSpPr>
            <a:grpSpLocks/>
          </p:cNvGrpSpPr>
          <p:nvPr/>
        </p:nvGrpSpPr>
        <p:grpSpPr bwMode="auto">
          <a:xfrm>
            <a:off x="3621088" y="5224463"/>
            <a:ext cx="1408112" cy="1328737"/>
            <a:chOff x="466" y="0"/>
            <a:chExt cx="887" cy="837"/>
          </a:xfrm>
        </p:grpSpPr>
        <p:sp>
          <p:nvSpPr>
            <p:cNvPr id="31780"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781"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782"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783" name="Oval 11"/>
            <p:cNvSpPr>
              <a:spLocks/>
            </p:cNvSpPr>
            <p:nvPr/>
          </p:nvSpPr>
          <p:spPr bwMode="auto">
            <a:xfrm>
              <a:off x="1296" y="209"/>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784"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785" name="AutoShape 23"/>
            <p:cNvSpPr>
              <a:spLocks/>
            </p:cNvSpPr>
            <p:nvPr/>
          </p:nvSpPr>
          <p:spPr bwMode="auto">
            <a:xfrm rot="10800000" flipH="1">
              <a:off x="1196" y="266"/>
              <a:ext cx="129" cy="50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786" name="Oval 28"/>
            <p:cNvSpPr>
              <a:spLocks/>
            </p:cNvSpPr>
            <p:nvPr/>
          </p:nvSpPr>
          <p:spPr bwMode="auto">
            <a:xfrm>
              <a:off x="1064" y="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787" name="AutoShape 31"/>
            <p:cNvSpPr>
              <a:spLocks/>
            </p:cNvSpPr>
            <p:nvPr/>
          </p:nvSpPr>
          <p:spPr bwMode="auto">
            <a:xfrm>
              <a:off x="1113" y="49"/>
              <a:ext cx="191" cy="168"/>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788" name="AutoShape 35"/>
            <p:cNvSpPr>
              <a:spLocks/>
            </p:cNvSpPr>
            <p:nvPr/>
          </p:nvSpPr>
          <p:spPr bwMode="auto">
            <a:xfrm rot="10800000" flipH="1">
              <a:off x="624" y="49"/>
              <a:ext cx="448" cy="24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789" name="AutoShape 36"/>
            <p:cNvSpPr>
              <a:spLocks/>
            </p:cNvSpPr>
            <p:nvPr/>
          </p:nvSpPr>
          <p:spPr bwMode="auto">
            <a:xfrm rot="10800000" flipH="1">
              <a:off x="515" y="258"/>
              <a:ext cx="789" cy="53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790" name="AutoShape 38"/>
            <p:cNvSpPr>
              <a:spLocks/>
            </p:cNvSpPr>
            <p:nvPr/>
          </p:nvSpPr>
          <p:spPr bwMode="auto">
            <a:xfrm>
              <a:off x="624" y="332"/>
              <a:ext cx="551" cy="444"/>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791"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31752" name="TextBox 3"/>
          <p:cNvSpPr txBox="1">
            <a:spLocks noChangeArrowheads="1"/>
          </p:cNvSpPr>
          <p:nvPr/>
        </p:nvSpPr>
        <p:spPr bwMode="auto">
          <a:xfrm>
            <a:off x="457200" y="3810000"/>
            <a:ext cx="73469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Tree edges will be red.</a:t>
            </a:r>
          </a:p>
          <a:p>
            <a:pPr eaLnBrk="1" hangingPunct="1">
              <a:spcBef>
                <a:spcPct val="0"/>
              </a:spcBef>
              <a:buSzTx/>
              <a:buFontTx/>
              <a:buNone/>
            </a:pPr>
            <a:r>
              <a:rPr lang="en-US" altLang="x-none" sz="2400">
                <a:solidFill>
                  <a:srgbClr val="000000"/>
                </a:solidFill>
              </a:rPr>
              <a:t>Dashed lines show original edges.</a:t>
            </a:r>
          </a:p>
          <a:p>
            <a:pPr eaLnBrk="1" hangingPunct="1">
              <a:spcBef>
                <a:spcPct val="0"/>
              </a:spcBef>
              <a:buSzTx/>
              <a:buFontTx/>
              <a:buNone/>
            </a:pPr>
            <a:r>
              <a:rPr lang="en-US" altLang="x-none" sz="2400">
                <a:solidFill>
                  <a:srgbClr val="000000"/>
                </a:solidFill>
              </a:rPr>
              <a:t>Left tree consists of 5 connected components, each a node</a:t>
            </a:r>
          </a:p>
        </p:txBody>
      </p:sp>
      <p:grpSp>
        <p:nvGrpSpPr>
          <p:cNvPr id="31753" name="Group 3"/>
          <p:cNvGrpSpPr>
            <a:grpSpLocks/>
          </p:cNvGrpSpPr>
          <p:nvPr/>
        </p:nvGrpSpPr>
        <p:grpSpPr bwMode="auto">
          <a:xfrm>
            <a:off x="5181600" y="5191125"/>
            <a:ext cx="1408113" cy="1328738"/>
            <a:chOff x="466" y="0"/>
            <a:chExt cx="887" cy="837"/>
          </a:xfrm>
        </p:grpSpPr>
        <p:sp>
          <p:nvSpPr>
            <p:cNvPr id="31768"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769"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770"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771" name="Oval 11"/>
            <p:cNvSpPr>
              <a:spLocks/>
            </p:cNvSpPr>
            <p:nvPr/>
          </p:nvSpPr>
          <p:spPr bwMode="auto">
            <a:xfrm>
              <a:off x="1296" y="209"/>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772"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773" name="AutoShape 23"/>
            <p:cNvSpPr>
              <a:spLocks/>
            </p:cNvSpPr>
            <p:nvPr/>
          </p:nvSpPr>
          <p:spPr bwMode="auto">
            <a:xfrm rot="10800000" flipH="1">
              <a:off x="1196" y="266"/>
              <a:ext cx="129" cy="50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774" name="Oval 28"/>
            <p:cNvSpPr>
              <a:spLocks/>
            </p:cNvSpPr>
            <p:nvPr/>
          </p:nvSpPr>
          <p:spPr bwMode="auto">
            <a:xfrm>
              <a:off x="1064" y="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775" name="AutoShape 31"/>
            <p:cNvSpPr>
              <a:spLocks/>
            </p:cNvSpPr>
            <p:nvPr/>
          </p:nvSpPr>
          <p:spPr bwMode="auto">
            <a:xfrm>
              <a:off x="1113" y="49"/>
              <a:ext cx="191" cy="168"/>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776" name="AutoShape 35"/>
            <p:cNvSpPr>
              <a:spLocks/>
            </p:cNvSpPr>
            <p:nvPr/>
          </p:nvSpPr>
          <p:spPr bwMode="auto">
            <a:xfrm rot="10800000" flipH="1">
              <a:off x="624" y="49"/>
              <a:ext cx="448" cy="24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777" name="AutoShape 36"/>
            <p:cNvSpPr>
              <a:spLocks/>
            </p:cNvSpPr>
            <p:nvPr/>
          </p:nvSpPr>
          <p:spPr bwMode="auto">
            <a:xfrm rot="10800000" flipH="1">
              <a:off x="515" y="258"/>
              <a:ext cx="789" cy="53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778" name="AutoShape 38"/>
            <p:cNvSpPr>
              <a:spLocks/>
            </p:cNvSpPr>
            <p:nvPr/>
          </p:nvSpPr>
          <p:spPr bwMode="auto">
            <a:xfrm>
              <a:off x="624" y="332"/>
              <a:ext cx="551" cy="444"/>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779"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31754" name="Group 3"/>
          <p:cNvGrpSpPr>
            <a:grpSpLocks/>
          </p:cNvGrpSpPr>
          <p:nvPr/>
        </p:nvGrpSpPr>
        <p:grpSpPr bwMode="auto">
          <a:xfrm>
            <a:off x="6745288" y="5191125"/>
            <a:ext cx="1408112" cy="1328738"/>
            <a:chOff x="466" y="0"/>
            <a:chExt cx="887" cy="837"/>
          </a:xfrm>
        </p:grpSpPr>
        <p:sp>
          <p:nvSpPr>
            <p:cNvPr id="31756"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757"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758"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759" name="Oval 11"/>
            <p:cNvSpPr>
              <a:spLocks/>
            </p:cNvSpPr>
            <p:nvPr/>
          </p:nvSpPr>
          <p:spPr bwMode="auto">
            <a:xfrm>
              <a:off x="1296" y="209"/>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760"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761" name="AutoShape 23"/>
            <p:cNvSpPr>
              <a:spLocks/>
            </p:cNvSpPr>
            <p:nvPr/>
          </p:nvSpPr>
          <p:spPr bwMode="auto">
            <a:xfrm rot="10800000" flipH="1">
              <a:off x="1196" y="266"/>
              <a:ext cx="129" cy="50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762" name="Oval 28"/>
            <p:cNvSpPr>
              <a:spLocks/>
            </p:cNvSpPr>
            <p:nvPr/>
          </p:nvSpPr>
          <p:spPr bwMode="auto">
            <a:xfrm>
              <a:off x="1064" y="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1763" name="AutoShape 31"/>
            <p:cNvSpPr>
              <a:spLocks/>
            </p:cNvSpPr>
            <p:nvPr/>
          </p:nvSpPr>
          <p:spPr bwMode="auto">
            <a:xfrm>
              <a:off x="1113" y="49"/>
              <a:ext cx="191" cy="168"/>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764" name="AutoShape 35"/>
            <p:cNvSpPr>
              <a:spLocks/>
            </p:cNvSpPr>
            <p:nvPr/>
          </p:nvSpPr>
          <p:spPr bwMode="auto">
            <a:xfrm rot="10800000" flipH="1">
              <a:off x="624" y="49"/>
              <a:ext cx="448" cy="24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765" name="AutoShape 36"/>
            <p:cNvSpPr>
              <a:spLocks/>
            </p:cNvSpPr>
            <p:nvPr/>
          </p:nvSpPr>
          <p:spPr bwMode="auto">
            <a:xfrm rot="10800000" flipH="1">
              <a:off x="515" y="258"/>
              <a:ext cx="789" cy="53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766" name="AutoShape 38"/>
            <p:cNvSpPr>
              <a:spLocks/>
            </p:cNvSpPr>
            <p:nvPr/>
          </p:nvSpPr>
          <p:spPr bwMode="auto">
            <a:xfrm>
              <a:off x="624" y="332"/>
              <a:ext cx="551" cy="444"/>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767"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31755" name="TextBox 4"/>
          <p:cNvSpPr txBox="1">
            <a:spLocks noChangeArrowheads="1"/>
          </p:cNvSpPr>
          <p:nvPr/>
        </p:nvSpPr>
        <p:spPr bwMode="auto">
          <a:xfrm>
            <a:off x="6205538" y="3048000"/>
            <a:ext cx="2252662" cy="8302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gn="r" eaLnBrk="1" hangingPunct="1">
              <a:spcBef>
                <a:spcPct val="0"/>
              </a:spcBef>
              <a:buSzTx/>
              <a:buFontTx/>
              <a:buNone/>
            </a:pPr>
            <a:r>
              <a:rPr lang="en-US" altLang="x-none" sz="2400">
                <a:solidFill>
                  <a:srgbClr val="000000"/>
                </a:solidFill>
              </a:rPr>
              <a:t>nondeterministic</a:t>
            </a:r>
          </a:p>
          <a:p>
            <a:pPr algn="r" eaLnBrk="1" hangingPunct="1">
              <a:spcBef>
                <a:spcPct val="0"/>
              </a:spcBef>
              <a:buSzTx/>
              <a:buFontTx/>
              <a:buNone/>
            </a:pPr>
            <a:r>
              <a:rPr lang="en-US" altLang="x-none" sz="2400">
                <a:solidFill>
                  <a:srgbClr val="000000"/>
                </a:solidFill>
              </a:rPr>
              <a:t>algorithm</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Grp="1" noChangeArrowheads="1"/>
          </p:cNvSpPr>
          <p:nvPr>
            <p:ph type="title"/>
          </p:nvPr>
        </p:nvSpPr>
        <p:spPr>
          <a:xfrm>
            <a:off x="612775" y="228600"/>
            <a:ext cx="8153400" cy="990600"/>
          </a:xfrm>
        </p:spPr>
        <p:txBody>
          <a:bodyPr rIns="132080"/>
          <a:lstStyle/>
          <a:p>
            <a:pPr eaLnBrk="1" hangingPunct="1"/>
            <a:r>
              <a:rPr lang="en-US" altLang="x-none" sz="3200">
                <a:solidFill>
                  <a:srgbClr val="800000"/>
                </a:solidFill>
                <a:latin typeface="Tw Cen MT" charset="0"/>
              </a:rPr>
              <a:t>Minimum spanning trees</a:t>
            </a:r>
          </a:p>
        </p:txBody>
      </p:sp>
      <p:sp>
        <p:nvSpPr>
          <p:cNvPr id="33794" name="Rectangle 2"/>
          <p:cNvSpPr>
            <a:spLocks/>
          </p:cNvSpPr>
          <p:nvPr/>
        </p:nvSpPr>
        <p:spPr bwMode="auto">
          <a:xfrm>
            <a:off x="914400" y="1295400"/>
            <a:ext cx="7759700"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lvl1pPr marL="269875" indent="-230188">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Clr>
                <a:srgbClr val="3333CC"/>
              </a:buClr>
              <a:buFont typeface="Arial" charset="0"/>
              <a:buChar char="•"/>
            </a:pPr>
            <a:r>
              <a:rPr lang="en-US" altLang="x-none" sz="2800">
                <a:solidFill>
                  <a:srgbClr val="3333CC"/>
                </a:solidFill>
              </a:rPr>
              <a:t>Suppose edges are weighted (&gt; 0)</a:t>
            </a:r>
          </a:p>
          <a:p>
            <a:pPr eaLnBrk="1" hangingPunct="1">
              <a:spcBef>
                <a:spcPct val="0"/>
              </a:spcBef>
              <a:buClr>
                <a:srgbClr val="3333CC"/>
              </a:buClr>
              <a:buFont typeface="Arial" charset="0"/>
              <a:buChar char="•"/>
            </a:pPr>
            <a:r>
              <a:rPr lang="en-US" altLang="x-none" sz="2800">
                <a:solidFill>
                  <a:srgbClr val="3333CC"/>
                </a:solidFill>
              </a:rPr>
              <a:t>We want a spanning tree of </a:t>
            </a:r>
            <a:r>
              <a:rPr lang="en-US" altLang="x-none" sz="2800" i="1">
                <a:solidFill>
                  <a:srgbClr val="FF3300"/>
                </a:solidFill>
              </a:rPr>
              <a:t>minimum cost</a:t>
            </a:r>
            <a:r>
              <a:rPr lang="en-US" altLang="x-none" sz="2800">
                <a:solidFill>
                  <a:srgbClr val="3333CC"/>
                </a:solidFill>
              </a:rPr>
              <a:t> (sum of edge weights)</a:t>
            </a:r>
          </a:p>
        </p:txBody>
      </p:sp>
      <p:sp>
        <p:nvSpPr>
          <p:cNvPr id="33795" name="Rectangle 87"/>
          <p:cNvSpPr>
            <a:spLocks/>
          </p:cNvSpPr>
          <p:nvPr/>
        </p:nvSpPr>
        <p:spPr bwMode="auto">
          <a:xfrm>
            <a:off x="914400" y="2819400"/>
            <a:ext cx="7878763"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lvl1pPr marL="269875" indent="-230188">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Clr>
                <a:srgbClr val="008000"/>
              </a:buClr>
              <a:buFont typeface="Arial" charset="0"/>
              <a:buChar char="•"/>
            </a:pPr>
            <a:r>
              <a:rPr lang="en-US" altLang="x-none" sz="2800">
                <a:solidFill>
                  <a:srgbClr val="008000"/>
                </a:solidFill>
              </a:rPr>
              <a:t>Some graphs have exactly one minimum spanning tree.  Others have several trees with the same minimum cost, each of which is a minimum spanning tree</a:t>
            </a:r>
          </a:p>
        </p:txBody>
      </p:sp>
      <p:sp>
        <p:nvSpPr>
          <p:cNvPr id="33796" name="Slide Number Placeholder 91"/>
          <p:cNvSpPr>
            <a:spLocks noGrp="1"/>
          </p:cNvSpPr>
          <p:nvPr>
            <p:ph type="sldNum" sz="quarter" idx="10"/>
          </p:nvPr>
        </p:nvSpPr>
        <p:spPr>
          <a:xfrm>
            <a:off x="0" y="1271588"/>
            <a:ext cx="533400" cy="244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nSpc>
                <a:spcPct val="80000"/>
              </a:lnSpc>
              <a:spcBef>
                <a:spcPct val="0"/>
              </a:spcBef>
              <a:buSzTx/>
              <a:buFontTx/>
              <a:buNone/>
            </a:pPr>
            <a:fld id="{BB822F84-5D81-AF4B-8211-4FD90C139C2A}" type="slidenum">
              <a:rPr lang="en-US" altLang="x-none" sz="1200">
                <a:solidFill>
                  <a:srgbClr val="FFFFFF"/>
                </a:solidFill>
                <a:latin typeface="Arial" charset="0"/>
                <a:ea typeface="ヒラギノ角ゴ ProN W3" charset="-128"/>
                <a:sym typeface="Arial" charset="0"/>
              </a:rPr>
              <a:pPr>
                <a:lnSpc>
                  <a:spcPct val="80000"/>
                </a:lnSpc>
                <a:spcBef>
                  <a:spcPct val="0"/>
                </a:spcBef>
                <a:buSzTx/>
                <a:buFontTx/>
                <a:buNone/>
              </a:pPr>
              <a:t>17</a:t>
            </a:fld>
            <a:endParaRPr lang="en-US" altLang="x-none" sz="1200">
              <a:solidFill>
                <a:srgbClr val="FFFFFF"/>
              </a:solidFill>
              <a:latin typeface="Arial" charset="0"/>
              <a:ea typeface="ヒラギノ角ゴ ProN W3" charset="-128"/>
              <a:sym typeface="Arial" charset="0"/>
            </a:endParaRPr>
          </a:p>
        </p:txBody>
      </p:sp>
      <p:sp>
        <p:nvSpPr>
          <p:cNvPr id="33797" name="Rectangle 87"/>
          <p:cNvSpPr>
            <a:spLocks/>
          </p:cNvSpPr>
          <p:nvPr/>
        </p:nvSpPr>
        <p:spPr bwMode="auto">
          <a:xfrm>
            <a:off x="914400" y="5181600"/>
            <a:ext cx="73453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lvl1pPr marL="269875" indent="-230188">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Clr>
                <a:srgbClr val="008000"/>
              </a:buClr>
              <a:buFont typeface="Arial" charset="0"/>
              <a:buChar char="•"/>
            </a:pPr>
            <a:r>
              <a:rPr lang="en-US" altLang="x-none" sz="2800">
                <a:solidFill>
                  <a:srgbClr val="800000"/>
                </a:solidFill>
              </a:rPr>
              <a:t>Useful in network routing &amp; other applications. For example, to stream a video</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spcBef>
                <a:spcPct val="0"/>
              </a:spcBef>
              <a:buSzTx/>
              <a:buFontTx/>
              <a:buNone/>
            </a:pPr>
            <a:fld id="{30C1E693-D9F9-FA4E-BD5E-994D7B1B5B83}" type="slidenum">
              <a:rPr lang="en-US" altLang="x-none" sz="1400">
                <a:ea typeface="MS PGothic" charset="-128"/>
              </a:rPr>
              <a:pPr>
                <a:spcBef>
                  <a:spcPct val="0"/>
                </a:spcBef>
                <a:buSzTx/>
                <a:buFontTx/>
                <a:buNone/>
              </a:pPr>
              <a:t>18</a:t>
            </a:fld>
            <a:endParaRPr lang="en-US" altLang="x-none" sz="1400">
              <a:ea typeface="MS PGothic" charset="-128"/>
            </a:endParaRPr>
          </a:p>
        </p:txBody>
      </p:sp>
      <p:sp>
        <p:nvSpPr>
          <p:cNvPr id="34818" name="Rectangle 1"/>
          <p:cNvSpPr>
            <a:spLocks noGrp="1" noChangeArrowheads="1"/>
          </p:cNvSpPr>
          <p:nvPr>
            <p:ph type="title"/>
          </p:nvPr>
        </p:nvSpPr>
        <p:spPr>
          <a:xfrm>
            <a:off x="612775" y="228600"/>
            <a:ext cx="8153400" cy="990600"/>
          </a:xfrm>
        </p:spPr>
        <p:txBody>
          <a:bodyPr rIns="132080"/>
          <a:lstStyle/>
          <a:p>
            <a:pPr eaLnBrk="1" hangingPunct="1"/>
            <a:r>
              <a:rPr lang="en-US" altLang="x-none" sz="3600">
                <a:solidFill>
                  <a:srgbClr val="800000"/>
                </a:solidFill>
                <a:latin typeface="Tw Cen MT" charset="0"/>
              </a:rPr>
              <a:t>Greedy algorithm</a:t>
            </a:r>
          </a:p>
        </p:txBody>
      </p:sp>
      <p:sp>
        <p:nvSpPr>
          <p:cNvPr id="34819" name="Rectangle 2"/>
          <p:cNvSpPr>
            <a:spLocks/>
          </p:cNvSpPr>
          <p:nvPr/>
        </p:nvSpPr>
        <p:spPr bwMode="auto">
          <a:xfrm>
            <a:off x="533400" y="1600200"/>
            <a:ext cx="7924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lvl1pPr indent="39688">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3333CC"/>
                </a:solidFill>
              </a:rPr>
              <a:t>A greedy algorithm follows the heuristic of making a locally optimal choice at each stage, with the hope of finding a global optimum.</a:t>
            </a:r>
          </a:p>
        </p:txBody>
      </p:sp>
      <p:sp>
        <p:nvSpPr>
          <p:cNvPr id="34820" name="TextBox 1"/>
          <p:cNvSpPr txBox="1">
            <a:spLocks noChangeArrowheads="1"/>
          </p:cNvSpPr>
          <p:nvPr/>
        </p:nvSpPr>
        <p:spPr bwMode="auto">
          <a:xfrm>
            <a:off x="452438" y="3048000"/>
            <a:ext cx="732472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FF0000"/>
                </a:solidFill>
                <a:latin typeface="Times New Roman" charset="0"/>
                <a:ea typeface="ヒラギノ角ゴ ProN W3" charset="-128"/>
                <a:sym typeface="Arial" charset="0"/>
              </a:rPr>
              <a:t>Example. Make change using the fewest number of coins.</a:t>
            </a:r>
          </a:p>
          <a:p>
            <a:pPr eaLnBrk="1" hangingPunct="1">
              <a:spcBef>
                <a:spcPct val="0"/>
              </a:spcBef>
              <a:buSzTx/>
              <a:buFontTx/>
              <a:buNone/>
            </a:pPr>
            <a:r>
              <a:rPr lang="en-US" altLang="x-none" sz="2400">
                <a:solidFill>
                  <a:srgbClr val="FF0000"/>
                </a:solidFill>
                <a:latin typeface="Times New Roman" charset="0"/>
                <a:ea typeface="ヒラギノ角ゴ ProN W3" charset="-128"/>
                <a:sym typeface="Arial" charset="0"/>
              </a:rPr>
              <a:t>Make change for n cents, n &lt; 100 (i.e. &lt; $1)</a:t>
            </a:r>
          </a:p>
          <a:p>
            <a:pPr eaLnBrk="1" hangingPunct="1">
              <a:spcBef>
                <a:spcPct val="0"/>
              </a:spcBef>
              <a:buSzTx/>
              <a:buFontTx/>
              <a:buNone/>
            </a:pPr>
            <a:r>
              <a:rPr lang="en-US" altLang="x-none" sz="2400">
                <a:solidFill>
                  <a:srgbClr val="800000"/>
                </a:solidFill>
                <a:latin typeface="Times New Roman" charset="0"/>
                <a:ea typeface="ヒラギノ角ゴ ProN W3" charset="-128"/>
                <a:sym typeface="Arial" charset="0"/>
              </a:rPr>
              <a:t>Greedy: At each step, choose the largest possible coin</a:t>
            </a:r>
            <a:endParaRPr lang="en-US" altLang="x-none" sz="2400">
              <a:solidFill>
                <a:srgbClr val="000000"/>
              </a:solidFill>
              <a:latin typeface="Times New Roman" charset="0"/>
              <a:ea typeface="ヒラギノ角ゴ ProN W3" charset="-128"/>
              <a:sym typeface="Arial" charset="0"/>
            </a:endParaRPr>
          </a:p>
          <a:p>
            <a:pPr eaLnBrk="1" hangingPunct="1">
              <a:spcBef>
                <a:spcPct val="0"/>
              </a:spcBef>
              <a:buSzTx/>
              <a:buFontTx/>
              <a:buNone/>
            </a:pPr>
            <a:endParaRPr lang="en-US" altLang="x-none" sz="2400">
              <a:solidFill>
                <a:srgbClr val="000000"/>
              </a:solidFill>
              <a:latin typeface="Times New Roman" charset="0"/>
              <a:ea typeface="ヒラギノ角ゴ ProN W3" charset="-128"/>
              <a:sym typeface="Arial" charset="0"/>
            </a:endParaRPr>
          </a:p>
          <a:p>
            <a:pPr eaLnBrk="1" hangingPunct="1">
              <a:spcBef>
                <a:spcPct val="0"/>
              </a:spcBef>
              <a:buSzTx/>
              <a:buFontTx/>
              <a:buNone/>
            </a:pPr>
            <a:r>
              <a:rPr lang="en-US" altLang="x-none" sz="2400">
                <a:solidFill>
                  <a:srgbClr val="000000"/>
                </a:solidFill>
                <a:latin typeface="Times New Roman" charset="0"/>
                <a:ea typeface="ヒラギノ角ゴ ProN W3" charset="-128"/>
                <a:sym typeface="Arial" charset="0"/>
              </a:rPr>
              <a:t>If n &gt;= 50 choose a half dollar and reduce n by 50;</a:t>
            </a:r>
          </a:p>
          <a:p>
            <a:pPr eaLnBrk="1" hangingPunct="1">
              <a:spcBef>
                <a:spcPct val="0"/>
              </a:spcBef>
              <a:buSzTx/>
              <a:buFontTx/>
              <a:buNone/>
            </a:pPr>
            <a:r>
              <a:rPr lang="en-US" altLang="x-none" sz="2400">
                <a:solidFill>
                  <a:srgbClr val="000000"/>
                </a:solidFill>
                <a:latin typeface="Times New Roman" charset="0"/>
                <a:ea typeface="ヒラギノ角ゴ ProN W3" charset="-128"/>
                <a:sym typeface="Arial" charset="0"/>
              </a:rPr>
              <a:t>If n &gt;= 25 choose a quarter and reduce n by 25;</a:t>
            </a:r>
          </a:p>
          <a:p>
            <a:pPr eaLnBrk="1" hangingPunct="1">
              <a:spcBef>
                <a:spcPct val="0"/>
              </a:spcBef>
              <a:buSzTx/>
              <a:buFontTx/>
              <a:buNone/>
            </a:pPr>
            <a:r>
              <a:rPr lang="en-US" altLang="x-none" sz="2400">
                <a:solidFill>
                  <a:srgbClr val="000000"/>
                </a:solidFill>
                <a:latin typeface="Times New Roman" charset="0"/>
                <a:ea typeface="ヒラギノ角ゴ ProN W3" charset="-128"/>
                <a:sym typeface="Arial" charset="0"/>
              </a:rPr>
              <a:t>As long as n &gt;= 10, choose a dime and reduce n by 10;</a:t>
            </a:r>
          </a:p>
          <a:p>
            <a:pPr eaLnBrk="1" hangingPunct="1">
              <a:spcBef>
                <a:spcPct val="0"/>
              </a:spcBef>
              <a:buSzTx/>
              <a:buFontTx/>
              <a:buNone/>
            </a:pPr>
            <a:r>
              <a:rPr lang="en-US" altLang="x-none" sz="2400">
                <a:solidFill>
                  <a:srgbClr val="000000"/>
                </a:solidFill>
                <a:latin typeface="Times New Roman" charset="0"/>
                <a:ea typeface="ヒラギノ角ゴ ProN W3" charset="-128"/>
                <a:sym typeface="Arial" charset="0"/>
              </a:rPr>
              <a:t>If n &gt;= 5, choose a nickel and reduce n by 5;</a:t>
            </a:r>
          </a:p>
          <a:p>
            <a:pPr eaLnBrk="1" hangingPunct="1">
              <a:spcBef>
                <a:spcPct val="0"/>
              </a:spcBef>
              <a:buSzTx/>
              <a:buFontTx/>
              <a:buNone/>
            </a:pPr>
            <a:r>
              <a:rPr lang="en-US" altLang="x-none" sz="2400">
                <a:solidFill>
                  <a:srgbClr val="000000"/>
                </a:solidFill>
                <a:latin typeface="Times New Roman" charset="0"/>
                <a:ea typeface="ヒラギノ角ゴ ProN W3" charset="-128"/>
                <a:sym typeface="Arial" charset="0"/>
              </a:rPr>
              <a:t>Choose n pennies.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spcBef>
                <a:spcPct val="0"/>
              </a:spcBef>
              <a:buSzTx/>
              <a:buFontTx/>
              <a:buNone/>
            </a:pPr>
            <a:fld id="{49ABF5E4-F1C0-8C46-B954-D970DFD5C86F}" type="slidenum">
              <a:rPr lang="en-US" altLang="x-none" sz="1400">
                <a:ea typeface="MS PGothic" charset="-128"/>
              </a:rPr>
              <a:pPr>
                <a:spcBef>
                  <a:spcPct val="0"/>
                </a:spcBef>
                <a:buSzTx/>
                <a:buFontTx/>
                <a:buNone/>
              </a:pPr>
              <a:t>19</a:t>
            </a:fld>
            <a:endParaRPr lang="en-US" altLang="x-none" sz="1400">
              <a:ea typeface="MS PGothic" charset="-128"/>
            </a:endParaRPr>
          </a:p>
        </p:txBody>
      </p:sp>
      <p:sp>
        <p:nvSpPr>
          <p:cNvPr id="35842" name="Rectangle 1"/>
          <p:cNvSpPr>
            <a:spLocks noGrp="1" noChangeArrowheads="1"/>
          </p:cNvSpPr>
          <p:nvPr>
            <p:ph type="title"/>
          </p:nvPr>
        </p:nvSpPr>
        <p:spPr>
          <a:xfrm>
            <a:off x="612775" y="228600"/>
            <a:ext cx="8153400" cy="990600"/>
          </a:xfrm>
        </p:spPr>
        <p:txBody>
          <a:bodyPr rIns="132080"/>
          <a:lstStyle/>
          <a:p>
            <a:pPr eaLnBrk="1" hangingPunct="1"/>
            <a:r>
              <a:rPr lang="en-US" altLang="x-none" sz="3200">
                <a:solidFill>
                  <a:srgbClr val="800000"/>
                </a:solidFill>
                <a:latin typeface="Tw Cen MT" charset="0"/>
              </a:rPr>
              <a:t>Greedy algorithm —doesn</a:t>
            </a:r>
            <a:r>
              <a:rPr lang="en-US" altLang="en-US" sz="3200">
                <a:solidFill>
                  <a:srgbClr val="800000"/>
                </a:solidFill>
                <a:latin typeface="Tw Cen MT" charset="0"/>
              </a:rPr>
              <a:t>’</a:t>
            </a:r>
            <a:r>
              <a:rPr lang="en-US" altLang="x-none" sz="3200">
                <a:solidFill>
                  <a:srgbClr val="800000"/>
                </a:solidFill>
                <a:latin typeface="Tw Cen MT" charset="0"/>
              </a:rPr>
              <a:t>t always work!</a:t>
            </a:r>
          </a:p>
        </p:txBody>
      </p:sp>
      <p:sp>
        <p:nvSpPr>
          <p:cNvPr id="35843" name="Rectangle 2"/>
          <p:cNvSpPr>
            <a:spLocks/>
          </p:cNvSpPr>
          <p:nvPr/>
        </p:nvSpPr>
        <p:spPr bwMode="auto">
          <a:xfrm>
            <a:off x="533400" y="1600200"/>
            <a:ext cx="83820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lvl1pPr indent="39688">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3333CC"/>
                </a:solidFill>
              </a:rPr>
              <a:t>A greedy algorithm follows the heuristic of making a locally optimal choice at each stage, with the hope of finding a global optimum. </a:t>
            </a:r>
            <a:r>
              <a:rPr lang="en-US" altLang="x-none" sz="2400">
                <a:solidFill>
                  <a:srgbClr val="FF0000"/>
                </a:solidFill>
              </a:rPr>
              <a:t>Doesn</a:t>
            </a:r>
            <a:r>
              <a:rPr lang="en-US" altLang="en-US" sz="2400">
                <a:solidFill>
                  <a:srgbClr val="FF0000"/>
                </a:solidFill>
              </a:rPr>
              <a:t>’</a:t>
            </a:r>
            <a:r>
              <a:rPr lang="en-US" altLang="x-none" sz="2400">
                <a:solidFill>
                  <a:srgbClr val="FF0000"/>
                </a:solidFill>
              </a:rPr>
              <a:t>t always work</a:t>
            </a:r>
          </a:p>
        </p:txBody>
      </p:sp>
      <p:sp>
        <p:nvSpPr>
          <p:cNvPr id="35844" name="TextBox 1"/>
          <p:cNvSpPr txBox="1">
            <a:spLocks noChangeArrowheads="1"/>
          </p:cNvSpPr>
          <p:nvPr/>
        </p:nvSpPr>
        <p:spPr bwMode="auto">
          <a:xfrm>
            <a:off x="457200" y="3482975"/>
            <a:ext cx="83820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FF0000"/>
                </a:solidFill>
                <a:latin typeface="Times New Roman" charset="0"/>
                <a:ea typeface="ヒラギノ角ゴ ProN W3" charset="-128"/>
                <a:sym typeface="Arial" charset="0"/>
              </a:rPr>
              <a:t>Example. Make change using the fewest number of coins.</a:t>
            </a:r>
          </a:p>
          <a:p>
            <a:pPr eaLnBrk="1" hangingPunct="1">
              <a:spcBef>
                <a:spcPct val="0"/>
              </a:spcBef>
              <a:buSzTx/>
              <a:buFontTx/>
              <a:buNone/>
            </a:pPr>
            <a:r>
              <a:rPr lang="en-US" altLang="x-none" sz="2400">
                <a:solidFill>
                  <a:srgbClr val="FF0000"/>
                </a:solidFill>
                <a:latin typeface="Times New Roman" charset="0"/>
                <a:ea typeface="ヒラギノ角ゴ ProN W3" charset="-128"/>
                <a:sym typeface="Arial" charset="0"/>
              </a:rPr>
              <a:t>Coins have these values: </a:t>
            </a:r>
            <a:r>
              <a:rPr lang="en-US" altLang="x-none" sz="2400">
                <a:solidFill>
                  <a:srgbClr val="800000"/>
                </a:solidFill>
                <a:latin typeface="Times New Roman" charset="0"/>
                <a:ea typeface="ヒラギノ角ゴ ProN W3" charset="-128"/>
                <a:sym typeface="Arial" charset="0"/>
              </a:rPr>
              <a:t>7, 5, 1</a:t>
            </a:r>
          </a:p>
          <a:p>
            <a:pPr eaLnBrk="1" hangingPunct="1">
              <a:spcBef>
                <a:spcPct val="0"/>
              </a:spcBef>
              <a:buSzTx/>
              <a:buFontTx/>
              <a:buNone/>
            </a:pPr>
            <a:r>
              <a:rPr lang="en-US" altLang="x-none" sz="2400">
                <a:solidFill>
                  <a:srgbClr val="800000"/>
                </a:solidFill>
                <a:latin typeface="Times New Roman" charset="0"/>
                <a:ea typeface="ヒラギノ角ゴ ProN W3" charset="-128"/>
                <a:sym typeface="Arial" charset="0"/>
              </a:rPr>
              <a:t>Greedy: At each step, choose the largest possible coin</a:t>
            </a:r>
            <a:endParaRPr lang="en-US" altLang="x-none" sz="2400">
              <a:solidFill>
                <a:srgbClr val="000000"/>
              </a:solidFill>
              <a:latin typeface="Times New Roman" charset="0"/>
              <a:ea typeface="ヒラギノ角ゴ ProN W3" charset="-128"/>
              <a:sym typeface="Arial" charset="0"/>
            </a:endParaRPr>
          </a:p>
          <a:p>
            <a:pPr eaLnBrk="1" hangingPunct="1">
              <a:spcBef>
                <a:spcPct val="0"/>
              </a:spcBef>
              <a:buSzTx/>
              <a:buFontTx/>
              <a:buNone/>
            </a:pPr>
            <a:endParaRPr lang="en-US" altLang="x-none" sz="2400">
              <a:solidFill>
                <a:srgbClr val="000000"/>
              </a:solidFill>
              <a:latin typeface="Times New Roman" charset="0"/>
              <a:ea typeface="ヒラギノ角ゴ ProN W3" charset="-128"/>
              <a:sym typeface="Arial" charset="0"/>
            </a:endParaRPr>
          </a:p>
          <a:p>
            <a:pPr eaLnBrk="1" hangingPunct="1">
              <a:spcBef>
                <a:spcPct val="0"/>
              </a:spcBef>
              <a:buSzTx/>
              <a:buFontTx/>
              <a:buNone/>
            </a:pPr>
            <a:r>
              <a:rPr lang="en-US" altLang="x-none" sz="2400">
                <a:solidFill>
                  <a:srgbClr val="000000"/>
                </a:solidFill>
                <a:latin typeface="Times New Roman" charset="0"/>
                <a:ea typeface="ヒラギノ角ゴ ProN W3" charset="-128"/>
                <a:sym typeface="Arial" charset="0"/>
              </a:rPr>
              <a:t>Consider making change for 10.</a:t>
            </a:r>
          </a:p>
          <a:p>
            <a:pPr eaLnBrk="1" hangingPunct="1">
              <a:spcBef>
                <a:spcPct val="0"/>
              </a:spcBef>
              <a:buSzTx/>
              <a:buFontTx/>
              <a:buNone/>
            </a:pPr>
            <a:r>
              <a:rPr lang="en-US" altLang="x-none" sz="2400">
                <a:solidFill>
                  <a:srgbClr val="000000"/>
                </a:solidFill>
                <a:latin typeface="Times New Roman" charset="0"/>
                <a:ea typeface="ヒラギノ角ゴ ProN W3" charset="-128"/>
                <a:sym typeface="Arial" charset="0"/>
              </a:rPr>
              <a:t>The greedy choice would choose: </a:t>
            </a:r>
            <a:r>
              <a:rPr lang="en-US" altLang="x-none" sz="2400">
                <a:solidFill>
                  <a:srgbClr val="FF0000"/>
                </a:solidFill>
                <a:latin typeface="Times New Roman" charset="0"/>
                <a:ea typeface="ヒラギノ角ゴ ProN W3" charset="-128"/>
                <a:sym typeface="Arial" charset="0"/>
              </a:rPr>
              <a:t>7, 1, 1, 1</a:t>
            </a:r>
            <a:r>
              <a:rPr lang="en-US" altLang="x-none" sz="2400">
                <a:solidFill>
                  <a:srgbClr val="000000"/>
                </a:solidFill>
                <a:latin typeface="Times New Roman" charset="0"/>
                <a:ea typeface="ヒラギノ角ゴ ProN W3" charset="-128"/>
                <a:sym typeface="Arial" charset="0"/>
              </a:rPr>
              <a:t>.</a:t>
            </a:r>
          </a:p>
          <a:p>
            <a:pPr eaLnBrk="1" hangingPunct="1">
              <a:spcBef>
                <a:spcPct val="0"/>
              </a:spcBef>
              <a:buSzTx/>
              <a:buFontTx/>
              <a:buNone/>
            </a:pPr>
            <a:r>
              <a:rPr lang="en-US" altLang="x-none" sz="2400">
                <a:solidFill>
                  <a:srgbClr val="000000"/>
                </a:solidFill>
                <a:latin typeface="Times New Roman" charset="0"/>
                <a:ea typeface="ヒラギノ角ゴ ProN W3" charset="-128"/>
                <a:sym typeface="Arial" charset="0"/>
              </a:rPr>
              <a:t>But </a:t>
            </a:r>
            <a:r>
              <a:rPr lang="en-US" altLang="x-none" sz="2400">
                <a:solidFill>
                  <a:srgbClr val="FF0000"/>
                </a:solidFill>
                <a:latin typeface="Times New Roman" charset="0"/>
                <a:ea typeface="ヒラギノ角ゴ ProN W3" charset="-128"/>
                <a:sym typeface="Arial" charset="0"/>
              </a:rPr>
              <a:t>5, 5 </a:t>
            </a:r>
            <a:r>
              <a:rPr lang="en-US" altLang="x-none" sz="2400">
                <a:solidFill>
                  <a:srgbClr val="000000"/>
                </a:solidFill>
                <a:latin typeface="Times New Roman" charset="0"/>
                <a:ea typeface="ヒラギノ角ゴ ProN W3" charset="-128"/>
                <a:sym typeface="Arial" charset="0"/>
              </a:rPr>
              <a:t>is only 2 coins.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381000" y="304800"/>
            <a:ext cx="8153400" cy="533400"/>
          </a:xfrm>
        </p:spPr>
        <p:txBody>
          <a:bodyPr rIns="132080"/>
          <a:lstStyle/>
          <a:p>
            <a:pPr eaLnBrk="1" hangingPunct="1"/>
            <a:r>
              <a:rPr lang="en-US" altLang="x-none" sz="3600" b="1" dirty="0" smtClean="0">
                <a:solidFill>
                  <a:srgbClr val="800000"/>
                </a:solidFill>
                <a:latin typeface="Tw Cen MT" charset="0"/>
              </a:rPr>
              <a:t>We demo A8</a:t>
            </a:r>
            <a:endParaRPr lang="en-US" altLang="x-none" sz="3600" b="1" dirty="0">
              <a:solidFill>
                <a:srgbClr val="800000"/>
              </a:solidFill>
              <a:latin typeface="Tw Cen MT" charset="0"/>
            </a:endParaRPr>
          </a:p>
        </p:txBody>
      </p:sp>
      <p:sp>
        <p:nvSpPr>
          <p:cNvPr id="18434" name="Rectangle 2"/>
          <p:cNvSpPr>
            <a:spLocks/>
          </p:cNvSpPr>
          <p:nvPr/>
        </p:nvSpPr>
        <p:spPr bwMode="auto">
          <a:xfrm>
            <a:off x="1524000" y="1066800"/>
            <a:ext cx="5486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lvl1pPr marL="38100">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gn="ctr" eaLnBrk="1" hangingPunct="1">
              <a:spcBef>
                <a:spcPct val="0"/>
              </a:spcBef>
              <a:buClr>
                <a:srgbClr val="000000"/>
              </a:buClr>
              <a:buFontTx/>
              <a:buNone/>
            </a:pPr>
            <a:r>
              <a:rPr lang="en-US" altLang="x-none" sz="2400" dirty="0" smtClean="0"/>
              <a:t>Your space ship is on earth, and you hear a distress signal from a distance Planet X.</a:t>
            </a:r>
          </a:p>
          <a:p>
            <a:pPr eaLnBrk="1" hangingPunct="1">
              <a:spcBef>
                <a:spcPct val="0"/>
              </a:spcBef>
              <a:buClr>
                <a:srgbClr val="000000"/>
              </a:buClr>
              <a:buFontTx/>
              <a:buNone/>
            </a:pPr>
            <a:endParaRPr lang="en-US" altLang="x-none" sz="2400" dirty="0"/>
          </a:p>
        </p:txBody>
      </p:sp>
      <p:sp>
        <p:nvSpPr>
          <p:cNvPr id="2" name="TextBox 1"/>
          <p:cNvSpPr txBox="1"/>
          <p:nvPr/>
        </p:nvSpPr>
        <p:spPr>
          <a:xfrm>
            <a:off x="533400" y="2057400"/>
            <a:ext cx="8153399" cy="2308324"/>
          </a:xfrm>
          <a:prstGeom prst="rect">
            <a:avLst/>
          </a:prstGeom>
          <a:noFill/>
        </p:spPr>
        <p:txBody>
          <a:bodyPr wrap="square" rtlCol="0">
            <a:spAutoFit/>
          </a:bodyPr>
          <a:lstStyle/>
          <a:p>
            <a:pPr eaLnBrk="1" hangingPunct="1">
              <a:buClr>
                <a:srgbClr val="000000"/>
              </a:buClr>
            </a:pPr>
            <a:r>
              <a:rPr lang="en-US" altLang="x-none" dirty="0"/>
              <a:t>Your job:</a:t>
            </a:r>
          </a:p>
          <a:p>
            <a:pPr marL="552450" indent="-514350" eaLnBrk="1" hangingPunct="1">
              <a:buClr>
                <a:srgbClr val="000000"/>
              </a:buClr>
              <a:buFontTx/>
              <a:buAutoNum type="arabicPeriod"/>
            </a:pPr>
            <a:r>
              <a:rPr lang="en-US" altLang="x-none" dirty="0">
                <a:solidFill>
                  <a:srgbClr val="CC0004"/>
                </a:solidFill>
              </a:rPr>
              <a:t>Rescue stage</a:t>
            </a:r>
            <a:r>
              <a:rPr lang="en-US" altLang="x-none" dirty="0"/>
              <a:t>: Fly your ship to Planet X as fast as you can!</a:t>
            </a:r>
          </a:p>
          <a:p>
            <a:pPr marL="552450" indent="-514350" eaLnBrk="1" hangingPunct="1">
              <a:buClr>
                <a:srgbClr val="000000"/>
              </a:buClr>
              <a:buFontTx/>
              <a:buAutoNum type="arabicPeriod"/>
            </a:pPr>
            <a:r>
              <a:rPr lang="en-US" altLang="x-none" dirty="0">
                <a:solidFill>
                  <a:srgbClr val="CC0004"/>
                </a:solidFill>
              </a:rPr>
              <a:t>Return stage</a:t>
            </a:r>
            <a:r>
              <a:rPr lang="en-US" altLang="x-none" dirty="0"/>
              <a:t>: Fly back to earth. You have to get there before time runs out. But you see gems on planets, and you want to visit as many planets (and pick up gems) on the way back! </a:t>
            </a:r>
          </a:p>
          <a:p>
            <a:endParaRPr lang="en-US" dirty="0"/>
          </a:p>
        </p:txBody>
      </p:sp>
      <p:sp>
        <p:nvSpPr>
          <p:cNvPr id="3" name="TextBox 2"/>
          <p:cNvSpPr txBox="1"/>
          <p:nvPr/>
        </p:nvSpPr>
        <p:spPr>
          <a:xfrm>
            <a:off x="457201" y="4267200"/>
            <a:ext cx="8153400" cy="1938992"/>
          </a:xfrm>
          <a:prstGeom prst="rect">
            <a:avLst/>
          </a:prstGeom>
          <a:noFill/>
        </p:spPr>
        <p:txBody>
          <a:bodyPr wrap="square" rtlCol="0">
            <a:spAutoFit/>
          </a:bodyPr>
          <a:lstStyle/>
          <a:p>
            <a:r>
              <a:rPr lang="en-US" dirty="0" smtClean="0">
                <a:solidFill>
                  <a:srgbClr val="CC0004"/>
                </a:solidFill>
              </a:rPr>
              <a:t>Requires use of graph algorithms </a:t>
            </a:r>
            <a:r>
              <a:rPr lang="en-US" dirty="0" smtClean="0"/>
              <a:t>we have been discussing.</a:t>
            </a:r>
          </a:p>
          <a:p>
            <a:endParaRPr lang="en-US" dirty="0"/>
          </a:p>
          <a:p>
            <a:r>
              <a:rPr lang="en-US" dirty="0" smtClean="0">
                <a:solidFill>
                  <a:srgbClr val="CC0004"/>
                </a:solidFill>
              </a:rPr>
              <a:t>Open-ended design</a:t>
            </a:r>
            <a:r>
              <a:rPr lang="en-US" dirty="0" smtClean="0"/>
              <a:t>. There is no known algorithm that on any graph will pick up the optimum number of gems. You get to decide how to traverse the graph, always getting back in time.</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612775" y="228600"/>
            <a:ext cx="8153400" cy="990600"/>
          </a:xfrm>
        </p:spPr>
        <p:txBody>
          <a:bodyPr/>
          <a:lstStyle/>
          <a:p>
            <a:r>
              <a:rPr lang="en-US" altLang="x-none" sz="3600">
                <a:solidFill>
                  <a:srgbClr val="800000"/>
                </a:solidFill>
                <a:ea typeface="ＭＳ Ｐゴシック" charset="-128"/>
              </a:rPr>
              <a:t>Greediness doesn</a:t>
            </a:r>
            <a:r>
              <a:rPr lang="en-US" altLang="en-US" sz="3600">
                <a:solidFill>
                  <a:srgbClr val="800000"/>
                </a:solidFill>
                <a:ea typeface="ＭＳ Ｐゴシック" charset="-128"/>
              </a:rPr>
              <a:t>’</a:t>
            </a:r>
            <a:r>
              <a:rPr lang="en-US" altLang="x-none" sz="3600">
                <a:solidFill>
                  <a:srgbClr val="800000"/>
                </a:solidFill>
                <a:ea typeface="ＭＳ Ｐゴシック" charset="-128"/>
              </a:rPr>
              <a:t>t work here</a:t>
            </a:r>
          </a:p>
        </p:txBody>
      </p:sp>
      <p:sp>
        <p:nvSpPr>
          <p:cNvPr id="36866" name="Slide Number Placeholder 3"/>
          <p:cNvSpPr>
            <a:spLocks noGrp="1"/>
          </p:cNvSpPr>
          <p:nvPr>
            <p:ph type="sldNum" sz="quarter" idx="10"/>
          </p:nvPr>
        </p:nvSpPr>
        <p:spPr>
          <a:xfrm>
            <a:off x="0" y="1271588"/>
            <a:ext cx="533400" cy="244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nSpc>
                <a:spcPct val="80000"/>
              </a:lnSpc>
              <a:spcBef>
                <a:spcPct val="0"/>
              </a:spcBef>
              <a:buSzTx/>
              <a:buFontTx/>
              <a:buNone/>
            </a:pPr>
            <a:fld id="{B01CB704-A830-1049-8004-A8E6BB865EEF}" type="slidenum">
              <a:rPr lang="en-US" altLang="x-none" sz="1200">
                <a:solidFill>
                  <a:srgbClr val="FFFFFF"/>
                </a:solidFill>
                <a:latin typeface="Arial" charset="0"/>
                <a:ea typeface="ヒラギノ角ゴ ProN W3" charset="-128"/>
                <a:sym typeface="Arial" charset="0"/>
              </a:rPr>
              <a:pPr>
                <a:lnSpc>
                  <a:spcPct val="80000"/>
                </a:lnSpc>
                <a:spcBef>
                  <a:spcPct val="0"/>
                </a:spcBef>
                <a:buSzTx/>
                <a:buFontTx/>
                <a:buNone/>
              </a:pPr>
              <a:t>20</a:t>
            </a:fld>
            <a:endParaRPr lang="en-US" altLang="x-none" sz="1200">
              <a:solidFill>
                <a:srgbClr val="FFFFFF"/>
              </a:solidFill>
              <a:latin typeface="Arial" charset="0"/>
              <a:ea typeface="ヒラギノ角ゴ ProN W3" charset="-128"/>
              <a:sym typeface="Arial" charset="0"/>
            </a:endParaRPr>
          </a:p>
        </p:txBody>
      </p:sp>
      <p:sp>
        <p:nvSpPr>
          <p:cNvPr id="5" name="Freeform 4"/>
          <p:cNvSpPr/>
          <p:nvPr/>
        </p:nvSpPr>
        <p:spPr>
          <a:xfrm>
            <a:off x="1149350" y="4025900"/>
            <a:ext cx="6623050" cy="2451100"/>
          </a:xfrm>
          <a:custGeom>
            <a:avLst/>
            <a:gdLst>
              <a:gd name="connsiteX0" fmla="*/ 0 w 6623071"/>
              <a:gd name="connsiteY0" fmla="*/ 2450958 h 2450958"/>
              <a:gd name="connsiteX1" fmla="*/ 626534 w 6623071"/>
              <a:gd name="connsiteY1" fmla="*/ 486691 h 2450958"/>
              <a:gd name="connsiteX2" fmla="*/ 778934 w 6623071"/>
              <a:gd name="connsiteY2" fmla="*/ 215758 h 2450958"/>
              <a:gd name="connsiteX3" fmla="*/ 1168400 w 6623071"/>
              <a:gd name="connsiteY3" fmla="*/ 12558 h 2450958"/>
              <a:gd name="connsiteX4" fmla="*/ 1557867 w 6623071"/>
              <a:gd name="connsiteY4" fmla="*/ 63358 h 2450958"/>
              <a:gd name="connsiteX5" fmla="*/ 1964267 w 6623071"/>
              <a:gd name="connsiteY5" fmla="*/ 402025 h 2450958"/>
              <a:gd name="connsiteX6" fmla="*/ 2235200 w 6623071"/>
              <a:gd name="connsiteY6" fmla="*/ 774558 h 2450958"/>
              <a:gd name="connsiteX7" fmla="*/ 2455334 w 6623071"/>
              <a:gd name="connsiteY7" fmla="*/ 1197891 h 2450958"/>
              <a:gd name="connsiteX8" fmla="*/ 2540000 w 6623071"/>
              <a:gd name="connsiteY8" fmla="*/ 1553491 h 2450958"/>
              <a:gd name="connsiteX9" fmla="*/ 2692400 w 6623071"/>
              <a:gd name="connsiteY9" fmla="*/ 1926025 h 2450958"/>
              <a:gd name="connsiteX10" fmla="*/ 3098800 w 6623071"/>
              <a:gd name="connsiteY10" fmla="*/ 2044558 h 2450958"/>
              <a:gd name="connsiteX11" fmla="*/ 3556000 w 6623071"/>
              <a:gd name="connsiteY11" fmla="*/ 1926025 h 2450958"/>
              <a:gd name="connsiteX12" fmla="*/ 3759200 w 6623071"/>
              <a:gd name="connsiteY12" fmla="*/ 1705891 h 2450958"/>
              <a:gd name="connsiteX13" fmla="*/ 3894667 w 6623071"/>
              <a:gd name="connsiteY13" fmla="*/ 1604291 h 2450958"/>
              <a:gd name="connsiteX14" fmla="*/ 4080934 w 6623071"/>
              <a:gd name="connsiteY14" fmla="*/ 1282558 h 2450958"/>
              <a:gd name="connsiteX15" fmla="*/ 4131734 w 6623071"/>
              <a:gd name="connsiteY15" fmla="*/ 1164025 h 2450958"/>
              <a:gd name="connsiteX16" fmla="*/ 4284134 w 6623071"/>
              <a:gd name="connsiteY16" fmla="*/ 1028558 h 2450958"/>
              <a:gd name="connsiteX17" fmla="*/ 4318000 w 6623071"/>
              <a:gd name="connsiteY17" fmla="*/ 926958 h 2450958"/>
              <a:gd name="connsiteX18" fmla="*/ 4504267 w 6623071"/>
              <a:gd name="connsiteY18" fmla="*/ 656025 h 2450958"/>
              <a:gd name="connsiteX19" fmla="*/ 4572000 w 6623071"/>
              <a:gd name="connsiteY19" fmla="*/ 639091 h 2450958"/>
              <a:gd name="connsiteX20" fmla="*/ 4741334 w 6623071"/>
              <a:gd name="connsiteY20" fmla="*/ 605225 h 2450958"/>
              <a:gd name="connsiteX21" fmla="*/ 5012267 w 6623071"/>
              <a:gd name="connsiteY21" fmla="*/ 723758 h 2450958"/>
              <a:gd name="connsiteX22" fmla="*/ 5181600 w 6623071"/>
              <a:gd name="connsiteY22" fmla="*/ 994691 h 2450958"/>
              <a:gd name="connsiteX23" fmla="*/ 5317067 w 6623071"/>
              <a:gd name="connsiteY23" fmla="*/ 1180958 h 2450958"/>
              <a:gd name="connsiteX24" fmla="*/ 5401734 w 6623071"/>
              <a:gd name="connsiteY24" fmla="*/ 1401091 h 2450958"/>
              <a:gd name="connsiteX25" fmla="*/ 5638800 w 6623071"/>
              <a:gd name="connsiteY25" fmla="*/ 1604291 h 2450958"/>
              <a:gd name="connsiteX26" fmla="*/ 5825067 w 6623071"/>
              <a:gd name="connsiteY26" fmla="*/ 1807491 h 2450958"/>
              <a:gd name="connsiteX27" fmla="*/ 6079067 w 6623071"/>
              <a:gd name="connsiteY27" fmla="*/ 1909091 h 2450958"/>
              <a:gd name="connsiteX28" fmla="*/ 6366934 w 6623071"/>
              <a:gd name="connsiteY28" fmla="*/ 2027625 h 2450958"/>
              <a:gd name="connsiteX29" fmla="*/ 6519334 w 6623071"/>
              <a:gd name="connsiteY29" fmla="*/ 2078425 h 2450958"/>
              <a:gd name="connsiteX30" fmla="*/ 6620934 w 6623071"/>
              <a:gd name="connsiteY30" fmla="*/ 2078425 h 2450958"/>
              <a:gd name="connsiteX31" fmla="*/ 6587067 w 6623071"/>
              <a:gd name="connsiteY31" fmla="*/ 2061491 h 2450958"/>
              <a:gd name="connsiteX32" fmla="*/ 6570134 w 6623071"/>
              <a:gd name="connsiteY32" fmla="*/ 2061491 h 2450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6623071" h="2450958">
                <a:moveTo>
                  <a:pt x="0" y="2450958"/>
                </a:moveTo>
                <a:cubicBezTo>
                  <a:pt x="248356" y="1655091"/>
                  <a:pt x="496712" y="859224"/>
                  <a:pt x="626534" y="486691"/>
                </a:cubicBezTo>
                <a:cubicBezTo>
                  <a:pt x="756356" y="114158"/>
                  <a:pt x="688623" y="294780"/>
                  <a:pt x="778934" y="215758"/>
                </a:cubicBezTo>
                <a:cubicBezTo>
                  <a:pt x="869245" y="136736"/>
                  <a:pt x="1038578" y="37958"/>
                  <a:pt x="1168400" y="12558"/>
                </a:cubicBezTo>
                <a:cubicBezTo>
                  <a:pt x="1298222" y="-12842"/>
                  <a:pt x="1425223" y="-1553"/>
                  <a:pt x="1557867" y="63358"/>
                </a:cubicBezTo>
                <a:cubicBezTo>
                  <a:pt x="1690511" y="128269"/>
                  <a:pt x="1851378" y="283492"/>
                  <a:pt x="1964267" y="402025"/>
                </a:cubicBezTo>
                <a:cubicBezTo>
                  <a:pt x="2077156" y="520558"/>
                  <a:pt x="2153356" y="641914"/>
                  <a:pt x="2235200" y="774558"/>
                </a:cubicBezTo>
                <a:cubicBezTo>
                  <a:pt x="2317044" y="907202"/>
                  <a:pt x="2404534" y="1068069"/>
                  <a:pt x="2455334" y="1197891"/>
                </a:cubicBezTo>
                <a:cubicBezTo>
                  <a:pt x="2506134" y="1327713"/>
                  <a:pt x="2500489" y="1432135"/>
                  <a:pt x="2540000" y="1553491"/>
                </a:cubicBezTo>
                <a:cubicBezTo>
                  <a:pt x="2579511" y="1674847"/>
                  <a:pt x="2599267" y="1844181"/>
                  <a:pt x="2692400" y="1926025"/>
                </a:cubicBezTo>
                <a:cubicBezTo>
                  <a:pt x="2785533" y="2007869"/>
                  <a:pt x="2954867" y="2044558"/>
                  <a:pt x="3098800" y="2044558"/>
                </a:cubicBezTo>
                <a:cubicBezTo>
                  <a:pt x="3242733" y="2044558"/>
                  <a:pt x="3445933" y="1982470"/>
                  <a:pt x="3556000" y="1926025"/>
                </a:cubicBezTo>
                <a:cubicBezTo>
                  <a:pt x="3666067" y="1869580"/>
                  <a:pt x="3702756" y="1759513"/>
                  <a:pt x="3759200" y="1705891"/>
                </a:cubicBezTo>
                <a:cubicBezTo>
                  <a:pt x="3815645" y="1652269"/>
                  <a:pt x="3841045" y="1674846"/>
                  <a:pt x="3894667" y="1604291"/>
                </a:cubicBezTo>
                <a:cubicBezTo>
                  <a:pt x="3948289" y="1533736"/>
                  <a:pt x="4041423" y="1355936"/>
                  <a:pt x="4080934" y="1282558"/>
                </a:cubicBezTo>
                <a:cubicBezTo>
                  <a:pt x="4120445" y="1209180"/>
                  <a:pt x="4097867" y="1206358"/>
                  <a:pt x="4131734" y="1164025"/>
                </a:cubicBezTo>
                <a:cubicBezTo>
                  <a:pt x="4165601" y="1121692"/>
                  <a:pt x="4253090" y="1068069"/>
                  <a:pt x="4284134" y="1028558"/>
                </a:cubicBezTo>
                <a:cubicBezTo>
                  <a:pt x="4315178" y="989047"/>
                  <a:pt x="4281311" y="989047"/>
                  <a:pt x="4318000" y="926958"/>
                </a:cubicBezTo>
                <a:cubicBezTo>
                  <a:pt x="4354689" y="864869"/>
                  <a:pt x="4461934" y="704003"/>
                  <a:pt x="4504267" y="656025"/>
                </a:cubicBezTo>
                <a:cubicBezTo>
                  <a:pt x="4546600" y="608047"/>
                  <a:pt x="4532489" y="647558"/>
                  <a:pt x="4572000" y="639091"/>
                </a:cubicBezTo>
                <a:cubicBezTo>
                  <a:pt x="4611511" y="630624"/>
                  <a:pt x="4667956" y="591114"/>
                  <a:pt x="4741334" y="605225"/>
                </a:cubicBezTo>
                <a:cubicBezTo>
                  <a:pt x="4814712" y="619336"/>
                  <a:pt x="4938889" y="658847"/>
                  <a:pt x="5012267" y="723758"/>
                </a:cubicBezTo>
                <a:cubicBezTo>
                  <a:pt x="5085645" y="788669"/>
                  <a:pt x="5130800" y="918491"/>
                  <a:pt x="5181600" y="994691"/>
                </a:cubicBezTo>
                <a:cubicBezTo>
                  <a:pt x="5232400" y="1070891"/>
                  <a:pt x="5280378" y="1113225"/>
                  <a:pt x="5317067" y="1180958"/>
                </a:cubicBezTo>
                <a:cubicBezTo>
                  <a:pt x="5353756" y="1248691"/>
                  <a:pt x="5348112" y="1330535"/>
                  <a:pt x="5401734" y="1401091"/>
                </a:cubicBezTo>
                <a:cubicBezTo>
                  <a:pt x="5455356" y="1471647"/>
                  <a:pt x="5568244" y="1536558"/>
                  <a:pt x="5638800" y="1604291"/>
                </a:cubicBezTo>
                <a:cubicBezTo>
                  <a:pt x="5709356" y="1672024"/>
                  <a:pt x="5751689" y="1756691"/>
                  <a:pt x="5825067" y="1807491"/>
                </a:cubicBezTo>
                <a:cubicBezTo>
                  <a:pt x="5898445" y="1858291"/>
                  <a:pt x="6079067" y="1909091"/>
                  <a:pt x="6079067" y="1909091"/>
                </a:cubicBezTo>
                <a:lnTo>
                  <a:pt x="6366934" y="2027625"/>
                </a:lnTo>
                <a:cubicBezTo>
                  <a:pt x="6440312" y="2055847"/>
                  <a:pt x="6477001" y="2069958"/>
                  <a:pt x="6519334" y="2078425"/>
                </a:cubicBezTo>
                <a:cubicBezTo>
                  <a:pt x="6561667" y="2086892"/>
                  <a:pt x="6609645" y="2081247"/>
                  <a:pt x="6620934" y="2078425"/>
                </a:cubicBezTo>
                <a:cubicBezTo>
                  <a:pt x="6632223" y="2075603"/>
                  <a:pt x="6595534" y="2064313"/>
                  <a:pt x="6587067" y="2061491"/>
                </a:cubicBezTo>
                <a:cubicBezTo>
                  <a:pt x="6578600" y="2058669"/>
                  <a:pt x="6574367" y="2060080"/>
                  <a:pt x="6570134" y="2061491"/>
                </a:cubicBezTo>
              </a:path>
            </a:pathLst>
          </a:custGeom>
          <a:ln w="34925">
            <a:solidFill>
              <a:schemeClr val="tx1"/>
            </a:solidFill>
          </a:ln>
          <a:effectLst/>
        </p:spPr>
        <p:style>
          <a:lnRef idx="2">
            <a:schemeClr val="accent1"/>
          </a:lnRef>
          <a:fillRef idx="0">
            <a:schemeClr val="accent1"/>
          </a:fillRef>
          <a:effectRef idx="1">
            <a:schemeClr val="accent1"/>
          </a:effectRef>
          <a:fontRef idx="minor">
            <a:schemeClr val="tx1"/>
          </a:fontRef>
        </p:style>
        <p:txBody>
          <a:bodyPr anchor="ctr"/>
          <a:lstStyle/>
          <a:p>
            <a:pPr algn="ctr" eaLnBrk="1" hangingPunct="1">
              <a:defRPr/>
            </a:pPr>
            <a:endParaRPr lang="en-US"/>
          </a:p>
        </p:txBody>
      </p:sp>
      <p:sp>
        <p:nvSpPr>
          <p:cNvPr id="36868" name="TextBox 5"/>
          <p:cNvSpPr txBox="1">
            <a:spLocks noChangeArrowheads="1"/>
          </p:cNvSpPr>
          <p:nvPr/>
        </p:nvSpPr>
        <p:spPr bwMode="auto">
          <a:xfrm>
            <a:off x="533400" y="1577975"/>
            <a:ext cx="7848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latin typeface="Arial" charset="0"/>
                <a:ea typeface="ヒラギノ角ゴ ProN W3" charset="-128"/>
                <a:sym typeface="Arial" charset="0"/>
              </a:rPr>
              <a:t>You</a:t>
            </a:r>
            <a:r>
              <a:rPr lang="en-US" altLang="en-US" sz="2400">
                <a:solidFill>
                  <a:srgbClr val="000000"/>
                </a:solidFill>
                <a:latin typeface="Arial" charset="0"/>
                <a:ea typeface="ヒラギノ角ゴ ProN W3" charset="-128"/>
                <a:sym typeface="Arial" charset="0"/>
              </a:rPr>
              <a:t>’</a:t>
            </a:r>
            <a:r>
              <a:rPr lang="en-US" altLang="x-none" sz="2400">
                <a:solidFill>
                  <a:srgbClr val="000000"/>
                </a:solidFill>
                <a:latin typeface="Arial" charset="0"/>
                <a:ea typeface="ヒラギノ角ゴ ProN W3" charset="-128"/>
                <a:sym typeface="Arial" charset="0"/>
              </a:rPr>
              <a:t>re standing at point x, and your goal is to climb the highest mountain.</a:t>
            </a:r>
          </a:p>
          <a:p>
            <a:pPr eaLnBrk="1" hangingPunct="1">
              <a:spcBef>
                <a:spcPct val="0"/>
              </a:spcBef>
              <a:buSzTx/>
              <a:buFontTx/>
              <a:buNone/>
            </a:pPr>
            <a:endParaRPr lang="en-US" altLang="x-none" sz="2400">
              <a:solidFill>
                <a:srgbClr val="000000"/>
              </a:solidFill>
              <a:latin typeface="Arial" charset="0"/>
              <a:ea typeface="ヒラギノ角ゴ ProN W3" charset="-128"/>
              <a:sym typeface="Arial" charset="0"/>
            </a:endParaRPr>
          </a:p>
          <a:p>
            <a:pPr eaLnBrk="1" hangingPunct="1">
              <a:spcBef>
                <a:spcPct val="0"/>
              </a:spcBef>
              <a:buSzTx/>
              <a:buFontTx/>
              <a:buNone/>
            </a:pPr>
            <a:r>
              <a:rPr lang="en-US" altLang="x-none" sz="2400">
                <a:solidFill>
                  <a:srgbClr val="000000"/>
                </a:solidFill>
                <a:latin typeface="Arial" charset="0"/>
                <a:ea typeface="ヒラギノ角ゴ ProN W3" charset="-128"/>
                <a:sym typeface="Arial" charset="0"/>
              </a:rPr>
              <a:t>Two possible steps: down the hill or up the hill. The greedy step is to walk up hill. But that is a local optimum choice, not a global one. Greediness fails in this case.</a:t>
            </a:r>
          </a:p>
        </p:txBody>
      </p:sp>
      <p:sp>
        <p:nvSpPr>
          <p:cNvPr id="36869" name="TextBox 8"/>
          <p:cNvSpPr txBox="1">
            <a:spLocks noChangeArrowheads="1"/>
          </p:cNvSpPr>
          <p:nvPr/>
        </p:nvSpPr>
        <p:spPr bwMode="auto">
          <a:xfrm>
            <a:off x="4876800" y="4872038"/>
            <a:ext cx="609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latin typeface="Arial" charset="0"/>
                <a:ea typeface="ヒラギノ角ゴ ProN W3" charset="-128"/>
                <a:sym typeface="Arial" charset="0"/>
              </a:rPr>
              <a:t>x</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54"/>
          <p:cNvSpPr>
            <a:spLocks noGrp="1" noChangeArrowheads="1"/>
          </p:cNvSpPr>
          <p:nvPr>
            <p:ph type="title"/>
          </p:nvPr>
        </p:nvSpPr>
        <p:spPr>
          <a:xfrm>
            <a:off x="304800" y="304800"/>
            <a:ext cx="6477000" cy="685800"/>
          </a:xfrm>
        </p:spPr>
        <p:txBody>
          <a:bodyPr rIns="132080"/>
          <a:lstStyle/>
          <a:p>
            <a:pPr eaLnBrk="1" hangingPunct="1"/>
            <a:r>
              <a:rPr lang="en-US" altLang="x-none" sz="2800" b="1">
                <a:solidFill>
                  <a:srgbClr val="800000"/>
                </a:solidFill>
                <a:latin typeface="Tw Cen MT" charset="0"/>
              </a:rPr>
              <a:t>Finding a minimal spanning tree</a:t>
            </a:r>
            <a:endParaRPr lang="en-US" altLang="x-none" sz="2800" b="1">
              <a:solidFill>
                <a:srgbClr val="FF0000"/>
              </a:solidFill>
              <a:latin typeface="Tw Cen MT" charset="0"/>
            </a:endParaRPr>
          </a:p>
        </p:txBody>
      </p:sp>
      <p:sp>
        <p:nvSpPr>
          <p:cNvPr id="37890" name="TextBox 1"/>
          <p:cNvSpPr txBox="1">
            <a:spLocks noChangeArrowheads="1"/>
          </p:cNvSpPr>
          <p:nvPr/>
        </p:nvSpPr>
        <p:spPr bwMode="auto">
          <a:xfrm>
            <a:off x="990600" y="1066800"/>
            <a:ext cx="7162800" cy="830263"/>
          </a:xfrm>
          <a:prstGeom prst="rect">
            <a:avLst/>
          </a:prstGeom>
          <a:solidFill>
            <a:srgbClr val="FFFDE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800000"/>
                </a:solidFill>
              </a:rPr>
              <a:t>Suppose edges have &gt; 0 weights</a:t>
            </a:r>
          </a:p>
          <a:p>
            <a:pPr eaLnBrk="1" hangingPunct="1">
              <a:spcBef>
                <a:spcPct val="0"/>
              </a:spcBef>
              <a:buSzTx/>
              <a:buFontTx/>
              <a:buNone/>
            </a:pPr>
            <a:r>
              <a:rPr lang="en-US" altLang="x-none" sz="2400" b="1">
                <a:solidFill>
                  <a:srgbClr val="FF0000"/>
                </a:solidFill>
              </a:rPr>
              <a:t>Minimal spanning tree</a:t>
            </a:r>
            <a:r>
              <a:rPr lang="en-US" altLang="x-none" sz="2400">
                <a:solidFill>
                  <a:srgbClr val="800000"/>
                </a:solidFill>
              </a:rPr>
              <a:t>: sum of weights is a minimum</a:t>
            </a:r>
          </a:p>
        </p:txBody>
      </p:sp>
      <p:sp>
        <p:nvSpPr>
          <p:cNvPr id="37891" name="TextBox 1"/>
          <p:cNvSpPr txBox="1">
            <a:spLocks noChangeArrowheads="1"/>
          </p:cNvSpPr>
          <p:nvPr/>
        </p:nvSpPr>
        <p:spPr bwMode="auto">
          <a:xfrm>
            <a:off x="457200" y="2133600"/>
            <a:ext cx="81534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dirty="0">
                <a:solidFill>
                  <a:srgbClr val="800000"/>
                </a:solidFill>
              </a:rPr>
              <a:t>We show two greedy algorithms for finding a minimal spanning tree</a:t>
            </a:r>
            <a:r>
              <a:rPr lang="en-US" altLang="x-none" sz="2400" dirty="0" smtClean="0">
                <a:solidFill>
                  <a:srgbClr val="800000"/>
                </a:solidFill>
              </a:rPr>
              <a:t>. They are abstract, at a </a:t>
            </a:r>
            <a:r>
              <a:rPr lang="en-US" altLang="x-none" sz="2400" smtClean="0">
                <a:solidFill>
                  <a:srgbClr val="800000"/>
                </a:solidFill>
              </a:rPr>
              <a:t>high level.</a:t>
            </a:r>
            <a:endParaRPr lang="en-US" altLang="x-none" sz="2400">
              <a:solidFill>
                <a:srgbClr val="800000"/>
              </a:solidFill>
            </a:endParaRPr>
          </a:p>
          <a:p>
            <a:pPr eaLnBrk="1" hangingPunct="1">
              <a:spcBef>
                <a:spcPct val="0"/>
              </a:spcBef>
              <a:buSzTx/>
              <a:buFontTx/>
              <a:buNone/>
            </a:pPr>
            <a:endParaRPr lang="en-US" altLang="x-none" sz="2400" dirty="0">
              <a:solidFill>
                <a:srgbClr val="800000"/>
              </a:solidFill>
            </a:endParaRPr>
          </a:p>
          <a:p>
            <a:pPr eaLnBrk="1" hangingPunct="1">
              <a:spcBef>
                <a:spcPct val="0"/>
              </a:spcBef>
              <a:buSzTx/>
              <a:buFontTx/>
              <a:buNone/>
            </a:pPr>
            <a:r>
              <a:rPr lang="en-US" altLang="x-none" sz="2400" dirty="0">
                <a:solidFill>
                  <a:srgbClr val="800000"/>
                </a:solidFill>
              </a:rPr>
              <a:t>They are versions of the basic additive method we have already seen</a:t>
            </a:r>
            <a:r>
              <a:rPr lang="en-US" altLang="x-none" sz="2400" dirty="0">
                <a:solidFill>
                  <a:srgbClr val="FF0000"/>
                </a:solidFill>
              </a:rPr>
              <a:t>: at each step add an edge that does not create a cycle</a:t>
            </a:r>
            <a:r>
              <a:rPr lang="en-US" altLang="x-none" sz="2400" dirty="0">
                <a:solidFill>
                  <a:srgbClr val="800000"/>
                </a:solidFill>
              </a:rPr>
              <a:t>.</a:t>
            </a:r>
          </a:p>
        </p:txBody>
      </p:sp>
      <p:sp>
        <p:nvSpPr>
          <p:cNvPr id="37892" name="TextBox 1"/>
          <p:cNvSpPr txBox="1">
            <a:spLocks noChangeArrowheads="1"/>
          </p:cNvSpPr>
          <p:nvPr/>
        </p:nvSpPr>
        <p:spPr bwMode="auto">
          <a:xfrm>
            <a:off x="647700" y="4419600"/>
            <a:ext cx="78486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800000"/>
                </a:solidFill>
              </a:rPr>
              <a:t>Kruskal: add an edge with minimum weight. Can have a forest of trees.</a:t>
            </a:r>
          </a:p>
          <a:p>
            <a:pPr eaLnBrk="1" hangingPunct="1">
              <a:spcBef>
                <a:spcPct val="0"/>
              </a:spcBef>
              <a:buSzTx/>
              <a:buFontTx/>
              <a:buNone/>
            </a:pPr>
            <a:endParaRPr lang="en-US" altLang="x-none" sz="2400">
              <a:solidFill>
                <a:srgbClr val="800000"/>
              </a:solidFill>
            </a:endParaRPr>
          </a:p>
          <a:p>
            <a:pPr eaLnBrk="1" hangingPunct="1">
              <a:spcBef>
                <a:spcPct val="0"/>
              </a:spcBef>
              <a:buSzTx/>
              <a:buFontTx/>
              <a:buNone/>
            </a:pPr>
            <a:r>
              <a:rPr lang="en-US" altLang="x-none" sz="2400">
                <a:solidFill>
                  <a:srgbClr val="800000"/>
                </a:solidFill>
              </a:rPr>
              <a:t>Prim (JPD): add an edge with minimum weight but so that the added edges (and the nodes at their ends) form </a:t>
            </a:r>
            <a:r>
              <a:rPr lang="en-US" altLang="x-none" sz="2400" i="1">
                <a:solidFill>
                  <a:srgbClr val="800000"/>
                </a:solidFill>
              </a:rPr>
              <a:t>one</a:t>
            </a:r>
            <a:r>
              <a:rPr lang="en-US" altLang="x-none" sz="2400">
                <a:solidFill>
                  <a:srgbClr val="800000"/>
                </a:solidFill>
              </a:rPr>
              <a:t> tree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5"/>
          <p:cNvSpPr>
            <a:spLocks/>
          </p:cNvSpPr>
          <p:nvPr/>
        </p:nvSpPr>
        <p:spPr bwMode="auto">
          <a:xfrm>
            <a:off x="6553200" y="533400"/>
            <a:ext cx="1828800" cy="1524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0" tIns="0" rIns="40639" bIns="0"/>
          <a:lstStyle>
            <a:lvl1pPr marL="38100">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gn="r" eaLnBrk="1" hangingPunct="1">
              <a:spcBef>
                <a:spcPts val="1000"/>
              </a:spcBef>
              <a:buClr>
                <a:srgbClr val="008000"/>
              </a:buClr>
              <a:buFontTx/>
              <a:buNone/>
            </a:pPr>
            <a:r>
              <a:rPr lang="en-US" altLang="x-none" sz="2400">
                <a:solidFill>
                  <a:srgbClr val="008000"/>
                </a:solidFill>
              </a:rPr>
              <a:t>Minimal set of edges that connect all vertices</a:t>
            </a:r>
          </a:p>
        </p:txBody>
      </p:sp>
      <p:sp>
        <p:nvSpPr>
          <p:cNvPr id="38915" name="TextBox 3"/>
          <p:cNvSpPr txBox="1">
            <a:spLocks noChangeArrowheads="1"/>
          </p:cNvSpPr>
          <p:nvPr/>
        </p:nvSpPr>
        <p:spPr bwMode="auto">
          <a:xfrm>
            <a:off x="457200" y="1219200"/>
            <a:ext cx="5867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At each step, add an edge (that does not form a cycle) with minimum weight</a:t>
            </a:r>
          </a:p>
          <a:p>
            <a:pPr eaLnBrk="1" hangingPunct="1">
              <a:spcBef>
                <a:spcPct val="0"/>
              </a:spcBef>
              <a:buSzTx/>
              <a:buFontTx/>
              <a:buNone/>
            </a:pPr>
            <a:endParaRPr lang="en-US" altLang="x-none" sz="2400">
              <a:solidFill>
                <a:srgbClr val="000000"/>
              </a:solidFill>
            </a:endParaRPr>
          </a:p>
        </p:txBody>
      </p:sp>
      <p:grpSp>
        <p:nvGrpSpPr>
          <p:cNvPr id="38916" name="Group 1"/>
          <p:cNvGrpSpPr>
            <a:grpSpLocks/>
          </p:cNvGrpSpPr>
          <p:nvPr/>
        </p:nvGrpSpPr>
        <p:grpSpPr bwMode="auto">
          <a:xfrm>
            <a:off x="1600200" y="2362200"/>
            <a:ext cx="1981200" cy="1562100"/>
            <a:chOff x="762000" y="2738438"/>
            <a:chExt cx="1981200" cy="1562377"/>
          </a:xfrm>
        </p:grpSpPr>
        <p:grpSp>
          <p:nvGrpSpPr>
            <p:cNvPr id="38999" name="Group 3"/>
            <p:cNvGrpSpPr>
              <a:grpSpLocks/>
            </p:cNvGrpSpPr>
            <p:nvPr/>
          </p:nvGrpSpPr>
          <p:grpSpPr bwMode="auto">
            <a:xfrm>
              <a:off x="1066739" y="2865460"/>
              <a:ext cx="1409420" cy="1435355"/>
              <a:chOff x="466" y="-67"/>
              <a:chExt cx="888" cy="904"/>
            </a:xfrm>
          </p:grpSpPr>
          <p:sp>
            <p:nvSpPr>
              <p:cNvPr id="39006"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9007"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9008"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9009" name="Oval 11"/>
              <p:cNvSpPr>
                <a:spLocks/>
              </p:cNvSpPr>
              <p:nvPr/>
            </p:nvSpPr>
            <p:spPr bwMode="auto">
              <a:xfrm>
                <a:off x="1296" y="209"/>
                <a:ext cx="58" cy="5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9010"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9011" name="AutoShape 23"/>
              <p:cNvSpPr>
                <a:spLocks/>
              </p:cNvSpPr>
              <p:nvPr/>
            </p:nvSpPr>
            <p:spPr bwMode="auto">
              <a:xfrm rot="10800000" flipH="1">
                <a:off x="1196" y="243"/>
                <a:ext cx="134" cy="52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9012" name="Oval 28"/>
              <p:cNvSpPr>
                <a:spLocks/>
              </p:cNvSpPr>
              <p:nvPr/>
            </p:nvSpPr>
            <p:spPr bwMode="auto">
              <a:xfrm>
                <a:off x="994" y="-67"/>
                <a:ext cx="96" cy="67"/>
              </a:xfrm>
              <a:prstGeom prst="ellipse">
                <a:avLst/>
              </a:prstGeom>
              <a:solidFill>
                <a:schemeClr val="tx1"/>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9013" name="AutoShape 31"/>
              <p:cNvSpPr>
                <a:spLocks/>
              </p:cNvSpPr>
              <p:nvPr/>
            </p:nvSpPr>
            <p:spPr bwMode="auto">
              <a:xfrm>
                <a:off x="1042" y="-3"/>
                <a:ext cx="262" cy="22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9014" name="AutoShape 35"/>
              <p:cNvSpPr>
                <a:spLocks/>
              </p:cNvSpPr>
              <p:nvPr/>
            </p:nvSpPr>
            <p:spPr bwMode="auto">
              <a:xfrm rot="10800000" flipH="1">
                <a:off x="624" y="0"/>
                <a:ext cx="370" cy="291"/>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9015" name="AutoShape 36"/>
              <p:cNvSpPr>
                <a:spLocks/>
              </p:cNvSpPr>
              <p:nvPr/>
            </p:nvSpPr>
            <p:spPr bwMode="auto">
              <a:xfrm rot="10800000" flipH="1">
                <a:off x="515" y="243"/>
                <a:ext cx="815" cy="54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9016"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39000" name="TextBox 1"/>
            <p:cNvSpPr txBox="1">
              <a:spLocks noChangeArrowheads="1"/>
            </p:cNvSpPr>
            <p:nvPr/>
          </p:nvSpPr>
          <p:spPr bwMode="auto">
            <a:xfrm>
              <a:off x="1262063" y="2743200"/>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3</a:t>
              </a:r>
            </a:p>
          </p:txBody>
        </p:sp>
        <p:sp>
          <p:nvSpPr>
            <p:cNvPr id="39001" name="TextBox 26"/>
            <p:cNvSpPr txBox="1">
              <a:spLocks noChangeArrowheads="1"/>
            </p:cNvSpPr>
            <p:nvPr/>
          </p:nvSpPr>
          <p:spPr bwMode="auto">
            <a:xfrm>
              <a:off x="1871663" y="3729038"/>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2</a:t>
              </a:r>
            </a:p>
          </p:txBody>
        </p:sp>
        <p:sp>
          <p:nvSpPr>
            <p:cNvPr id="39002" name="TextBox 28"/>
            <p:cNvSpPr txBox="1">
              <a:spLocks noChangeArrowheads="1"/>
            </p:cNvSpPr>
            <p:nvPr/>
          </p:nvSpPr>
          <p:spPr bwMode="auto">
            <a:xfrm>
              <a:off x="2252663" y="2738438"/>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5</a:t>
              </a:r>
            </a:p>
          </p:txBody>
        </p:sp>
        <p:sp>
          <p:nvSpPr>
            <p:cNvPr id="39003" name="TextBox 30"/>
            <p:cNvSpPr txBox="1">
              <a:spLocks noChangeArrowheads="1"/>
            </p:cNvSpPr>
            <p:nvPr/>
          </p:nvSpPr>
          <p:spPr bwMode="auto">
            <a:xfrm>
              <a:off x="2405062" y="35099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sp>
          <p:nvSpPr>
            <p:cNvPr id="39004" name="TextBox 31"/>
            <p:cNvSpPr txBox="1">
              <a:spLocks noChangeArrowheads="1"/>
            </p:cNvSpPr>
            <p:nvPr/>
          </p:nvSpPr>
          <p:spPr bwMode="auto">
            <a:xfrm>
              <a:off x="762000" y="3586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6</a:t>
              </a:r>
            </a:p>
          </p:txBody>
        </p:sp>
        <p:sp>
          <p:nvSpPr>
            <p:cNvPr id="39005" name="TextBox 32"/>
            <p:cNvSpPr txBox="1">
              <a:spLocks noChangeArrowheads="1"/>
            </p:cNvSpPr>
            <p:nvPr/>
          </p:nvSpPr>
          <p:spPr bwMode="auto">
            <a:xfrm>
              <a:off x="1676400" y="3205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grpSp>
      <p:sp>
        <p:nvSpPr>
          <p:cNvPr id="2" name="TextBox 1"/>
          <p:cNvSpPr txBox="1">
            <a:spLocks noChangeArrowheads="1"/>
          </p:cNvSpPr>
          <p:nvPr/>
        </p:nvSpPr>
        <p:spPr bwMode="auto">
          <a:xfrm>
            <a:off x="533400" y="2217738"/>
            <a:ext cx="15240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edge with weight 2</a:t>
            </a:r>
          </a:p>
        </p:txBody>
      </p:sp>
      <p:grpSp>
        <p:nvGrpSpPr>
          <p:cNvPr id="57" name="Group 1"/>
          <p:cNvGrpSpPr>
            <a:grpSpLocks/>
          </p:cNvGrpSpPr>
          <p:nvPr/>
        </p:nvGrpSpPr>
        <p:grpSpPr bwMode="auto">
          <a:xfrm>
            <a:off x="5029200" y="2354263"/>
            <a:ext cx="1981200" cy="1563687"/>
            <a:chOff x="762000" y="2738438"/>
            <a:chExt cx="1981200" cy="1562377"/>
          </a:xfrm>
        </p:grpSpPr>
        <p:grpSp>
          <p:nvGrpSpPr>
            <p:cNvPr id="38981" name="Group 3"/>
            <p:cNvGrpSpPr>
              <a:grpSpLocks/>
            </p:cNvGrpSpPr>
            <p:nvPr/>
          </p:nvGrpSpPr>
          <p:grpSpPr bwMode="auto">
            <a:xfrm>
              <a:off x="1066739" y="2865460"/>
              <a:ext cx="1409420" cy="1435355"/>
              <a:chOff x="466" y="-67"/>
              <a:chExt cx="888" cy="904"/>
            </a:xfrm>
          </p:grpSpPr>
          <p:sp>
            <p:nvSpPr>
              <p:cNvPr id="38988"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8989"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8990"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8991" name="Oval 11"/>
              <p:cNvSpPr>
                <a:spLocks/>
              </p:cNvSpPr>
              <p:nvPr/>
            </p:nvSpPr>
            <p:spPr bwMode="auto">
              <a:xfrm>
                <a:off x="1296" y="209"/>
                <a:ext cx="58" cy="5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8992"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8993" name="AutoShape 23"/>
              <p:cNvSpPr>
                <a:spLocks/>
              </p:cNvSpPr>
              <p:nvPr/>
            </p:nvSpPr>
            <p:spPr bwMode="auto">
              <a:xfrm rot="10800000" flipH="1">
                <a:off x="1196" y="243"/>
                <a:ext cx="134" cy="52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8994" name="Oval 28"/>
              <p:cNvSpPr>
                <a:spLocks/>
              </p:cNvSpPr>
              <p:nvPr/>
            </p:nvSpPr>
            <p:spPr bwMode="auto">
              <a:xfrm>
                <a:off x="994" y="-67"/>
                <a:ext cx="96" cy="67"/>
              </a:xfrm>
              <a:prstGeom prst="ellipse">
                <a:avLst/>
              </a:prstGeom>
              <a:solidFill>
                <a:schemeClr val="tx1"/>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8995" name="AutoShape 31"/>
              <p:cNvSpPr>
                <a:spLocks/>
              </p:cNvSpPr>
              <p:nvPr/>
            </p:nvSpPr>
            <p:spPr bwMode="auto">
              <a:xfrm>
                <a:off x="1090" y="2"/>
                <a:ext cx="214" cy="21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8996" name="AutoShape 35"/>
              <p:cNvSpPr>
                <a:spLocks/>
              </p:cNvSpPr>
              <p:nvPr/>
            </p:nvSpPr>
            <p:spPr bwMode="auto">
              <a:xfrm rot="10800000" flipH="1">
                <a:off x="624" y="0"/>
                <a:ext cx="370" cy="291"/>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8997" name="AutoShape 36"/>
              <p:cNvSpPr>
                <a:spLocks/>
              </p:cNvSpPr>
              <p:nvPr/>
            </p:nvSpPr>
            <p:spPr bwMode="auto">
              <a:xfrm rot="10800000" flipH="1">
                <a:off x="515" y="243"/>
                <a:ext cx="815" cy="54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8998"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85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38982" name="TextBox 1"/>
            <p:cNvSpPr txBox="1">
              <a:spLocks noChangeArrowheads="1"/>
            </p:cNvSpPr>
            <p:nvPr/>
          </p:nvSpPr>
          <p:spPr bwMode="auto">
            <a:xfrm>
              <a:off x="1262063" y="2743200"/>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3</a:t>
              </a:r>
            </a:p>
          </p:txBody>
        </p:sp>
        <p:sp>
          <p:nvSpPr>
            <p:cNvPr id="38983" name="TextBox 26"/>
            <p:cNvSpPr txBox="1">
              <a:spLocks noChangeArrowheads="1"/>
            </p:cNvSpPr>
            <p:nvPr/>
          </p:nvSpPr>
          <p:spPr bwMode="auto">
            <a:xfrm>
              <a:off x="1795463" y="3736241"/>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2</a:t>
              </a:r>
            </a:p>
          </p:txBody>
        </p:sp>
        <p:sp>
          <p:nvSpPr>
            <p:cNvPr id="38984" name="TextBox 28"/>
            <p:cNvSpPr txBox="1">
              <a:spLocks noChangeArrowheads="1"/>
            </p:cNvSpPr>
            <p:nvPr/>
          </p:nvSpPr>
          <p:spPr bwMode="auto">
            <a:xfrm>
              <a:off x="2252663" y="2738438"/>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5</a:t>
              </a:r>
            </a:p>
          </p:txBody>
        </p:sp>
        <p:sp>
          <p:nvSpPr>
            <p:cNvPr id="38985" name="TextBox 30"/>
            <p:cNvSpPr txBox="1">
              <a:spLocks noChangeArrowheads="1"/>
            </p:cNvSpPr>
            <p:nvPr/>
          </p:nvSpPr>
          <p:spPr bwMode="auto">
            <a:xfrm>
              <a:off x="2405062" y="35099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sp>
          <p:nvSpPr>
            <p:cNvPr id="38986" name="TextBox 31"/>
            <p:cNvSpPr txBox="1">
              <a:spLocks noChangeArrowheads="1"/>
            </p:cNvSpPr>
            <p:nvPr/>
          </p:nvSpPr>
          <p:spPr bwMode="auto">
            <a:xfrm>
              <a:off x="762000" y="3586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6</a:t>
              </a:r>
            </a:p>
          </p:txBody>
        </p:sp>
        <p:sp>
          <p:nvSpPr>
            <p:cNvPr id="38987" name="TextBox 32"/>
            <p:cNvSpPr txBox="1">
              <a:spLocks noChangeArrowheads="1"/>
            </p:cNvSpPr>
            <p:nvPr/>
          </p:nvSpPr>
          <p:spPr bwMode="auto">
            <a:xfrm>
              <a:off x="1676400" y="3205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grpSp>
      <p:sp>
        <p:nvSpPr>
          <p:cNvPr id="78" name="TextBox 77"/>
          <p:cNvSpPr txBox="1">
            <a:spLocks noChangeArrowheads="1"/>
          </p:cNvSpPr>
          <p:nvPr/>
        </p:nvSpPr>
        <p:spPr bwMode="auto">
          <a:xfrm>
            <a:off x="7162800" y="2438400"/>
            <a:ext cx="1524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edge with weight 3</a:t>
            </a:r>
          </a:p>
        </p:txBody>
      </p:sp>
      <p:grpSp>
        <p:nvGrpSpPr>
          <p:cNvPr id="79" name="Group 1"/>
          <p:cNvGrpSpPr>
            <a:grpSpLocks/>
          </p:cNvGrpSpPr>
          <p:nvPr/>
        </p:nvGrpSpPr>
        <p:grpSpPr bwMode="auto">
          <a:xfrm>
            <a:off x="1295400" y="4457700"/>
            <a:ext cx="1981200" cy="1562100"/>
            <a:chOff x="762000" y="2738438"/>
            <a:chExt cx="1981200" cy="1562377"/>
          </a:xfrm>
        </p:grpSpPr>
        <p:grpSp>
          <p:nvGrpSpPr>
            <p:cNvPr id="38963" name="Group 3"/>
            <p:cNvGrpSpPr>
              <a:grpSpLocks/>
            </p:cNvGrpSpPr>
            <p:nvPr/>
          </p:nvGrpSpPr>
          <p:grpSpPr bwMode="auto">
            <a:xfrm>
              <a:off x="1066739" y="2865460"/>
              <a:ext cx="1409420" cy="1435355"/>
              <a:chOff x="466" y="-67"/>
              <a:chExt cx="888" cy="904"/>
            </a:xfrm>
          </p:grpSpPr>
          <p:sp>
            <p:nvSpPr>
              <p:cNvPr id="38970"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8971"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8972"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8973" name="Oval 11"/>
              <p:cNvSpPr>
                <a:spLocks/>
              </p:cNvSpPr>
              <p:nvPr/>
            </p:nvSpPr>
            <p:spPr bwMode="auto">
              <a:xfrm>
                <a:off x="1296" y="209"/>
                <a:ext cx="58" cy="5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8974"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8975" name="AutoShape 23"/>
              <p:cNvSpPr>
                <a:spLocks/>
              </p:cNvSpPr>
              <p:nvPr/>
            </p:nvSpPr>
            <p:spPr bwMode="auto">
              <a:xfrm rot="10800000" flipH="1">
                <a:off x="1196" y="243"/>
                <a:ext cx="134" cy="52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8976" name="Oval 28"/>
              <p:cNvSpPr>
                <a:spLocks/>
              </p:cNvSpPr>
              <p:nvPr/>
            </p:nvSpPr>
            <p:spPr bwMode="auto">
              <a:xfrm>
                <a:off x="994" y="-67"/>
                <a:ext cx="96" cy="67"/>
              </a:xfrm>
              <a:prstGeom prst="ellipse">
                <a:avLst/>
              </a:prstGeom>
              <a:solidFill>
                <a:schemeClr val="tx1"/>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8977" name="AutoShape 31"/>
              <p:cNvSpPr>
                <a:spLocks/>
              </p:cNvSpPr>
              <p:nvPr/>
            </p:nvSpPr>
            <p:spPr bwMode="auto">
              <a:xfrm>
                <a:off x="1090" y="2"/>
                <a:ext cx="214" cy="21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8978" name="AutoShape 35"/>
              <p:cNvSpPr>
                <a:spLocks/>
              </p:cNvSpPr>
              <p:nvPr/>
            </p:nvSpPr>
            <p:spPr bwMode="auto">
              <a:xfrm rot="10800000" flipH="1">
                <a:off x="624" y="0"/>
                <a:ext cx="370" cy="291"/>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8979" name="AutoShape 36"/>
              <p:cNvSpPr>
                <a:spLocks/>
              </p:cNvSpPr>
              <p:nvPr/>
            </p:nvSpPr>
            <p:spPr bwMode="auto">
              <a:xfrm rot="10800000" flipH="1">
                <a:off x="515" y="243"/>
                <a:ext cx="815" cy="54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8980"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85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38964" name="TextBox 1"/>
            <p:cNvSpPr txBox="1">
              <a:spLocks noChangeArrowheads="1"/>
            </p:cNvSpPr>
            <p:nvPr/>
          </p:nvSpPr>
          <p:spPr bwMode="auto">
            <a:xfrm>
              <a:off x="1262063" y="2743200"/>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3</a:t>
              </a:r>
            </a:p>
          </p:txBody>
        </p:sp>
        <p:sp>
          <p:nvSpPr>
            <p:cNvPr id="38965" name="TextBox 26"/>
            <p:cNvSpPr txBox="1">
              <a:spLocks noChangeArrowheads="1"/>
            </p:cNvSpPr>
            <p:nvPr/>
          </p:nvSpPr>
          <p:spPr bwMode="auto">
            <a:xfrm>
              <a:off x="1795463" y="3736241"/>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2</a:t>
              </a:r>
            </a:p>
          </p:txBody>
        </p:sp>
        <p:sp>
          <p:nvSpPr>
            <p:cNvPr id="38966" name="TextBox 28"/>
            <p:cNvSpPr txBox="1">
              <a:spLocks noChangeArrowheads="1"/>
            </p:cNvSpPr>
            <p:nvPr/>
          </p:nvSpPr>
          <p:spPr bwMode="auto">
            <a:xfrm>
              <a:off x="2252663" y="2738438"/>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5</a:t>
              </a:r>
            </a:p>
          </p:txBody>
        </p:sp>
        <p:sp>
          <p:nvSpPr>
            <p:cNvPr id="38967" name="TextBox 30"/>
            <p:cNvSpPr txBox="1">
              <a:spLocks noChangeArrowheads="1"/>
            </p:cNvSpPr>
            <p:nvPr/>
          </p:nvSpPr>
          <p:spPr bwMode="auto">
            <a:xfrm>
              <a:off x="2405062" y="35099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sp>
          <p:nvSpPr>
            <p:cNvPr id="38968" name="TextBox 31"/>
            <p:cNvSpPr txBox="1">
              <a:spLocks noChangeArrowheads="1"/>
            </p:cNvSpPr>
            <p:nvPr/>
          </p:nvSpPr>
          <p:spPr bwMode="auto">
            <a:xfrm>
              <a:off x="762000" y="3586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6</a:t>
              </a:r>
            </a:p>
          </p:txBody>
        </p:sp>
        <p:sp>
          <p:nvSpPr>
            <p:cNvPr id="38969" name="TextBox 32"/>
            <p:cNvSpPr txBox="1">
              <a:spLocks noChangeArrowheads="1"/>
            </p:cNvSpPr>
            <p:nvPr/>
          </p:nvSpPr>
          <p:spPr bwMode="auto">
            <a:xfrm>
              <a:off x="1676400" y="3205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grpSp>
      <p:sp>
        <p:nvSpPr>
          <p:cNvPr id="98" name="TextBox 97"/>
          <p:cNvSpPr txBox="1">
            <a:spLocks noChangeArrowheads="1"/>
          </p:cNvSpPr>
          <p:nvPr/>
        </p:nvSpPr>
        <p:spPr bwMode="auto">
          <a:xfrm>
            <a:off x="457200" y="4267200"/>
            <a:ext cx="1143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One of the 4</a:t>
            </a:r>
            <a:r>
              <a:rPr lang="en-US" altLang="en-US" sz="2400">
                <a:solidFill>
                  <a:srgbClr val="000000"/>
                </a:solidFill>
              </a:rPr>
              <a:t>’</a:t>
            </a:r>
            <a:r>
              <a:rPr lang="en-US" altLang="x-none" sz="2400">
                <a:solidFill>
                  <a:srgbClr val="000000"/>
                </a:solidFill>
              </a:rPr>
              <a:t>s</a:t>
            </a:r>
          </a:p>
        </p:txBody>
      </p:sp>
      <p:grpSp>
        <p:nvGrpSpPr>
          <p:cNvPr id="99" name="Group 1"/>
          <p:cNvGrpSpPr>
            <a:grpSpLocks/>
          </p:cNvGrpSpPr>
          <p:nvPr/>
        </p:nvGrpSpPr>
        <p:grpSpPr bwMode="auto">
          <a:xfrm>
            <a:off x="3733800" y="4419600"/>
            <a:ext cx="1981200" cy="1562100"/>
            <a:chOff x="762000" y="2738438"/>
            <a:chExt cx="1981200" cy="1562377"/>
          </a:xfrm>
        </p:grpSpPr>
        <p:grpSp>
          <p:nvGrpSpPr>
            <p:cNvPr id="38945" name="Group 3"/>
            <p:cNvGrpSpPr>
              <a:grpSpLocks/>
            </p:cNvGrpSpPr>
            <p:nvPr/>
          </p:nvGrpSpPr>
          <p:grpSpPr bwMode="auto">
            <a:xfrm>
              <a:off x="1066739" y="2865460"/>
              <a:ext cx="1409420" cy="1435355"/>
              <a:chOff x="466" y="-67"/>
              <a:chExt cx="888" cy="904"/>
            </a:xfrm>
          </p:grpSpPr>
          <p:sp>
            <p:nvSpPr>
              <p:cNvPr id="38952"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8953"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8954"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8955" name="Oval 11"/>
              <p:cNvSpPr>
                <a:spLocks/>
              </p:cNvSpPr>
              <p:nvPr/>
            </p:nvSpPr>
            <p:spPr bwMode="auto">
              <a:xfrm>
                <a:off x="1296" y="209"/>
                <a:ext cx="58" cy="5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8956"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8957" name="AutoShape 23"/>
              <p:cNvSpPr>
                <a:spLocks/>
              </p:cNvSpPr>
              <p:nvPr/>
            </p:nvSpPr>
            <p:spPr bwMode="auto">
              <a:xfrm rot="10800000" flipH="1">
                <a:off x="1196" y="243"/>
                <a:ext cx="134" cy="52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8958" name="Oval 28"/>
              <p:cNvSpPr>
                <a:spLocks/>
              </p:cNvSpPr>
              <p:nvPr/>
            </p:nvSpPr>
            <p:spPr bwMode="auto">
              <a:xfrm>
                <a:off x="994" y="-67"/>
                <a:ext cx="96" cy="67"/>
              </a:xfrm>
              <a:prstGeom prst="ellipse">
                <a:avLst/>
              </a:prstGeom>
              <a:solidFill>
                <a:schemeClr val="tx1"/>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8959" name="AutoShape 31"/>
              <p:cNvSpPr>
                <a:spLocks/>
              </p:cNvSpPr>
              <p:nvPr/>
            </p:nvSpPr>
            <p:spPr bwMode="auto">
              <a:xfrm>
                <a:off x="1090" y="2"/>
                <a:ext cx="214" cy="21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8960" name="AutoShape 35"/>
              <p:cNvSpPr>
                <a:spLocks/>
              </p:cNvSpPr>
              <p:nvPr/>
            </p:nvSpPr>
            <p:spPr bwMode="auto">
              <a:xfrm rot="10800000" flipH="1">
                <a:off x="624" y="0"/>
                <a:ext cx="370" cy="291"/>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8961" name="AutoShape 36"/>
              <p:cNvSpPr>
                <a:spLocks/>
              </p:cNvSpPr>
              <p:nvPr/>
            </p:nvSpPr>
            <p:spPr bwMode="auto">
              <a:xfrm rot="10800000" flipH="1">
                <a:off x="515" y="243"/>
                <a:ext cx="815" cy="54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8962"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85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38946" name="TextBox 1"/>
            <p:cNvSpPr txBox="1">
              <a:spLocks noChangeArrowheads="1"/>
            </p:cNvSpPr>
            <p:nvPr/>
          </p:nvSpPr>
          <p:spPr bwMode="auto">
            <a:xfrm>
              <a:off x="1262063" y="2743200"/>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3</a:t>
              </a:r>
            </a:p>
          </p:txBody>
        </p:sp>
        <p:sp>
          <p:nvSpPr>
            <p:cNvPr id="38947" name="TextBox 26"/>
            <p:cNvSpPr txBox="1">
              <a:spLocks noChangeArrowheads="1"/>
            </p:cNvSpPr>
            <p:nvPr/>
          </p:nvSpPr>
          <p:spPr bwMode="auto">
            <a:xfrm>
              <a:off x="1795463" y="3736241"/>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2</a:t>
              </a:r>
            </a:p>
          </p:txBody>
        </p:sp>
        <p:sp>
          <p:nvSpPr>
            <p:cNvPr id="38948" name="TextBox 28"/>
            <p:cNvSpPr txBox="1">
              <a:spLocks noChangeArrowheads="1"/>
            </p:cNvSpPr>
            <p:nvPr/>
          </p:nvSpPr>
          <p:spPr bwMode="auto">
            <a:xfrm>
              <a:off x="2252663" y="2738438"/>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5</a:t>
              </a:r>
            </a:p>
          </p:txBody>
        </p:sp>
        <p:sp>
          <p:nvSpPr>
            <p:cNvPr id="38949" name="TextBox 30"/>
            <p:cNvSpPr txBox="1">
              <a:spLocks noChangeArrowheads="1"/>
            </p:cNvSpPr>
            <p:nvPr/>
          </p:nvSpPr>
          <p:spPr bwMode="auto">
            <a:xfrm>
              <a:off x="2405062" y="35099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sp>
          <p:nvSpPr>
            <p:cNvPr id="38950" name="TextBox 31"/>
            <p:cNvSpPr txBox="1">
              <a:spLocks noChangeArrowheads="1"/>
            </p:cNvSpPr>
            <p:nvPr/>
          </p:nvSpPr>
          <p:spPr bwMode="auto">
            <a:xfrm>
              <a:off x="762000" y="3586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6</a:t>
              </a:r>
            </a:p>
          </p:txBody>
        </p:sp>
        <p:sp>
          <p:nvSpPr>
            <p:cNvPr id="38951" name="TextBox 32"/>
            <p:cNvSpPr txBox="1">
              <a:spLocks noChangeArrowheads="1"/>
            </p:cNvSpPr>
            <p:nvPr/>
          </p:nvSpPr>
          <p:spPr bwMode="auto">
            <a:xfrm>
              <a:off x="1676400" y="3205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grpSp>
      <p:sp>
        <p:nvSpPr>
          <p:cNvPr id="118" name="TextBox 117"/>
          <p:cNvSpPr txBox="1">
            <a:spLocks noChangeArrowheads="1"/>
          </p:cNvSpPr>
          <p:nvPr/>
        </p:nvSpPr>
        <p:spPr bwMode="auto">
          <a:xfrm>
            <a:off x="3276600" y="4343400"/>
            <a:ext cx="1143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The 5</a:t>
            </a:r>
          </a:p>
        </p:txBody>
      </p:sp>
      <p:grpSp>
        <p:nvGrpSpPr>
          <p:cNvPr id="119" name="Group 1"/>
          <p:cNvGrpSpPr>
            <a:grpSpLocks/>
          </p:cNvGrpSpPr>
          <p:nvPr/>
        </p:nvGrpSpPr>
        <p:grpSpPr bwMode="auto">
          <a:xfrm>
            <a:off x="6172200" y="4419600"/>
            <a:ext cx="1981200" cy="1562100"/>
            <a:chOff x="762000" y="2738438"/>
            <a:chExt cx="1981200" cy="1562377"/>
          </a:xfrm>
        </p:grpSpPr>
        <p:grpSp>
          <p:nvGrpSpPr>
            <p:cNvPr id="38927" name="Group 3"/>
            <p:cNvGrpSpPr>
              <a:grpSpLocks/>
            </p:cNvGrpSpPr>
            <p:nvPr/>
          </p:nvGrpSpPr>
          <p:grpSpPr bwMode="auto">
            <a:xfrm>
              <a:off x="1066739" y="2865460"/>
              <a:ext cx="1409420" cy="1435355"/>
              <a:chOff x="466" y="-67"/>
              <a:chExt cx="888" cy="904"/>
            </a:xfrm>
          </p:grpSpPr>
          <p:sp>
            <p:nvSpPr>
              <p:cNvPr id="38934"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8935"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8936"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8937" name="Oval 11"/>
              <p:cNvSpPr>
                <a:spLocks/>
              </p:cNvSpPr>
              <p:nvPr/>
            </p:nvSpPr>
            <p:spPr bwMode="auto">
              <a:xfrm>
                <a:off x="1296" y="209"/>
                <a:ext cx="58" cy="5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8938"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8939" name="AutoShape 23"/>
              <p:cNvSpPr>
                <a:spLocks/>
              </p:cNvSpPr>
              <p:nvPr/>
            </p:nvSpPr>
            <p:spPr bwMode="auto">
              <a:xfrm rot="10800000" flipH="1">
                <a:off x="1196" y="243"/>
                <a:ext cx="134" cy="52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8940" name="Oval 28"/>
              <p:cNvSpPr>
                <a:spLocks/>
              </p:cNvSpPr>
              <p:nvPr/>
            </p:nvSpPr>
            <p:spPr bwMode="auto">
              <a:xfrm>
                <a:off x="994" y="-67"/>
                <a:ext cx="96" cy="67"/>
              </a:xfrm>
              <a:prstGeom prst="ellipse">
                <a:avLst/>
              </a:prstGeom>
              <a:solidFill>
                <a:schemeClr val="tx1"/>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38941" name="AutoShape 31"/>
              <p:cNvSpPr>
                <a:spLocks/>
              </p:cNvSpPr>
              <p:nvPr/>
            </p:nvSpPr>
            <p:spPr bwMode="auto">
              <a:xfrm>
                <a:off x="1090" y="2"/>
                <a:ext cx="214" cy="21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8942" name="AutoShape 35"/>
              <p:cNvSpPr>
                <a:spLocks/>
              </p:cNvSpPr>
              <p:nvPr/>
            </p:nvSpPr>
            <p:spPr bwMode="auto">
              <a:xfrm rot="10800000" flipH="1">
                <a:off x="624" y="0"/>
                <a:ext cx="370" cy="291"/>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8943" name="AutoShape 36"/>
              <p:cNvSpPr>
                <a:spLocks/>
              </p:cNvSpPr>
              <p:nvPr/>
            </p:nvSpPr>
            <p:spPr bwMode="auto">
              <a:xfrm rot="10800000" flipH="1">
                <a:off x="515" y="243"/>
                <a:ext cx="815" cy="54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8944"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85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38928" name="TextBox 1"/>
            <p:cNvSpPr txBox="1">
              <a:spLocks noChangeArrowheads="1"/>
            </p:cNvSpPr>
            <p:nvPr/>
          </p:nvSpPr>
          <p:spPr bwMode="auto">
            <a:xfrm>
              <a:off x="1262063" y="2743200"/>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3</a:t>
              </a:r>
            </a:p>
          </p:txBody>
        </p:sp>
        <p:sp>
          <p:nvSpPr>
            <p:cNvPr id="38929" name="TextBox 26"/>
            <p:cNvSpPr txBox="1">
              <a:spLocks noChangeArrowheads="1"/>
            </p:cNvSpPr>
            <p:nvPr/>
          </p:nvSpPr>
          <p:spPr bwMode="auto">
            <a:xfrm>
              <a:off x="1795463" y="3736241"/>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2</a:t>
              </a:r>
            </a:p>
          </p:txBody>
        </p:sp>
        <p:sp>
          <p:nvSpPr>
            <p:cNvPr id="38930" name="TextBox 28"/>
            <p:cNvSpPr txBox="1">
              <a:spLocks noChangeArrowheads="1"/>
            </p:cNvSpPr>
            <p:nvPr/>
          </p:nvSpPr>
          <p:spPr bwMode="auto">
            <a:xfrm>
              <a:off x="2252663" y="2738438"/>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5</a:t>
              </a:r>
            </a:p>
          </p:txBody>
        </p:sp>
        <p:sp>
          <p:nvSpPr>
            <p:cNvPr id="38931" name="TextBox 30"/>
            <p:cNvSpPr txBox="1">
              <a:spLocks noChangeArrowheads="1"/>
            </p:cNvSpPr>
            <p:nvPr/>
          </p:nvSpPr>
          <p:spPr bwMode="auto">
            <a:xfrm>
              <a:off x="2405062" y="35099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sp>
          <p:nvSpPr>
            <p:cNvPr id="38932" name="TextBox 31"/>
            <p:cNvSpPr txBox="1">
              <a:spLocks noChangeArrowheads="1"/>
            </p:cNvSpPr>
            <p:nvPr/>
          </p:nvSpPr>
          <p:spPr bwMode="auto">
            <a:xfrm>
              <a:off x="762000" y="3586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6</a:t>
              </a:r>
            </a:p>
          </p:txBody>
        </p:sp>
        <p:sp>
          <p:nvSpPr>
            <p:cNvPr id="38933" name="TextBox 32"/>
            <p:cNvSpPr txBox="1">
              <a:spLocks noChangeArrowheads="1"/>
            </p:cNvSpPr>
            <p:nvPr/>
          </p:nvSpPr>
          <p:spPr bwMode="auto">
            <a:xfrm>
              <a:off x="1676400" y="3205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grpSp>
      <p:sp>
        <p:nvSpPr>
          <p:cNvPr id="38925" name="Rectangle 54"/>
          <p:cNvSpPr txBox="1">
            <a:spLocks noChangeArrowheads="1"/>
          </p:cNvSpPr>
          <p:nvPr/>
        </p:nvSpPr>
        <p:spPr bwMode="auto">
          <a:xfrm>
            <a:off x="381000" y="381000"/>
            <a:ext cx="6477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50800" tIns="50800" rIns="132080" bIns="50800" anchor="ctr"/>
          <a:lstStyle>
            <a:lvl1pPr marL="39688" indent="-39688">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gn="ctr" eaLnBrk="1" hangingPunct="1">
              <a:spcBef>
                <a:spcPct val="0"/>
              </a:spcBef>
              <a:buSzTx/>
              <a:buFontTx/>
              <a:buNone/>
            </a:pPr>
            <a:r>
              <a:rPr lang="en-US" altLang="x-none" sz="2800" b="1">
                <a:solidFill>
                  <a:srgbClr val="800000"/>
                </a:solidFill>
                <a:latin typeface="Tw Cen MT" charset="0"/>
              </a:rPr>
              <a:t>MST using Kruskal</a:t>
            </a:r>
            <a:r>
              <a:rPr lang="en-US" altLang="en-US" sz="2800" b="1">
                <a:solidFill>
                  <a:srgbClr val="800000"/>
                </a:solidFill>
                <a:latin typeface="Tw Cen MT" charset="0"/>
              </a:rPr>
              <a:t>’</a:t>
            </a:r>
            <a:r>
              <a:rPr lang="en-US" altLang="x-none" sz="2800" b="1">
                <a:solidFill>
                  <a:srgbClr val="800000"/>
                </a:solidFill>
                <a:latin typeface="Tw Cen MT" charset="0"/>
              </a:rPr>
              <a:t>s algorithm</a:t>
            </a:r>
            <a:endParaRPr lang="en-US" altLang="x-none" sz="2800" b="1">
              <a:solidFill>
                <a:srgbClr val="FF0000"/>
              </a:solidFill>
              <a:latin typeface="Tw Cen MT" charset="0"/>
            </a:endParaRPr>
          </a:p>
        </p:txBody>
      </p:sp>
      <p:sp>
        <p:nvSpPr>
          <p:cNvPr id="38926" name="TextBox 2"/>
          <p:cNvSpPr txBox="1">
            <a:spLocks noChangeArrowheads="1"/>
          </p:cNvSpPr>
          <p:nvPr/>
        </p:nvSpPr>
        <p:spPr bwMode="auto">
          <a:xfrm>
            <a:off x="838200" y="6172200"/>
            <a:ext cx="51673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3366FF"/>
                </a:solidFill>
              </a:rPr>
              <a:t>Red edges need not form tree (until end)</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57"/>
                                        </p:tgtEl>
                                        <p:attrNameLst>
                                          <p:attrName>style.visibility</p:attrName>
                                        </p:attrNameLst>
                                      </p:cBhvr>
                                      <p:to>
                                        <p:strVal val="visible"/>
                                      </p:to>
                                    </p:set>
                                    <p:animEffect transition="in" filter="dissolve">
                                      <p:cBhvr>
                                        <p:cTn id="12" dur="500"/>
                                        <p:tgtEl>
                                          <p:spTgt spid="5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8"/>
                                        </p:tgtEl>
                                        <p:attrNameLst>
                                          <p:attrName>style.visibility</p:attrName>
                                        </p:attrNameLst>
                                      </p:cBhvr>
                                      <p:to>
                                        <p:strVal val="visible"/>
                                      </p:to>
                                    </p:set>
                                    <p:animEffect transition="in" filter="dissolve">
                                      <p:cBhvr>
                                        <p:cTn id="17" dur="500"/>
                                        <p:tgtEl>
                                          <p:spTgt spid="7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79"/>
                                        </p:tgtEl>
                                        <p:attrNameLst>
                                          <p:attrName>style.visibility</p:attrName>
                                        </p:attrNameLst>
                                      </p:cBhvr>
                                      <p:to>
                                        <p:strVal val="visible"/>
                                      </p:to>
                                    </p:set>
                                    <p:animEffect transition="in" filter="dissolve">
                                      <p:cBhvr>
                                        <p:cTn id="22" dur="500"/>
                                        <p:tgtEl>
                                          <p:spTgt spid="7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8"/>
                                        </p:tgtEl>
                                        <p:attrNameLst>
                                          <p:attrName>style.visibility</p:attrName>
                                        </p:attrNameLst>
                                      </p:cBhvr>
                                      <p:to>
                                        <p:strVal val="visible"/>
                                      </p:to>
                                    </p:set>
                                    <p:animEffect transition="in" filter="dissolve">
                                      <p:cBhvr>
                                        <p:cTn id="27" dur="500"/>
                                        <p:tgtEl>
                                          <p:spTgt spid="9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99"/>
                                        </p:tgtEl>
                                        <p:attrNameLst>
                                          <p:attrName>style.visibility</p:attrName>
                                        </p:attrNameLst>
                                      </p:cBhvr>
                                      <p:to>
                                        <p:strVal val="visible"/>
                                      </p:to>
                                    </p:set>
                                    <p:animEffect transition="in" filter="dissolve">
                                      <p:cBhvr>
                                        <p:cTn id="32" dur="500"/>
                                        <p:tgtEl>
                                          <p:spTgt spid="9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18"/>
                                        </p:tgtEl>
                                        <p:attrNameLst>
                                          <p:attrName>style.visibility</p:attrName>
                                        </p:attrNameLst>
                                      </p:cBhvr>
                                      <p:to>
                                        <p:strVal val="visible"/>
                                      </p:to>
                                    </p:set>
                                    <p:animEffect transition="in" filter="dissolve">
                                      <p:cBhvr>
                                        <p:cTn id="37" dur="500"/>
                                        <p:tgtEl>
                                          <p:spTgt spid="11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nodeType="clickEffect">
                                  <p:stCondLst>
                                    <p:cond delay="0"/>
                                  </p:stCondLst>
                                  <p:childTnLst>
                                    <p:set>
                                      <p:cBhvr>
                                        <p:cTn id="41" dur="1" fill="hold">
                                          <p:stCondLst>
                                            <p:cond delay="0"/>
                                          </p:stCondLst>
                                        </p:cTn>
                                        <p:tgtEl>
                                          <p:spTgt spid="119"/>
                                        </p:tgtEl>
                                        <p:attrNameLst>
                                          <p:attrName>style.visibility</p:attrName>
                                        </p:attrNameLst>
                                      </p:cBhvr>
                                      <p:to>
                                        <p:strVal val="visible"/>
                                      </p:to>
                                    </p:set>
                                    <p:animEffect transition="in" filter="dissolve">
                                      <p:cBhvr>
                                        <p:cTn id="42" dur="5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8" grpId="0"/>
      <p:bldP spid="98" grpId="0"/>
      <p:bldP spid="11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54"/>
          <p:cNvSpPr>
            <a:spLocks noGrp="1" noChangeArrowheads="1"/>
          </p:cNvSpPr>
          <p:nvPr>
            <p:ph type="title"/>
          </p:nvPr>
        </p:nvSpPr>
        <p:spPr>
          <a:xfrm>
            <a:off x="304800" y="457200"/>
            <a:ext cx="6477000" cy="685800"/>
          </a:xfrm>
        </p:spPr>
        <p:txBody>
          <a:bodyPr rIns="132080"/>
          <a:lstStyle/>
          <a:p>
            <a:pPr eaLnBrk="1" hangingPunct="1"/>
            <a:r>
              <a:rPr lang="en-US" altLang="x-none" sz="2800" b="1">
                <a:solidFill>
                  <a:srgbClr val="800000"/>
                </a:solidFill>
                <a:latin typeface="Tw Cen MT" charset="0"/>
              </a:rPr>
              <a:t>Kruskal</a:t>
            </a:r>
            <a:endParaRPr lang="en-US" altLang="x-none" sz="2800" b="1">
              <a:solidFill>
                <a:srgbClr val="FF0000"/>
              </a:solidFill>
              <a:latin typeface="Tw Cen MT" charset="0"/>
            </a:endParaRPr>
          </a:p>
        </p:txBody>
      </p:sp>
      <p:sp>
        <p:nvSpPr>
          <p:cNvPr id="39938" name="Rectangle 55"/>
          <p:cNvSpPr>
            <a:spLocks/>
          </p:cNvSpPr>
          <p:nvPr/>
        </p:nvSpPr>
        <p:spPr bwMode="auto">
          <a:xfrm>
            <a:off x="6324600" y="685800"/>
            <a:ext cx="1828800" cy="1524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0" tIns="0" rIns="40639" bIns="0"/>
          <a:lstStyle>
            <a:lvl1pPr marL="38100">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gn="r" eaLnBrk="1" hangingPunct="1">
              <a:spcBef>
                <a:spcPts val="1000"/>
              </a:spcBef>
              <a:buClr>
                <a:srgbClr val="008000"/>
              </a:buClr>
              <a:buFontTx/>
              <a:buNone/>
            </a:pPr>
            <a:r>
              <a:rPr lang="en-US" altLang="x-none" sz="2400">
                <a:solidFill>
                  <a:srgbClr val="008000"/>
                </a:solidFill>
              </a:rPr>
              <a:t>Minimal set of edges that connect all vertices</a:t>
            </a:r>
          </a:p>
        </p:txBody>
      </p:sp>
      <p:sp>
        <p:nvSpPr>
          <p:cNvPr id="39939" name="TextBox 3"/>
          <p:cNvSpPr txBox="1">
            <a:spLocks noChangeArrowheads="1"/>
          </p:cNvSpPr>
          <p:nvPr/>
        </p:nvSpPr>
        <p:spPr bwMode="auto">
          <a:xfrm>
            <a:off x="381000" y="1143000"/>
            <a:ext cx="73152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Start with the all the nodes and no edges, so</a:t>
            </a:r>
            <a:br>
              <a:rPr lang="en-US" altLang="x-none" sz="2400">
                <a:solidFill>
                  <a:srgbClr val="000000"/>
                </a:solidFill>
              </a:rPr>
            </a:br>
            <a:r>
              <a:rPr lang="en-US" altLang="x-none" sz="2400">
                <a:solidFill>
                  <a:srgbClr val="000000"/>
                </a:solidFill>
              </a:rPr>
              <a:t>there is a forest of trees, each of which is a</a:t>
            </a:r>
            <a:br>
              <a:rPr lang="en-US" altLang="x-none" sz="2400">
                <a:solidFill>
                  <a:srgbClr val="000000"/>
                </a:solidFill>
              </a:rPr>
            </a:br>
            <a:r>
              <a:rPr lang="en-US" altLang="x-none" sz="2400">
                <a:solidFill>
                  <a:srgbClr val="000000"/>
                </a:solidFill>
              </a:rPr>
              <a:t>single node (a leaf).</a:t>
            </a:r>
          </a:p>
          <a:p>
            <a:pPr eaLnBrk="1" hangingPunct="1">
              <a:spcBef>
                <a:spcPct val="0"/>
              </a:spcBef>
              <a:buSzTx/>
              <a:buFontTx/>
              <a:buNone/>
            </a:pPr>
            <a:endParaRPr lang="en-US" altLang="x-none" sz="2400">
              <a:solidFill>
                <a:srgbClr val="000000"/>
              </a:solidFill>
            </a:endParaRPr>
          </a:p>
          <a:p>
            <a:pPr eaLnBrk="1" hangingPunct="1">
              <a:spcBef>
                <a:spcPct val="0"/>
              </a:spcBef>
              <a:buSzTx/>
              <a:buFontTx/>
              <a:buNone/>
            </a:pPr>
            <a:r>
              <a:rPr lang="en-US" altLang="x-none" sz="2400">
                <a:solidFill>
                  <a:srgbClr val="3366FF"/>
                </a:solidFill>
              </a:rPr>
              <a:t>At each step, add an edge (that does not form a cycle) with minimum weight</a:t>
            </a:r>
          </a:p>
          <a:p>
            <a:pPr eaLnBrk="1" hangingPunct="1">
              <a:spcBef>
                <a:spcPct val="0"/>
              </a:spcBef>
              <a:buSzTx/>
              <a:buFontTx/>
              <a:buNone/>
            </a:pPr>
            <a:endParaRPr lang="en-US" altLang="x-none" sz="2400">
              <a:solidFill>
                <a:srgbClr val="000000"/>
              </a:solidFill>
            </a:endParaRPr>
          </a:p>
        </p:txBody>
      </p:sp>
      <p:sp>
        <p:nvSpPr>
          <p:cNvPr id="39940" name="TextBox 1"/>
          <p:cNvSpPr txBox="1">
            <a:spLocks noChangeArrowheads="1"/>
          </p:cNvSpPr>
          <p:nvPr/>
        </p:nvSpPr>
        <p:spPr bwMode="auto">
          <a:xfrm>
            <a:off x="381000" y="3581400"/>
            <a:ext cx="75438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We do not look more closely at how best to implement</a:t>
            </a:r>
          </a:p>
          <a:p>
            <a:pPr eaLnBrk="1" hangingPunct="1">
              <a:spcBef>
                <a:spcPct val="0"/>
              </a:spcBef>
              <a:buSzTx/>
              <a:buFontTx/>
              <a:buNone/>
            </a:pPr>
            <a:r>
              <a:rPr lang="en-US" altLang="x-none" sz="2400">
                <a:solidFill>
                  <a:srgbClr val="000000"/>
                </a:solidFill>
              </a:rPr>
              <a:t>Kruskal</a:t>
            </a:r>
            <a:r>
              <a:rPr lang="en-US" altLang="en-US" sz="2400">
                <a:solidFill>
                  <a:srgbClr val="000000"/>
                </a:solidFill>
              </a:rPr>
              <a:t>’</a:t>
            </a:r>
            <a:r>
              <a:rPr lang="en-US" altLang="x-none" sz="2400">
                <a:solidFill>
                  <a:srgbClr val="000000"/>
                </a:solidFill>
              </a:rPr>
              <a:t>s algorithm —which data structures can be used to get a really efficient algorithm.</a:t>
            </a:r>
          </a:p>
          <a:p>
            <a:pPr eaLnBrk="1" hangingPunct="1">
              <a:spcBef>
                <a:spcPct val="0"/>
              </a:spcBef>
              <a:buSzTx/>
              <a:buFontTx/>
              <a:buNone/>
            </a:pPr>
            <a:endParaRPr lang="en-US" altLang="x-none" sz="2400">
              <a:solidFill>
                <a:srgbClr val="000000"/>
              </a:solidFill>
            </a:endParaRPr>
          </a:p>
          <a:p>
            <a:pPr eaLnBrk="1" hangingPunct="1">
              <a:spcBef>
                <a:spcPct val="0"/>
              </a:spcBef>
              <a:buSzTx/>
              <a:buFontTx/>
              <a:buNone/>
            </a:pPr>
            <a:r>
              <a:rPr lang="en-US" altLang="x-none" sz="2400">
                <a:solidFill>
                  <a:srgbClr val="000000"/>
                </a:solidFill>
              </a:rPr>
              <a:t>Leave that for later courses, or you can look them up online </a:t>
            </a:r>
            <a:r>
              <a:rPr lang="en-US" altLang="x-none" sz="2400">
                <a:solidFill>
                  <a:srgbClr val="FF0000"/>
                </a:solidFill>
              </a:rPr>
              <a:t>yourself.</a:t>
            </a:r>
          </a:p>
          <a:p>
            <a:pPr eaLnBrk="1" hangingPunct="1">
              <a:spcBef>
                <a:spcPct val="0"/>
              </a:spcBef>
              <a:buSzTx/>
              <a:buFontTx/>
              <a:buNone/>
            </a:pPr>
            <a:endParaRPr lang="en-US" altLang="x-none" sz="2400">
              <a:solidFill>
                <a:srgbClr val="FF0000"/>
              </a:solidFill>
            </a:endParaRPr>
          </a:p>
          <a:p>
            <a:pPr eaLnBrk="1" hangingPunct="1">
              <a:spcBef>
                <a:spcPct val="0"/>
              </a:spcBef>
              <a:buSzTx/>
              <a:buFontTx/>
              <a:buNone/>
            </a:pPr>
            <a:r>
              <a:rPr lang="en-US" altLang="x-none" sz="2400">
                <a:solidFill>
                  <a:srgbClr val="FF0000"/>
                </a:solidFill>
              </a:rPr>
              <a:t>We now investigate Prim</a:t>
            </a:r>
            <a:r>
              <a:rPr lang="en-US" altLang="en-US" sz="2400">
                <a:solidFill>
                  <a:srgbClr val="FF0000"/>
                </a:solidFill>
              </a:rPr>
              <a:t>’</a:t>
            </a:r>
            <a:r>
              <a:rPr lang="en-US" altLang="x-none" sz="2400">
                <a:solidFill>
                  <a:srgbClr val="FF0000"/>
                </a:solidFill>
              </a:rPr>
              <a:t>s algorithm</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54"/>
          <p:cNvSpPr>
            <a:spLocks noGrp="1" noChangeArrowheads="1"/>
          </p:cNvSpPr>
          <p:nvPr>
            <p:ph type="title"/>
          </p:nvPr>
        </p:nvSpPr>
        <p:spPr>
          <a:xfrm>
            <a:off x="533400" y="304800"/>
            <a:ext cx="7543800" cy="1295400"/>
          </a:xfrm>
        </p:spPr>
        <p:txBody>
          <a:bodyPr rIns="132080"/>
          <a:lstStyle/>
          <a:p>
            <a:pPr eaLnBrk="1" hangingPunct="1"/>
            <a:r>
              <a:rPr lang="en-US" altLang="x-none" sz="2800" b="1">
                <a:solidFill>
                  <a:srgbClr val="800000"/>
                </a:solidFill>
                <a:latin typeface="Tw Cen MT" charset="0"/>
              </a:rPr>
              <a:t>MST using </a:t>
            </a:r>
            <a:r>
              <a:rPr lang="en-US" altLang="en-US" sz="2800" b="1">
                <a:solidFill>
                  <a:srgbClr val="800000"/>
                </a:solidFill>
                <a:latin typeface="Tw Cen MT" charset="0"/>
              </a:rPr>
              <a:t>“</a:t>
            </a:r>
            <a:r>
              <a:rPr lang="en-US" altLang="x-none" sz="2800" b="1">
                <a:solidFill>
                  <a:srgbClr val="800000"/>
                </a:solidFill>
                <a:latin typeface="Tw Cen MT" charset="0"/>
              </a:rPr>
              <a:t>Prim</a:t>
            </a:r>
            <a:r>
              <a:rPr lang="en-US" altLang="en-US" sz="2800" b="1">
                <a:solidFill>
                  <a:srgbClr val="800000"/>
                </a:solidFill>
                <a:latin typeface="Tw Cen MT" charset="0"/>
              </a:rPr>
              <a:t>’</a:t>
            </a:r>
            <a:r>
              <a:rPr lang="en-US" altLang="x-none" sz="2800" b="1">
                <a:solidFill>
                  <a:srgbClr val="800000"/>
                </a:solidFill>
                <a:latin typeface="Tw Cen MT" charset="0"/>
              </a:rPr>
              <a:t>s algorithm</a:t>
            </a:r>
            <a:r>
              <a:rPr lang="en-US" altLang="en-US" sz="2800" b="1">
                <a:solidFill>
                  <a:srgbClr val="800000"/>
                </a:solidFill>
                <a:latin typeface="Tw Cen MT" charset="0"/>
              </a:rPr>
              <a:t>”</a:t>
            </a:r>
            <a:br>
              <a:rPr lang="en-US" altLang="en-US" sz="2800" b="1">
                <a:solidFill>
                  <a:srgbClr val="800000"/>
                </a:solidFill>
                <a:latin typeface="Tw Cen MT" charset="0"/>
              </a:rPr>
            </a:br>
            <a:r>
              <a:rPr lang="en-US" altLang="en-US" sz="2800" b="1">
                <a:solidFill>
                  <a:srgbClr val="800000"/>
                </a:solidFill>
                <a:latin typeface="Tw Cen MT" charset="0"/>
              </a:rPr>
              <a:t>(should be called “JPD algorithm”)</a:t>
            </a:r>
            <a:endParaRPr lang="en-US" altLang="x-none" sz="2800" b="1">
              <a:solidFill>
                <a:srgbClr val="FF0000"/>
              </a:solidFill>
              <a:latin typeface="Tw Cen MT" charset="0"/>
            </a:endParaRPr>
          </a:p>
        </p:txBody>
      </p:sp>
      <p:grpSp>
        <p:nvGrpSpPr>
          <p:cNvPr id="4" name="Group 3"/>
          <p:cNvGrpSpPr>
            <a:grpSpLocks/>
          </p:cNvGrpSpPr>
          <p:nvPr/>
        </p:nvGrpSpPr>
        <p:grpSpPr bwMode="auto">
          <a:xfrm>
            <a:off x="1143000" y="2895600"/>
            <a:ext cx="5618163" cy="1397000"/>
            <a:chOff x="1143000" y="2895600"/>
            <a:chExt cx="5618322" cy="1397000"/>
          </a:xfrm>
        </p:grpSpPr>
        <p:pic>
          <p:nvPicPr>
            <p:cNvPr id="40964"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2895600"/>
              <a:ext cx="4445000"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5" name="Rectangle 2"/>
            <p:cNvSpPr>
              <a:spLocks noChangeArrowheads="1"/>
            </p:cNvSpPr>
            <p:nvPr/>
          </p:nvSpPr>
          <p:spPr bwMode="auto">
            <a:xfrm>
              <a:off x="5600700" y="3184604"/>
              <a:ext cx="1160622"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00"/>
                  </a:solidFill>
                  <a:latin typeface="Times" charset="0"/>
                  <a:ea typeface="ヒラギノ明朝 ProN W3" charset="-128"/>
                  <a:sym typeface="Times" charset="0"/>
                </a:defRPr>
              </a:lvl1pPr>
              <a:lvl2pPr marL="742950" indent="-285750">
                <a:defRPr sz="2400">
                  <a:solidFill>
                    <a:srgbClr val="000000"/>
                  </a:solidFill>
                  <a:latin typeface="Times" charset="0"/>
                  <a:ea typeface="ヒラギノ明朝 ProN W3" charset="-128"/>
                  <a:sym typeface="Times" charset="0"/>
                </a:defRPr>
              </a:lvl2pPr>
              <a:lvl3pPr marL="1143000" indent="-228600">
                <a:defRPr sz="2400">
                  <a:solidFill>
                    <a:srgbClr val="000000"/>
                  </a:solidFill>
                  <a:latin typeface="Times" charset="0"/>
                  <a:ea typeface="ヒラギノ明朝 ProN W3" charset="-128"/>
                  <a:sym typeface="Times" charset="0"/>
                </a:defRPr>
              </a:lvl3pPr>
              <a:lvl4pPr marL="1600200" indent="-228600">
                <a:defRPr sz="2400">
                  <a:solidFill>
                    <a:srgbClr val="000000"/>
                  </a:solidFill>
                  <a:latin typeface="Times" charset="0"/>
                  <a:ea typeface="ヒラギノ明朝 ProN W3" charset="-128"/>
                  <a:sym typeface="Times" charset="0"/>
                </a:defRPr>
              </a:lvl4pPr>
              <a:lvl5pPr marL="2057400" indent="-228600">
                <a:defRPr sz="2400">
                  <a:solidFill>
                    <a:srgbClr val="000000"/>
                  </a:solidFill>
                  <a:latin typeface="Times" charset="0"/>
                  <a:ea typeface="ヒラギノ明朝 ProN W3" charset="-128"/>
                  <a:sym typeface="Times" charset="0"/>
                </a:defRPr>
              </a:lvl5pPr>
              <a:lvl6pPr marL="25146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6pPr>
              <a:lvl7pPr marL="29718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7pPr>
              <a:lvl8pPr marL="34290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8pPr>
              <a:lvl9pPr marL="38862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9pPr>
            </a:lstStyle>
            <a:p>
              <a:pPr eaLnBrk="1" hangingPunct="1"/>
              <a:r>
                <a:rPr lang="en-US" altLang="x-none" sz="6600"/>
                <a:t>🙏</a:t>
              </a:r>
            </a:p>
          </p:txBody>
        </p:sp>
      </p:grpSp>
      <p:sp>
        <p:nvSpPr>
          <p:cNvPr id="43010" name="Rectangle 2"/>
          <p:cNvSpPr>
            <a:spLocks noChangeArrowheads="1"/>
          </p:cNvSpPr>
          <p:nvPr/>
        </p:nvSpPr>
        <p:spPr bwMode="auto">
          <a:xfrm>
            <a:off x="304800" y="1676400"/>
            <a:ext cx="77724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Developed in 1930 by Czech mathematician </a:t>
            </a:r>
            <a:r>
              <a:rPr lang="en-US" altLang="x-none" sz="2400" b="1">
                <a:solidFill>
                  <a:srgbClr val="000000"/>
                </a:solidFill>
              </a:rPr>
              <a:t>Vojtěch Jarník</a:t>
            </a:r>
            <a:r>
              <a:rPr lang="en-US" altLang="x-none" sz="2400">
                <a:solidFill>
                  <a:srgbClr val="000000"/>
                </a:solidFill>
              </a:rPr>
              <a:t>.</a:t>
            </a:r>
            <a:br>
              <a:rPr lang="en-US" altLang="x-none" sz="2400">
                <a:solidFill>
                  <a:srgbClr val="000000"/>
                </a:solidFill>
              </a:rPr>
            </a:br>
            <a:r>
              <a:rPr lang="en-US" altLang="x-none" sz="2400">
                <a:solidFill>
                  <a:srgbClr val="000000"/>
                </a:solidFill>
              </a:rPr>
              <a:t>Práce Moravské Přírodovědecké Společnosti, 6, 1930, pp. 57–63. (in Czech)</a:t>
            </a:r>
          </a:p>
          <a:p>
            <a:pPr eaLnBrk="1" hangingPunct="1">
              <a:spcBef>
                <a:spcPct val="0"/>
              </a:spcBef>
              <a:buSzTx/>
              <a:buFontTx/>
              <a:buNone/>
            </a:pPr>
            <a:endParaRPr lang="en-US" altLang="x-none" sz="2400">
              <a:solidFill>
                <a:srgbClr val="000000"/>
              </a:solidFill>
            </a:endParaRPr>
          </a:p>
          <a:p>
            <a:pPr eaLnBrk="1" hangingPunct="1">
              <a:spcBef>
                <a:spcPct val="0"/>
              </a:spcBef>
              <a:buSzTx/>
              <a:buFontTx/>
              <a:buNone/>
            </a:pPr>
            <a:endParaRPr lang="en-US" altLang="x-none" sz="2400">
              <a:solidFill>
                <a:srgbClr val="000000"/>
              </a:solidFill>
            </a:endParaRPr>
          </a:p>
          <a:p>
            <a:pPr eaLnBrk="1" hangingPunct="1">
              <a:spcBef>
                <a:spcPct val="0"/>
              </a:spcBef>
              <a:buSzTx/>
              <a:buFontTx/>
              <a:buNone/>
            </a:pPr>
            <a:r>
              <a:rPr lang="en-US" altLang="x-none" sz="2400">
                <a:solidFill>
                  <a:srgbClr val="000000"/>
                </a:solidFill>
              </a:rPr>
              <a:t>Developed in 1957 by computer scientist </a:t>
            </a:r>
            <a:r>
              <a:rPr lang="en-US" altLang="x-none" sz="2400" b="1">
                <a:solidFill>
                  <a:srgbClr val="000000"/>
                </a:solidFill>
              </a:rPr>
              <a:t>Robert C. Prim</a:t>
            </a:r>
            <a:r>
              <a:rPr lang="en-US" altLang="x-none" sz="2400">
                <a:solidFill>
                  <a:srgbClr val="000000"/>
                </a:solidFill>
              </a:rPr>
              <a:t>.</a:t>
            </a:r>
            <a:br>
              <a:rPr lang="en-US" altLang="x-none" sz="2400">
                <a:solidFill>
                  <a:srgbClr val="000000"/>
                </a:solidFill>
              </a:rPr>
            </a:br>
            <a:r>
              <a:rPr lang="en-US" altLang="x-none" sz="2400" i="1">
                <a:solidFill>
                  <a:srgbClr val="000000"/>
                </a:solidFill>
              </a:rPr>
              <a:t>Bell System Technical Journal</a:t>
            </a:r>
            <a:r>
              <a:rPr lang="en-US" altLang="x-none" sz="2400">
                <a:solidFill>
                  <a:srgbClr val="000000"/>
                </a:solidFill>
              </a:rPr>
              <a:t>, 36 (1957), pp. 1389–1401</a:t>
            </a:r>
          </a:p>
          <a:p>
            <a:pPr eaLnBrk="1" hangingPunct="1">
              <a:spcBef>
                <a:spcPct val="0"/>
              </a:spcBef>
              <a:buSzTx/>
              <a:buFontTx/>
              <a:buNone/>
            </a:pPr>
            <a:endParaRPr lang="en-US" altLang="x-none" sz="2400">
              <a:solidFill>
                <a:srgbClr val="000000"/>
              </a:solidFill>
            </a:endParaRPr>
          </a:p>
          <a:p>
            <a:pPr eaLnBrk="1" hangingPunct="1">
              <a:spcBef>
                <a:spcPct val="0"/>
              </a:spcBef>
              <a:buSzTx/>
              <a:buFontTx/>
              <a:buNone/>
            </a:pPr>
            <a:r>
              <a:rPr lang="en-US" altLang="x-none" sz="2400">
                <a:solidFill>
                  <a:srgbClr val="000000"/>
                </a:solidFill>
              </a:rPr>
              <a:t>Developed about 1956 by </a:t>
            </a:r>
            <a:r>
              <a:rPr lang="en-US" altLang="x-none" sz="2400" b="1">
                <a:solidFill>
                  <a:srgbClr val="000000"/>
                </a:solidFill>
              </a:rPr>
              <a:t>Edsger Dijkstra</a:t>
            </a:r>
            <a:r>
              <a:rPr lang="en-US" altLang="x-none" sz="2400">
                <a:solidFill>
                  <a:srgbClr val="000000"/>
                </a:solidFill>
              </a:rPr>
              <a:t> and published in  in 1959. </a:t>
            </a:r>
            <a:r>
              <a:rPr lang="en-US" altLang="x-none" sz="2400" i="1">
                <a:solidFill>
                  <a:srgbClr val="000000"/>
                </a:solidFill>
                <a:latin typeface="Times New Roman" charset="0"/>
              </a:rPr>
              <a:t>Numerische Mathematik </a:t>
            </a:r>
            <a:r>
              <a:rPr lang="en-US" altLang="x-none" sz="2400">
                <a:solidFill>
                  <a:srgbClr val="000000"/>
                </a:solidFill>
                <a:latin typeface="Times New Roman" charset="0"/>
              </a:rPr>
              <a:t>1, 269–271 (1959)</a:t>
            </a:r>
            <a:endParaRPr lang="en-US" altLang="x-none" sz="2400">
              <a:solidFill>
                <a:srgbClr val="000000"/>
              </a:solidFill>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55994" y="4216400"/>
            <a:ext cx="5325806" cy="508000"/>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01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2"/>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4"/>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43010">
                                            <p:txEl>
                                              <p:pRg st="3" end="3"/>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30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54"/>
          <p:cNvSpPr>
            <a:spLocks noGrp="1" noChangeArrowheads="1"/>
          </p:cNvSpPr>
          <p:nvPr>
            <p:ph type="title"/>
          </p:nvPr>
        </p:nvSpPr>
        <p:spPr>
          <a:xfrm>
            <a:off x="-17463" y="-1219200"/>
            <a:ext cx="6477001" cy="685800"/>
          </a:xfrm>
        </p:spPr>
        <p:txBody>
          <a:bodyPr rIns="132080"/>
          <a:lstStyle/>
          <a:p>
            <a:pPr eaLnBrk="1" hangingPunct="1"/>
            <a:r>
              <a:rPr lang="en-US" altLang="x-none" sz="2800" b="1">
                <a:solidFill>
                  <a:srgbClr val="800000"/>
                </a:solidFill>
                <a:latin typeface="Tw Cen MT" charset="0"/>
              </a:rPr>
              <a:t>Kruskal</a:t>
            </a:r>
            <a:endParaRPr lang="en-US" altLang="x-none" sz="2800" b="1">
              <a:solidFill>
                <a:srgbClr val="FF0000"/>
              </a:solidFill>
              <a:latin typeface="Tw Cen MT" charset="0"/>
            </a:endParaRPr>
          </a:p>
        </p:txBody>
      </p:sp>
      <p:sp>
        <p:nvSpPr>
          <p:cNvPr id="41986" name="Rectangle 55"/>
          <p:cNvSpPr>
            <a:spLocks/>
          </p:cNvSpPr>
          <p:nvPr/>
        </p:nvSpPr>
        <p:spPr bwMode="auto">
          <a:xfrm>
            <a:off x="6553200" y="533400"/>
            <a:ext cx="1828800" cy="1524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0" tIns="0" rIns="40639" bIns="0"/>
          <a:lstStyle>
            <a:lvl1pPr marL="38100">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gn="r" eaLnBrk="1" hangingPunct="1">
              <a:spcBef>
                <a:spcPts val="1000"/>
              </a:spcBef>
              <a:buClr>
                <a:srgbClr val="008000"/>
              </a:buClr>
              <a:buFontTx/>
              <a:buNone/>
            </a:pPr>
            <a:r>
              <a:rPr lang="en-US" altLang="x-none" sz="2400">
                <a:solidFill>
                  <a:srgbClr val="008000"/>
                </a:solidFill>
              </a:rPr>
              <a:t>Minimal set of edges that connect all vertices</a:t>
            </a:r>
          </a:p>
        </p:txBody>
      </p:sp>
      <p:sp>
        <p:nvSpPr>
          <p:cNvPr id="41987" name="TextBox 3"/>
          <p:cNvSpPr txBox="1">
            <a:spLocks noChangeArrowheads="1"/>
          </p:cNvSpPr>
          <p:nvPr/>
        </p:nvSpPr>
        <p:spPr bwMode="auto">
          <a:xfrm>
            <a:off x="304800" y="914400"/>
            <a:ext cx="58674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At each step, add an edge (that does not form a cycle) with minimum weight, but keep added edge connected to the start (red) node</a:t>
            </a:r>
          </a:p>
          <a:p>
            <a:pPr eaLnBrk="1" hangingPunct="1">
              <a:spcBef>
                <a:spcPct val="0"/>
              </a:spcBef>
              <a:buSzTx/>
              <a:buFontTx/>
              <a:buNone/>
            </a:pPr>
            <a:endParaRPr lang="en-US" altLang="x-none" sz="2400">
              <a:solidFill>
                <a:srgbClr val="000000"/>
              </a:solidFill>
            </a:endParaRPr>
          </a:p>
        </p:txBody>
      </p:sp>
      <p:grpSp>
        <p:nvGrpSpPr>
          <p:cNvPr id="41988" name="Group 1"/>
          <p:cNvGrpSpPr>
            <a:grpSpLocks/>
          </p:cNvGrpSpPr>
          <p:nvPr/>
        </p:nvGrpSpPr>
        <p:grpSpPr bwMode="auto">
          <a:xfrm>
            <a:off x="1600200" y="2362200"/>
            <a:ext cx="1981200" cy="1562100"/>
            <a:chOff x="762000" y="2738438"/>
            <a:chExt cx="1981200" cy="1562377"/>
          </a:xfrm>
        </p:grpSpPr>
        <p:grpSp>
          <p:nvGrpSpPr>
            <p:cNvPr id="42070" name="Group 3"/>
            <p:cNvGrpSpPr>
              <a:grpSpLocks/>
            </p:cNvGrpSpPr>
            <p:nvPr/>
          </p:nvGrpSpPr>
          <p:grpSpPr bwMode="auto">
            <a:xfrm>
              <a:off x="1066739" y="2865460"/>
              <a:ext cx="1409420" cy="1435355"/>
              <a:chOff x="466" y="-67"/>
              <a:chExt cx="888" cy="904"/>
            </a:xfrm>
          </p:grpSpPr>
          <p:sp>
            <p:nvSpPr>
              <p:cNvPr id="42077"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78"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79"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80" name="Oval 11"/>
              <p:cNvSpPr>
                <a:spLocks/>
              </p:cNvSpPr>
              <p:nvPr/>
            </p:nvSpPr>
            <p:spPr bwMode="auto">
              <a:xfrm>
                <a:off x="1296" y="209"/>
                <a:ext cx="58" cy="5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81"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82" name="AutoShape 23"/>
              <p:cNvSpPr>
                <a:spLocks/>
              </p:cNvSpPr>
              <p:nvPr/>
            </p:nvSpPr>
            <p:spPr bwMode="auto">
              <a:xfrm rot="10800000" flipH="1">
                <a:off x="1196" y="243"/>
                <a:ext cx="134" cy="52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83" name="Oval 28"/>
              <p:cNvSpPr>
                <a:spLocks/>
              </p:cNvSpPr>
              <p:nvPr/>
            </p:nvSpPr>
            <p:spPr bwMode="auto">
              <a:xfrm>
                <a:off x="994" y="-67"/>
                <a:ext cx="96" cy="67"/>
              </a:xfrm>
              <a:prstGeom prst="ellipse">
                <a:avLst/>
              </a:prstGeom>
              <a:solidFill>
                <a:srgbClr val="FF0000"/>
              </a:solidFill>
              <a:ln w="25400">
                <a:solidFill>
                  <a:srgbClr val="FF00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84" name="AutoShape 31"/>
              <p:cNvSpPr>
                <a:spLocks/>
              </p:cNvSpPr>
              <p:nvPr/>
            </p:nvSpPr>
            <p:spPr bwMode="auto">
              <a:xfrm>
                <a:off x="1042" y="-3"/>
                <a:ext cx="262" cy="22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85" name="AutoShape 35"/>
              <p:cNvSpPr>
                <a:spLocks/>
              </p:cNvSpPr>
              <p:nvPr/>
            </p:nvSpPr>
            <p:spPr bwMode="auto">
              <a:xfrm rot="10800000" flipH="1">
                <a:off x="624" y="0"/>
                <a:ext cx="370" cy="291"/>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86" name="AutoShape 36"/>
              <p:cNvSpPr>
                <a:spLocks/>
              </p:cNvSpPr>
              <p:nvPr/>
            </p:nvSpPr>
            <p:spPr bwMode="auto">
              <a:xfrm rot="10800000" flipH="1">
                <a:off x="515" y="243"/>
                <a:ext cx="815" cy="54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87"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42071" name="TextBox 1"/>
            <p:cNvSpPr txBox="1">
              <a:spLocks noChangeArrowheads="1"/>
            </p:cNvSpPr>
            <p:nvPr/>
          </p:nvSpPr>
          <p:spPr bwMode="auto">
            <a:xfrm>
              <a:off x="1262063" y="2743200"/>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3</a:t>
              </a:r>
            </a:p>
          </p:txBody>
        </p:sp>
        <p:sp>
          <p:nvSpPr>
            <p:cNvPr id="42072" name="TextBox 26"/>
            <p:cNvSpPr txBox="1">
              <a:spLocks noChangeArrowheads="1"/>
            </p:cNvSpPr>
            <p:nvPr/>
          </p:nvSpPr>
          <p:spPr bwMode="auto">
            <a:xfrm>
              <a:off x="1871663" y="3729038"/>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2</a:t>
              </a:r>
            </a:p>
          </p:txBody>
        </p:sp>
        <p:sp>
          <p:nvSpPr>
            <p:cNvPr id="42073" name="TextBox 28"/>
            <p:cNvSpPr txBox="1">
              <a:spLocks noChangeArrowheads="1"/>
            </p:cNvSpPr>
            <p:nvPr/>
          </p:nvSpPr>
          <p:spPr bwMode="auto">
            <a:xfrm>
              <a:off x="2252663" y="2738438"/>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5</a:t>
              </a:r>
            </a:p>
          </p:txBody>
        </p:sp>
        <p:sp>
          <p:nvSpPr>
            <p:cNvPr id="42074" name="TextBox 30"/>
            <p:cNvSpPr txBox="1">
              <a:spLocks noChangeArrowheads="1"/>
            </p:cNvSpPr>
            <p:nvPr/>
          </p:nvSpPr>
          <p:spPr bwMode="auto">
            <a:xfrm>
              <a:off x="2405062" y="35099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sp>
          <p:nvSpPr>
            <p:cNvPr id="42075" name="TextBox 31"/>
            <p:cNvSpPr txBox="1">
              <a:spLocks noChangeArrowheads="1"/>
            </p:cNvSpPr>
            <p:nvPr/>
          </p:nvSpPr>
          <p:spPr bwMode="auto">
            <a:xfrm>
              <a:off x="762000" y="3586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6</a:t>
              </a:r>
            </a:p>
          </p:txBody>
        </p:sp>
        <p:sp>
          <p:nvSpPr>
            <p:cNvPr id="42076" name="TextBox 32"/>
            <p:cNvSpPr txBox="1">
              <a:spLocks noChangeArrowheads="1"/>
            </p:cNvSpPr>
            <p:nvPr/>
          </p:nvSpPr>
          <p:spPr bwMode="auto">
            <a:xfrm>
              <a:off x="1676400" y="3205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grpSp>
      <p:sp>
        <p:nvSpPr>
          <p:cNvPr id="2" name="TextBox 1"/>
          <p:cNvSpPr txBox="1">
            <a:spLocks noChangeArrowheads="1"/>
          </p:cNvSpPr>
          <p:nvPr/>
        </p:nvSpPr>
        <p:spPr bwMode="auto">
          <a:xfrm>
            <a:off x="533400" y="2217738"/>
            <a:ext cx="15240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edge with weight 3</a:t>
            </a:r>
          </a:p>
        </p:txBody>
      </p:sp>
      <p:grpSp>
        <p:nvGrpSpPr>
          <p:cNvPr id="57" name="Group 1"/>
          <p:cNvGrpSpPr>
            <a:grpSpLocks/>
          </p:cNvGrpSpPr>
          <p:nvPr/>
        </p:nvGrpSpPr>
        <p:grpSpPr bwMode="auto">
          <a:xfrm>
            <a:off x="5029200" y="2354263"/>
            <a:ext cx="1981200" cy="1563687"/>
            <a:chOff x="762000" y="2738438"/>
            <a:chExt cx="1981200" cy="1562377"/>
          </a:xfrm>
        </p:grpSpPr>
        <p:grpSp>
          <p:nvGrpSpPr>
            <p:cNvPr id="42052" name="Group 3"/>
            <p:cNvGrpSpPr>
              <a:grpSpLocks/>
            </p:cNvGrpSpPr>
            <p:nvPr/>
          </p:nvGrpSpPr>
          <p:grpSpPr bwMode="auto">
            <a:xfrm>
              <a:off x="1066739" y="2865460"/>
              <a:ext cx="1409420" cy="1435355"/>
              <a:chOff x="466" y="-67"/>
              <a:chExt cx="888" cy="904"/>
            </a:xfrm>
          </p:grpSpPr>
          <p:sp>
            <p:nvSpPr>
              <p:cNvPr id="42059"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60"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61"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62" name="Oval 11"/>
              <p:cNvSpPr>
                <a:spLocks/>
              </p:cNvSpPr>
              <p:nvPr/>
            </p:nvSpPr>
            <p:spPr bwMode="auto">
              <a:xfrm>
                <a:off x="1296" y="209"/>
                <a:ext cx="58" cy="5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63"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64" name="AutoShape 23"/>
              <p:cNvSpPr>
                <a:spLocks/>
              </p:cNvSpPr>
              <p:nvPr/>
            </p:nvSpPr>
            <p:spPr bwMode="auto">
              <a:xfrm rot="10800000" flipH="1">
                <a:off x="1196" y="243"/>
                <a:ext cx="134" cy="52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65" name="Oval 28"/>
              <p:cNvSpPr>
                <a:spLocks/>
              </p:cNvSpPr>
              <p:nvPr/>
            </p:nvSpPr>
            <p:spPr bwMode="auto">
              <a:xfrm>
                <a:off x="994" y="-67"/>
                <a:ext cx="96" cy="67"/>
              </a:xfrm>
              <a:prstGeom prst="ellipse">
                <a:avLst/>
              </a:prstGeom>
              <a:solidFill>
                <a:srgbClr val="FF0000"/>
              </a:solidFill>
              <a:ln w="25400">
                <a:solidFill>
                  <a:srgbClr val="FF00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66" name="AutoShape 31"/>
              <p:cNvSpPr>
                <a:spLocks/>
              </p:cNvSpPr>
              <p:nvPr/>
            </p:nvSpPr>
            <p:spPr bwMode="auto">
              <a:xfrm>
                <a:off x="1090" y="2"/>
                <a:ext cx="214" cy="21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67" name="AutoShape 35"/>
              <p:cNvSpPr>
                <a:spLocks/>
              </p:cNvSpPr>
              <p:nvPr/>
            </p:nvSpPr>
            <p:spPr bwMode="auto">
              <a:xfrm rot="10800000" flipH="1">
                <a:off x="624" y="0"/>
                <a:ext cx="370" cy="291"/>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68" name="AutoShape 36"/>
              <p:cNvSpPr>
                <a:spLocks/>
              </p:cNvSpPr>
              <p:nvPr/>
            </p:nvSpPr>
            <p:spPr bwMode="auto">
              <a:xfrm rot="10800000" flipH="1">
                <a:off x="515" y="243"/>
                <a:ext cx="815" cy="54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69"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8575">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42053" name="TextBox 1"/>
            <p:cNvSpPr txBox="1">
              <a:spLocks noChangeArrowheads="1"/>
            </p:cNvSpPr>
            <p:nvPr/>
          </p:nvSpPr>
          <p:spPr bwMode="auto">
            <a:xfrm>
              <a:off x="1262063" y="2743200"/>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3</a:t>
              </a:r>
            </a:p>
          </p:txBody>
        </p:sp>
        <p:sp>
          <p:nvSpPr>
            <p:cNvPr id="42054" name="TextBox 26"/>
            <p:cNvSpPr txBox="1">
              <a:spLocks noChangeArrowheads="1"/>
            </p:cNvSpPr>
            <p:nvPr/>
          </p:nvSpPr>
          <p:spPr bwMode="auto">
            <a:xfrm>
              <a:off x="1795463" y="3736241"/>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2</a:t>
              </a:r>
            </a:p>
          </p:txBody>
        </p:sp>
        <p:sp>
          <p:nvSpPr>
            <p:cNvPr id="42055" name="TextBox 28"/>
            <p:cNvSpPr txBox="1">
              <a:spLocks noChangeArrowheads="1"/>
            </p:cNvSpPr>
            <p:nvPr/>
          </p:nvSpPr>
          <p:spPr bwMode="auto">
            <a:xfrm>
              <a:off x="2252663" y="2738438"/>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5</a:t>
              </a:r>
            </a:p>
          </p:txBody>
        </p:sp>
        <p:sp>
          <p:nvSpPr>
            <p:cNvPr id="42056" name="TextBox 30"/>
            <p:cNvSpPr txBox="1">
              <a:spLocks noChangeArrowheads="1"/>
            </p:cNvSpPr>
            <p:nvPr/>
          </p:nvSpPr>
          <p:spPr bwMode="auto">
            <a:xfrm>
              <a:off x="2405062" y="35099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sp>
          <p:nvSpPr>
            <p:cNvPr id="42057" name="TextBox 31"/>
            <p:cNvSpPr txBox="1">
              <a:spLocks noChangeArrowheads="1"/>
            </p:cNvSpPr>
            <p:nvPr/>
          </p:nvSpPr>
          <p:spPr bwMode="auto">
            <a:xfrm>
              <a:off x="762000" y="3586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6</a:t>
              </a:r>
            </a:p>
          </p:txBody>
        </p:sp>
        <p:sp>
          <p:nvSpPr>
            <p:cNvPr id="42058" name="TextBox 32"/>
            <p:cNvSpPr txBox="1">
              <a:spLocks noChangeArrowheads="1"/>
            </p:cNvSpPr>
            <p:nvPr/>
          </p:nvSpPr>
          <p:spPr bwMode="auto">
            <a:xfrm>
              <a:off x="1676400" y="3205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grpSp>
      <p:sp>
        <p:nvSpPr>
          <p:cNvPr id="78" name="TextBox 77"/>
          <p:cNvSpPr txBox="1">
            <a:spLocks noChangeArrowheads="1"/>
          </p:cNvSpPr>
          <p:nvPr/>
        </p:nvSpPr>
        <p:spPr bwMode="auto">
          <a:xfrm>
            <a:off x="7162800" y="2438400"/>
            <a:ext cx="1524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edge with weight 5</a:t>
            </a:r>
          </a:p>
        </p:txBody>
      </p:sp>
      <p:sp>
        <p:nvSpPr>
          <p:cNvPr id="98" name="TextBox 97"/>
          <p:cNvSpPr txBox="1">
            <a:spLocks noChangeArrowheads="1"/>
          </p:cNvSpPr>
          <p:nvPr/>
        </p:nvSpPr>
        <p:spPr bwMode="auto">
          <a:xfrm>
            <a:off x="457200" y="4267200"/>
            <a:ext cx="1143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One of the 4</a:t>
            </a:r>
            <a:r>
              <a:rPr lang="en-US" altLang="en-US" sz="2400">
                <a:solidFill>
                  <a:srgbClr val="000000"/>
                </a:solidFill>
              </a:rPr>
              <a:t>’</a:t>
            </a:r>
            <a:r>
              <a:rPr lang="en-US" altLang="x-none" sz="2400">
                <a:solidFill>
                  <a:srgbClr val="000000"/>
                </a:solidFill>
              </a:rPr>
              <a:t>s</a:t>
            </a:r>
          </a:p>
        </p:txBody>
      </p:sp>
      <p:grpSp>
        <p:nvGrpSpPr>
          <p:cNvPr id="99" name="Group 1"/>
          <p:cNvGrpSpPr>
            <a:grpSpLocks/>
          </p:cNvGrpSpPr>
          <p:nvPr/>
        </p:nvGrpSpPr>
        <p:grpSpPr bwMode="auto">
          <a:xfrm>
            <a:off x="3733800" y="4419600"/>
            <a:ext cx="1981200" cy="1562100"/>
            <a:chOff x="762000" y="2738438"/>
            <a:chExt cx="1981200" cy="1562377"/>
          </a:xfrm>
        </p:grpSpPr>
        <p:grpSp>
          <p:nvGrpSpPr>
            <p:cNvPr id="42034" name="Group 3"/>
            <p:cNvGrpSpPr>
              <a:grpSpLocks/>
            </p:cNvGrpSpPr>
            <p:nvPr/>
          </p:nvGrpSpPr>
          <p:grpSpPr bwMode="auto">
            <a:xfrm>
              <a:off x="1066739" y="2865460"/>
              <a:ext cx="1409420" cy="1435355"/>
              <a:chOff x="466" y="-67"/>
              <a:chExt cx="888" cy="904"/>
            </a:xfrm>
          </p:grpSpPr>
          <p:sp>
            <p:nvSpPr>
              <p:cNvPr id="42041"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42"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43"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44" name="Oval 11"/>
              <p:cNvSpPr>
                <a:spLocks/>
              </p:cNvSpPr>
              <p:nvPr/>
            </p:nvSpPr>
            <p:spPr bwMode="auto">
              <a:xfrm>
                <a:off x="1296" y="209"/>
                <a:ext cx="58" cy="5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45"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46" name="AutoShape 23"/>
              <p:cNvSpPr>
                <a:spLocks/>
              </p:cNvSpPr>
              <p:nvPr/>
            </p:nvSpPr>
            <p:spPr bwMode="auto">
              <a:xfrm rot="10800000" flipH="1">
                <a:off x="1196" y="243"/>
                <a:ext cx="134" cy="52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47" name="Oval 28"/>
              <p:cNvSpPr>
                <a:spLocks/>
              </p:cNvSpPr>
              <p:nvPr/>
            </p:nvSpPr>
            <p:spPr bwMode="auto">
              <a:xfrm>
                <a:off x="994" y="-67"/>
                <a:ext cx="96" cy="67"/>
              </a:xfrm>
              <a:prstGeom prst="ellipse">
                <a:avLst/>
              </a:prstGeom>
              <a:solidFill>
                <a:schemeClr val="tx1"/>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48" name="AutoShape 31"/>
              <p:cNvSpPr>
                <a:spLocks/>
              </p:cNvSpPr>
              <p:nvPr/>
            </p:nvSpPr>
            <p:spPr bwMode="auto">
              <a:xfrm>
                <a:off x="1090" y="2"/>
                <a:ext cx="214" cy="21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49" name="AutoShape 35"/>
              <p:cNvSpPr>
                <a:spLocks/>
              </p:cNvSpPr>
              <p:nvPr/>
            </p:nvSpPr>
            <p:spPr bwMode="auto">
              <a:xfrm rot="10800000" flipH="1">
                <a:off x="624" y="0"/>
                <a:ext cx="370" cy="291"/>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50" name="AutoShape 36"/>
              <p:cNvSpPr>
                <a:spLocks/>
              </p:cNvSpPr>
              <p:nvPr/>
            </p:nvSpPr>
            <p:spPr bwMode="auto">
              <a:xfrm rot="10800000" flipH="1">
                <a:off x="515" y="243"/>
                <a:ext cx="815" cy="54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51"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42035" name="TextBox 1"/>
            <p:cNvSpPr txBox="1">
              <a:spLocks noChangeArrowheads="1"/>
            </p:cNvSpPr>
            <p:nvPr/>
          </p:nvSpPr>
          <p:spPr bwMode="auto">
            <a:xfrm>
              <a:off x="1262063" y="2743200"/>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3</a:t>
              </a:r>
            </a:p>
          </p:txBody>
        </p:sp>
        <p:sp>
          <p:nvSpPr>
            <p:cNvPr id="42036" name="TextBox 26"/>
            <p:cNvSpPr txBox="1">
              <a:spLocks noChangeArrowheads="1"/>
            </p:cNvSpPr>
            <p:nvPr/>
          </p:nvSpPr>
          <p:spPr bwMode="auto">
            <a:xfrm>
              <a:off x="1795463" y="3736241"/>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2</a:t>
              </a:r>
            </a:p>
          </p:txBody>
        </p:sp>
        <p:sp>
          <p:nvSpPr>
            <p:cNvPr id="42037" name="TextBox 28"/>
            <p:cNvSpPr txBox="1">
              <a:spLocks noChangeArrowheads="1"/>
            </p:cNvSpPr>
            <p:nvPr/>
          </p:nvSpPr>
          <p:spPr bwMode="auto">
            <a:xfrm>
              <a:off x="2252663" y="2738438"/>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5</a:t>
              </a:r>
            </a:p>
          </p:txBody>
        </p:sp>
        <p:sp>
          <p:nvSpPr>
            <p:cNvPr id="42038" name="TextBox 30"/>
            <p:cNvSpPr txBox="1">
              <a:spLocks noChangeArrowheads="1"/>
            </p:cNvSpPr>
            <p:nvPr/>
          </p:nvSpPr>
          <p:spPr bwMode="auto">
            <a:xfrm>
              <a:off x="2405062" y="35099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sp>
          <p:nvSpPr>
            <p:cNvPr id="42039" name="TextBox 31"/>
            <p:cNvSpPr txBox="1">
              <a:spLocks noChangeArrowheads="1"/>
            </p:cNvSpPr>
            <p:nvPr/>
          </p:nvSpPr>
          <p:spPr bwMode="auto">
            <a:xfrm>
              <a:off x="762000" y="3586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6</a:t>
              </a:r>
            </a:p>
          </p:txBody>
        </p:sp>
        <p:sp>
          <p:nvSpPr>
            <p:cNvPr id="42040" name="TextBox 32"/>
            <p:cNvSpPr txBox="1">
              <a:spLocks noChangeArrowheads="1"/>
            </p:cNvSpPr>
            <p:nvPr/>
          </p:nvSpPr>
          <p:spPr bwMode="auto">
            <a:xfrm>
              <a:off x="1676400" y="3205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grpSp>
      <p:sp>
        <p:nvSpPr>
          <p:cNvPr id="118" name="TextBox 117"/>
          <p:cNvSpPr txBox="1">
            <a:spLocks noChangeArrowheads="1"/>
          </p:cNvSpPr>
          <p:nvPr/>
        </p:nvSpPr>
        <p:spPr bwMode="auto">
          <a:xfrm>
            <a:off x="3276600" y="4343400"/>
            <a:ext cx="1143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The 2</a:t>
            </a:r>
          </a:p>
        </p:txBody>
      </p:sp>
      <p:grpSp>
        <p:nvGrpSpPr>
          <p:cNvPr id="119" name="Group 1"/>
          <p:cNvGrpSpPr>
            <a:grpSpLocks/>
          </p:cNvGrpSpPr>
          <p:nvPr/>
        </p:nvGrpSpPr>
        <p:grpSpPr bwMode="auto">
          <a:xfrm>
            <a:off x="6172200" y="4419600"/>
            <a:ext cx="1981200" cy="1562100"/>
            <a:chOff x="762000" y="2738438"/>
            <a:chExt cx="1981200" cy="1562377"/>
          </a:xfrm>
        </p:grpSpPr>
        <p:grpSp>
          <p:nvGrpSpPr>
            <p:cNvPr id="42016" name="Group 3"/>
            <p:cNvGrpSpPr>
              <a:grpSpLocks/>
            </p:cNvGrpSpPr>
            <p:nvPr/>
          </p:nvGrpSpPr>
          <p:grpSpPr bwMode="auto">
            <a:xfrm>
              <a:off x="1066739" y="2865460"/>
              <a:ext cx="1409420" cy="1435355"/>
              <a:chOff x="466" y="-67"/>
              <a:chExt cx="888" cy="904"/>
            </a:xfrm>
          </p:grpSpPr>
          <p:sp>
            <p:nvSpPr>
              <p:cNvPr id="42023"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24"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25"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26" name="Oval 11"/>
              <p:cNvSpPr>
                <a:spLocks/>
              </p:cNvSpPr>
              <p:nvPr/>
            </p:nvSpPr>
            <p:spPr bwMode="auto">
              <a:xfrm>
                <a:off x="1296" y="209"/>
                <a:ext cx="58" cy="5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27"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28" name="AutoShape 23"/>
              <p:cNvSpPr>
                <a:spLocks/>
              </p:cNvSpPr>
              <p:nvPr/>
            </p:nvSpPr>
            <p:spPr bwMode="auto">
              <a:xfrm rot="10800000" flipH="1">
                <a:off x="1196" y="243"/>
                <a:ext cx="134" cy="52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29" name="Oval 28"/>
              <p:cNvSpPr>
                <a:spLocks/>
              </p:cNvSpPr>
              <p:nvPr/>
            </p:nvSpPr>
            <p:spPr bwMode="auto">
              <a:xfrm>
                <a:off x="994" y="-67"/>
                <a:ext cx="96" cy="67"/>
              </a:xfrm>
              <a:prstGeom prst="ellipse">
                <a:avLst/>
              </a:prstGeom>
              <a:solidFill>
                <a:schemeClr val="tx1"/>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30" name="AutoShape 31"/>
              <p:cNvSpPr>
                <a:spLocks/>
              </p:cNvSpPr>
              <p:nvPr/>
            </p:nvSpPr>
            <p:spPr bwMode="auto">
              <a:xfrm>
                <a:off x="1090" y="2"/>
                <a:ext cx="214" cy="21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31" name="AutoShape 35"/>
              <p:cNvSpPr>
                <a:spLocks/>
              </p:cNvSpPr>
              <p:nvPr/>
            </p:nvSpPr>
            <p:spPr bwMode="auto">
              <a:xfrm rot="10800000" flipH="1">
                <a:off x="624" y="0"/>
                <a:ext cx="370" cy="291"/>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32" name="AutoShape 36"/>
              <p:cNvSpPr>
                <a:spLocks/>
              </p:cNvSpPr>
              <p:nvPr/>
            </p:nvSpPr>
            <p:spPr bwMode="auto">
              <a:xfrm rot="10800000" flipH="1">
                <a:off x="515" y="243"/>
                <a:ext cx="815" cy="54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33"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85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42017" name="TextBox 1"/>
            <p:cNvSpPr txBox="1">
              <a:spLocks noChangeArrowheads="1"/>
            </p:cNvSpPr>
            <p:nvPr/>
          </p:nvSpPr>
          <p:spPr bwMode="auto">
            <a:xfrm>
              <a:off x="1262063" y="2743200"/>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3</a:t>
              </a:r>
            </a:p>
          </p:txBody>
        </p:sp>
        <p:sp>
          <p:nvSpPr>
            <p:cNvPr id="42018" name="TextBox 26"/>
            <p:cNvSpPr txBox="1">
              <a:spLocks noChangeArrowheads="1"/>
            </p:cNvSpPr>
            <p:nvPr/>
          </p:nvSpPr>
          <p:spPr bwMode="auto">
            <a:xfrm>
              <a:off x="1795463" y="3736241"/>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2</a:t>
              </a:r>
            </a:p>
          </p:txBody>
        </p:sp>
        <p:sp>
          <p:nvSpPr>
            <p:cNvPr id="42019" name="TextBox 28"/>
            <p:cNvSpPr txBox="1">
              <a:spLocks noChangeArrowheads="1"/>
            </p:cNvSpPr>
            <p:nvPr/>
          </p:nvSpPr>
          <p:spPr bwMode="auto">
            <a:xfrm>
              <a:off x="2252663" y="2738438"/>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5</a:t>
              </a:r>
            </a:p>
          </p:txBody>
        </p:sp>
        <p:sp>
          <p:nvSpPr>
            <p:cNvPr id="42020" name="TextBox 30"/>
            <p:cNvSpPr txBox="1">
              <a:spLocks noChangeArrowheads="1"/>
            </p:cNvSpPr>
            <p:nvPr/>
          </p:nvSpPr>
          <p:spPr bwMode="auto">
            <a:xfrm>
              <a:off x="2405062" y="35099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sp>
          <p:nvSpPr>
            <p:cNvPr id="42021" name="TextBox 31"/>
            <p:cNvSpPr txBox="1">
              <a:spLocks noChangeArrowheads="1"/>
            </p:cNvSpPr>
            <p:nvPr/>
          </p:nvSpPr>
          <p:spPr bwMode="auto">
            <a:xfrm>
              <a:off x="762000" y="3586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6</a:t>
              </a:r>
            </a:p>
          </p:txBody>
        </p:sp>
        <p:sp>
          <p:nvSpPr>
            <p:cNvPr id="42022" name="TextBox 32"/>
            <p:cNvSpPr txBox="1">
              <a:spLocks noChangeArrowheads="1"/>
            </p:cNvSpPr>
            <p:nvPr/>
          </p:nvSpPr>
          <p:spPr bwMode="auto">
            <a:xfrm>
              <a:off x="1676400" y="3205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grpSp>
      <p:sp>
        <p:nvSpPr>
          <p:cNvPr id="41996" name="Rectangle 54"/>
          <p:cNvSpPr txBox="1">
            <a:spLocks noChangeArrowheads="1"/>
          </p:cNvSpPr>
          <p:nvPr/>
        </p:nvSpPr>
        <p:spPr bwMode="auto">
          <a:xfrm>
            <a:off x="304800" y="228600"/>
            <a:ext cx="6477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50800" tIns="50800" rIns="132080" bIns="50800" anchor="ctr"/>
          <a:lstStyle>
            <a:lvl1pPr marL="39688" indent="-39688">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gn="ctr" eaLnBrk="1" hangingPunct="1">
              <a:spcBef>
                <a:spcPct val="0"/>
              </a:spcBef>
              <a:buSzTx/>
              <a:buFontTx/>
              <a:buNone/>
            </a:pPr>
            <a:r>
              <a:rPr lang="en-US" altLang="x-none" sz="2800" b="1">
                <a:solidFill>
                  <a:srgbClr val="800000"/>
                </a:solidFill>
                <a:latin typeface="Tw Cen MT" charset="0"/>
              </a:rPr>
              <a:t>Prim</a:t>
            </a:r>
            <a:r>
              <a:rPr lang="en-US" altLang="en-US" sz="2800" b="1">
                <a:solidFill>
                  <a:srgbClr val="800000"/>
                </a:solidFill>
                <a:latin typeface="Tw Cen MT" charset="0"/>
              </a:rPr>
              <a:t>’</a:t>
            </a:r>
            <a:r>
              <a:rPr lang="en-US" altLang="x-none" sz="2800" b="1">
                <a:solidFill>
                  <a:srgbClr val="800000"/>
                </a:solidFill>
                <a:latin typeface="Tw Cen MT" charset="0"/>
              </a:rPr>
              <a:t>s algorithm</a:t>
            </a:r>
            <a:endParaRPr lang="en-US" altLang="x-none" sz="2800" b="1">
              <a:solidFill>
                <a:srgbClr val="FF0000"/>
              </a:solidFill>
              <a:latin typeface="Tw Cen MT" charset="0"/>
            </a:endParaRPr>
          </a:p>
        </p:txBody>
      </p:sp>
      <p:grpSp>
        <p:nvGrpSpPr>
          <p:cNvPr id="105" name="Group 1"/>
          <p:cNvGrpSpPr>
            <a:grpSpLocks/>
          </p:cNvGrpSpPr>
          <p:nvPr/>
        </p:nvGrpSpPr>
        <p:grpSpPr bwMode="auto">
          <a:xfrm>
            <a:off x="1295400" y="4379913"/>
            <a:ext cx="1981200" cy="1563687"/>
            <a:chOff x="762000" y="2738438"/>
            <a:chExt cx="1981200" cy="1562377"/>
          </a:xfrm>
        </p:grpSpPr>
        <p:grpSp>
          <p:nvGrpSpPr>
            <p:cNvPr id="41998" name="Group 3"/>
            <p:cNvGrpSpPr>
              <a:grpSpLocks/>
            </p:cNvGrpSpPr>
            <p:nvPr/>
          </p:nvGrpSpPr>
          <p:grpSpPr bwMode="auto">
            <a:xfrm>
              <a:off x="1066739" y="2865460"/>
              <a:ext cx="1409420" cy="1435355"/>
              <a:chOff x="466" y="-67"/>
              <a:chExt cx="888" cy="904"/>
            </a:xfrm>
          </p:grpSpPr>
          <p:sp>
            <p:nvSpPr>
              <p:cNvPr id="42005"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06"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07"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08" name="Oval 11"/>
              <p:cNvSpPr>
                <a:spLocks/>
              </p:cNvSpPr>
              <p:nvPr/>
            </p:nvSpPr>
            <p:spPr bwMode="auto">
              <a:xfrm>
                <a:off x="1296" y="209"/>
                <a:ext cx="58" cy="5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09"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10" name="AutoShape 23"/>
              <p:cNvSpPr>
                <a:spLocks/>
              </p:cNvSpPr>
              <p:nvPr/>
            </p:nvSpPr>
            <p:spPr bwMode="auto">
              <a:xfrm rot="10800000" flipH="1">
                <a:off x="1196" y="243"/>
                <a:ext cx="134" cy="52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11" name="Oval 28"/>
              <p:cNvSpPr>
                <a:spLocks/>
              </p:cNvSpPr>
              <p:nvPr/>
            </p:nvSpPr>
            <p:spPr bwMode="auto">
              <a:xfrm>
                <a:off x="994" y="-67"/>
                <a:ext cx="96" cy="67"/>
              </a:xfrm>
              <a:prstGeom prst="ellipse">
                <a:avLst/>
              </a:prstGeom>
              <a:solidFill>
                <a:srgbClr val="FF0000"/>
              </a:solidFill>
              <a:ln w="25400">
                <a:solidFill>
                  <a:srgbClr val="FF00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2012" name="AutoShape 31"/>
              <p:cNvSpPr>
                <a:spLocks/>
              </p:cNvSpPr>
              <p:nvPr/>
            </p:nvSpPr>
            <p:spPr bwMode="auto">
              <a:xfrm>
                <a:off x="1090" y="2"/>
                <a:ext cx="214" cy="21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13" name="AutoShape 35"/>
              <p:cNvSpPr>
                <a:spLocks/>
              </p:cNvSpPr>
              <p:nvPr/>
            </p:nvSpPr>
            <p:spPr bwMode="auto">
              <a:xfrm rot="10800000" flipH="1">
                <a:off x="624" y="0"/>
                <a:ext cx="370" cy="291"/>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14" name="AutoShape 36"/>
              <p:cNvSpPr>
                <a:spLocks/>
              </p:cNvSpPr>
              <p:nvPr/>
            </p:nvSpPr>
            <p:spPr bwMode="auto">
              <a:xfrm rot="10800000" flipH="1">
                <a:off x="515" y="243"/>
                <a:ext cx="815" cy="54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2015"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8575">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41999" name="TextBox 1"/>
            <p:cNvSpPr txBox="1">
              <a:spLocks noChangeArrowheads="1"/>
            </p:cNvSpPr>
            <p:nvPr/>
          </p:nvSpPr>
          <p:spPr bwMode="auto">
            <a:xfrm>
              <a:off x="1262063" y="2743200"/>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3</a:t>
              </a:r>
            </a:p>
          </p:txBody>
        </p:sp>
        <p:sp>
          <p:nvSpPr>
            <p:cNvPr id="42000" name="TextBox 26"/>
            <p:cNvSpPr txBox="1">
              <a:spLocks noChangeArrowheads="1"/>
            </p:cNvSpPr>
            <p:nvPr/>
          </p:nvSpPr>
          <p:spPr bwMode="auto">
            <a:xfrm>
              <a:off x="1795463" y="3736241"/>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2</a:t>
              </a:r>
            </a:p>
          </p:txBody>
        </p:sp>
        <p:sp>
          <p:nvSpPr>
            <p:cNvPr id="42001" name="TextBox 28"/>
            <p:cNvSpPr txBox="1">
              <a:spLocks noChangeArrowheads="1"/>
            </p:cNvSpPr>
            <p:nvPr/>
          </p:nvSpPr>
          <p:spPr bwMode="auto">
            <a:xfrm>
              <a:off x="2252663" y="2738438"/>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5</a:t>
              </a:r>
            </a:p>
          </p:txBody>
        </p:sp>
        <p:sp>
          <p:nvSpPr>
            <p:cNvPr id="42002" name="TextBox 30"/>
            <p:cNvSpPr txBox="1">
              <a:spLocks noChangeArrowheads="1"/>
            </p:cNvSpPr>
            <p:nvPr/>
          </p:nvSpPr>
          <p:spPr bwMode="auto">
            <a:xfrm>
              <a:off x="2405062" y="35099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sp>
          <p:nvSpPr>
            <p:cNvPr id="42003" name="TextBox 31"/>
            <p:cNvSpPr txBox="1">
              <a:spLocks noChangeArrowheads="1"/>
            </p:cNvSpPr>
            <p:nvPr/>
          </p:nvSpPr>
          <p:spPr bwMode="auto">
            <a:xfrm>
              <a:off x="762000" y="3586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6</a:t>
              </a:r>
            </a:p>
          </p:txBody>
        </p:sp>
        <p:sp>
          <p:nvSpPr>
            <p:cNvPr id="42004" name="TextBox 32"/>
            <p:cNvSpPr txBox="1">
              <a:spLocks noChangeArrowheads="1"/>
            </p:cNvSpPr>
            <p:nvPr/>
          </p:nvSpPr>
          <p:spPr bwMode="auto">
            <a:xfrm>
              <a:off x="1676400" y="3205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gr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57"/>
                                        </p:tgtEl>
                                        <p:attrNameLst>
                                          <p:attrName>style.visibility</p:attrName>
                                        </p:attrNameLst>
                                      </p:cBhvr>
                                      <p:to>
                                        <p:strVal val="visible"/>
                                      </p:to>
                                    </p:set>
                                    <p:animEffect transition="in" filter="dissolve">
                                      <p:cBhvr>
                                        <p:cTn id="12" dur="500"/>
                                        <p:tgtEl>
                                          <p:spTgt spid="5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8"/>
                                        </p:tgtEl>
                                        <p:attrNameLst>
                                          <p:attrName>style.visibility</p:attrName>
                                        </p:attrNameLst>
                                      </p:cBhvr>
                                      <p:to>
                                        <p:strVal val="visible"/>
                                      </p:to>
                                    </p:set>
                                    <p:animEffect transition="in" filter="dissolve">
                                      <p:cBhvr>
                                        <p:cTn id="17" dur="500"/>
                                        <p:tgtEl>
                                          <p:spTgt spid="7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105"/>
                                        </p:tgtEl>
                                        <p:attrNameLst>
                                          <p:attrName>style.visibility</p:attrName>
                                        </p:attrNameLst>
                                      </p:cBhvr>
                                      <p:to>
                                        <p:strVal val="visible"/>
                                      </p:to>
                                    </p:set>
                                    <p:animEffect transition="in" filter="dissolve">
                                      <p:cBhvr>
                                        <p:cTn id="22" dur="500"/>
                                        <p:tgtEl>
                                          <p:spTgt spid="10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8"/>
                                        </p:tgtEl>
                                        <p:attrNameLst>
                                          <p:attrName>style.visibility</p:attrName>
                                        </p:attrNameLst>
                                      </p:cBhvr>
                                      <p:to>
                                        <p:strVal val="visible"/>
                                      </p:to>
                                    </p:set>
                                    <p:animEffect transition="in" filter="dissolve">
                                      <p:cBhvr>
                                        <p:cTn id="27" dur="500"/>
                                        <p:tgtEl>
                                          <p:spTgt spid="9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99"/>
                                        </p:tgtEl>
                                        <p:attrNameLst>
                                          <p:attrName>style.visibility</p:attrName>
                                        </p:attrNameLst>
                                      </p:cBhvr>
                                      <p:to>
                                        <p:strVal val="visible"/>
                                      </p:to>
                                    </p:set>
                                    <p:animEffect transition="in" filter="dissolve">
                                      <p:cBhvr>
                                        <p:cTn id="32" dur="500"/>
                                        <p:tgtEl>
                                          <p:spTgt spid="9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18"/>
                                        </p:tgtEl>
                                        <p:attrNameLst>
                                          <p:attrName>style.visibility</p:attrName>
                                        </p:attrNameLst>
                                      </p:cBhvr>
                                      <p:to>
                                        <p:strVal val="visible"/>
                                      </p:to>
                                    </p:set>
                                    <p:animEffect transition="in" filter="dissolve">
                                      <p:cBhvr>
                                        <p:cTn id="37" dur="500"/>
                                        <p:tgtEl>
                                          <p:spTgt spid="11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nodeType="clickEffect">
                                  <p:stCondLst>
                                    <p:cond delay="0"/>
                                  </p:stCondLst>
                                  <p:childTnLst>
                                    <p:set>
                                      <p:cBhvr>
                                        <p:cTn id="41" dur="1" fill="hold">
                                          <p:stCondLst>
                                            <p:cond delay="0"/>
                                          </p:stCondLst>
                                        </p:cTn>
                                        <p:tgtEl>
                                          <p:spTgt spid="119"/>
                                        </p:tgtEl>
                                        <p:attrNameLst>
                                          <p:attrName>style.visibility</p:attrName>
                                        </p:attrNameLst>
                                      </p:cBhvr>
                                      <p:to>
                                        <p:strVal val="visible"/>
                                      </p:to>
                                    </p:set>
                                    <p:animEffect transition="in" filter="dissolve">
                                      <p:cBhvr>
                                        <p:cTn id="42" dur="5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8" grpId="0"/>
      <p:bldP spid="98" grpId="0"/>
      <p:bldP spid="11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54"/>
          <p:cNvSpPr>
            <a:spLocks noGrp="1" noChangeArrowheads="1"/>
          </p:cNvSpPr>
          <p:nvPr>
            <p:ph type="title"/>
          </p:nvPr>
        </p:nvSpPr>
        <p:spPr>
          <a:xfrm>
            <a:off x="-17463" y="457200"/>
            <a:ext cx="6477001" cy="685800"/>
          </a:xfrm>
        </p:spPr>
        <p:txBody>
          <a:bodyPr rIns="132080"/>
          <a:lstStyle/>
          <a:p>
            <a:pPr eaLnBrk="1" hangingPunct="1"/>
            <a:r>
              <a:rPr lang="en-US" altLang="x-none" sz="2800" b="1">
                <a:solidFill>
                  <a:srgbClr val="800000"/>
                </a:solidFill>
                <a:latin typeface="Tw Cen MT" charset="0"/>
              </a:rPr>
              <a:t>Difference between Prim and Kruskal</a:t>
            </a:r>
            <a:endParaRPr lang="en-US" altLang="x-none" sz="2800" b="1">
              <a:solidFill>
                <a:srgbClr val="FF0000"/>
              </a:solidFill>
              <a:latin typeface="Tw Cen MT" charset="0"/>
            </a:endParaRPr>
          </a:p>
        </p:txBody>
      </p:sp>
      <p:sp>
        <p:nvSpPr>
          <p:cNvPr id="43010" name="TextBox 3"/>
          <p:cNvSpPr txBox="1">
            <a:spLocks noChangeArrowheads="1"/>
          </p:cNvSpPr>
          <p:nvPr/>
        </p:nvSpPr>
        <p:spPr bwMode="auto">
          <a:xfrm>
            <a:off x="228600" y="3219450"/>
            <a:ext cx="36242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Here, Prim chooses (0, 1) Kruskal chooses (3, 4)</a:t>
            </a:r>
          </a:p>
          <a:p>
            <a:pPr eaLnBrk="1" hangingPunct="1">
              <a:spcBef>
                <a:spcPct val="0"/>
              </a:spcBef>
              <a:buSzTx/>
              <a:buFontTx/>
              <a:buNone/>
            </a:pPr>
            <a:endParaRPr lang="en-US" altLang="x-none" sz="2400">
              <a:solidFill>
                <a:srgbClr val="000000"/>
              </a:solidFill>
            </a:endParaRPr>
          </a:p>
        </p:txBody>
      </p:sp>
      <p:grpSp>
        <p:nvGrpSpPr>
          <p:cNvPr id="43011" name="Group 1"/>
          <p:cNvGrpSpPr>
            <a:grpSpLocks/>
          </p:cNvGrpSpPr>
          <p:nvPr/>
        </p:nvGrpSpPr>
        <p:grpSpPr bwMode="auto">
          <a:xfrm>
            <a:off x="762000" y="4030663"/>
            <a:ext cx="2090738" cy="2522537"/>
            <a:chOff x="762000" y="2278856"/>
            <a:chExt cx="2090738" cy="2521744"/>
          </a:xfrm>
        </p:grpSpPr>
        <p:grpSp>
          <p:nvGrpSpPr>
            <p:cNvPr id="43040" name="Group 2"/>
            <p:cNvGrpSpPr>
              <a:grpSpLocks/>
            </p:cNvGrpSpPr>
            <p:nvPr/>
          </p:nvGrpSpPr>
          <p:grpSpPr bwMode="auto">
            <a:xfrm>
              <a:off x="762000" y="2278856"/>
              <a:ext cx="2090738" cy="2290762"/>
              <a:chOff x="304800" y="4191109"/>
              <a:chExt cx="2091154" cy="2290356"/>
            </a:xfrm>
          </p:grpSpPr>
          <p:grpSp>
            <p:nvGrpSpPr>
              <p:cNvPr id="43047" name="Group 3"/>
              <p:cNvGrpSpPr>
                <a:grpSpLocks/>
              </p:cNvGrpSpPr>
              <p:nvPr/>
            </p:nvGrpSpPr>
            <p:grpSpPr bwMode="auto">
              <a:xfrm>
                <a:off x="609600" y="4541838"/>
                <a:ext cx="1409701" cy="1816100"/>
                <a:chOff x="466" y="-307"/>
                <a:chExt cx="888" cy="1144"/>
              </a:xfrm>
            </p:grpSpPr>
            <p:sp>
              <p:nvSpPr>
                <p:cNvPr id="43053"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3054"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3055"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3056" name="Oval 11"/>
                <p:cNvSpPr>
                  <a:spLocks/>
                </p:cNvSpPr>
                <p:nvPr/>
              </p:nvSpPr>
              <p:spPr bwMode="auto">
                <a:xfrm>
                  <a:off x="1296" y="209"/>
                  <a:ext cx="58" cy="5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3057"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3058" name="AutoShape 23"/>
                <p:cNvSpPr>
                  <a:spLocks/>
                </p:cNvSpPr>
                <p:nvPr/>
              </p:nvSpPr>
              <p:spPr bwMode="auto">
                <a:xfrm rot="10800000" flipH="1">
                  <a:off x="1196" y="243"/>
                  <a:ext cx="134" cy="52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3059" name="Oval 28"/>
                <p:cNvSpPr>
                  <a:spLocks/>
                </p:cNvSpPr>
                <p:nvPr/>
              </p:nvSpPr>
              <p:spPr bwMode="auto">
                <a:xfrm>
                  <a:off x="994" y="-307"/>
                  <a:ext cx="115" cy="115"/>
                </a:xfrm>
                <a:prstGeom prst="ellipse">
                  <a:avLst/>
                </a:prstGeom>
                <a:solidFill>
                  <a:srgbClr val="FF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3060" name="AutoShape 31"/>
                <p:cNvSpPr>
                  <a:spLocks/>
                </p:cNvSpPr>
                <p:nvPr/>
              </p:nvSpPr>
              <p:spPr bwMode="auto">
                <a:xfrm>
                  <a:off x="1090" y="-192"/>
                  <a:ext cx="214" cy="409"/>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3061" name="AutoShape 35"/>
                <p:cNvSpPr>
                  <a:spLocks/>
                </p:cNvSpPr>
                <p:nvPr/>
              </p:nvSpPr>
              <p:spPr bwMode="auto">
                <a:xfrm rot="10800000" flipH="1">
                  <a:off x="624" y="-192"/>
                  <a:ext cx="370" cy="483"/>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3062" name="AutoShape 36"/>
                <p:cNvSpPr>
                  <a:spLocks/>
                </p:cNvSpPr>
                <p:nvPr/>
              </p:nvSpPr>
              <p:spPr bwMode="auto">
                <a:xfrm rot="10800000" flipH="1">
                  <a:off x="515" y="243"/>
                  <a:ext cx="815" cy="54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3063"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43048" name="TextBox 1"/>
              <p:cNvSpPr txBox="1">
                <a:spLocks noChangeArrowheads="1"/>
              </p:cNvSpPr>
              <p:nvPr/>
            </p:nvSpPr>
            <p:spPr bwMode="auto">
              <a:xfrm>
                <a:off x="1185690" y="4191109"/>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0</a:t>
                </a:r>
              </a:p>
            </p:txBody>
          </p:sp>
          <p:sp>
            <p:nvSpPr>
              <p:cNvPr id="43049" name="TextBox 19"/>
              <p:cNvSpPr txBox="1">
                <a:spLocks noChangeArrowheads="1"/>
              </p:cNvSpPr>
              <p:nvPr/>
            </p:nvSpPr>
            <p:spPr bwMode="auto">
              <a:xfrm>
                <a:off x="533400" y="5029200"/>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1</a:t>
                </a:r>
              </a:p>
            </p:txBody>
          </p:sp>
          <p:sp>
            <p:nvSpPr>
              <p:cNvPr id="43050" name="TextBox 20"/>
              <p:cNvSpPr txBox="1">
                <a:spLocks noChangeArrowheads="1"/>
              </p:cNvSpPr>
              <p:nvPr/>
            </p:nvSpPr>
            <p:spPr bwMode="auto">
              <a:xfrm>
                <a:off x="2057400" y="5029200"/>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2</a:t>
                </a:r>
              </a:p>
            </p:txBody>
          </p:sp>
          <p:sp>
            <p:nvSpPr>
              <p:cNvPr id="43051" name="TextBox 21"/>
              <p:cNvSpPr txBox="1">
                <a:spLocks noChangeArrowheads="1"/>
              </p:cNvSpPr>
              <p:nvPr/>
            </p:nvSpPr>
            <p:spPr bwMode="auto">
              <a:xfrm>
                <a:off x="304800" y="5943600"/>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3</a:t>
                </a:r>
              </a:p>
            </p:txBody>
          </p:sp>
          <p:sp>
            <p:nvSpPr>
              <p:cNvPr id="43052" name="TextBox 22"/>
              <p:cNvSpPr txBox="1">
                <a:spLocks noChangeArrowheads="1"/>
              </p:cNvSpPr>
              <p:nvPr/>
            </p:nvSpPr>
            <p:spPr bwMode="auto">
              <a:xfrm>
                <a:off x="1905000" y="6019800"/>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grpSp>
        <p:sp>
          <p:nvSpPr>
            <p:cNvPr id="43041" name="TextBox 1"/>
            <p:cNvSpPr txBox="1">
              <a:spLocks noChangeArrowheads="1"/>
            </p:cNvSpPr>
            <p:nvPr/>
          </p:nvSpPr>
          <p:spPr bwMode="auto">
            <a:xfrm>
              <a:off x="1295400" y="2590800"/>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3</a:t>
              </a:r>
            </a:p>
          </p:txBody>
        </p:sp>
        <p:sp>
          <p:nvSpPr>
            <p:cNvPr id="43042" name="TextBox 26"/>
            <p:cNvSpPr txBox="1">
              <a:spLocks noChangeArrowheads="1"/>
            </p:cNvSpPr>
            <p:nvPr/>
          </p:nvSpPr>
          <p:spPr bwMode="auto">
            <a:xfrm>
              <a:off x="1566863" y="4338638"/>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2</a:t>
              </a:r>
            </a:p>
          </p:txBody>
        </p:sp>
        <p:sp>
          <p:nvSpPr>
            <p:cNvPr id="43043" name="TextBox 28"/>
            <p:cNvSpPr txBox="1">
              <a:spLocks noChangeArrowheads="1"/>
            </p:cNvSpPr>
            <p:nvPr/>
          </p:nvSpPr>
          <p:spPr bwMode="auto">
            <a:xfrm>
              <a:off x="2328863" y="2590800"/>
              <a:ext cx="338137"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5</a:t>
              </a:r>
            </a:p>
          </p:txBody>
        </p:sp>
        <p:sp>
          <p:nvSpPr>
            <p:cNvPr id="43044" name="TextBox 30"/>
            <p:cNvSpPr txBox="1">
              <a:spLocks noChangeArrowheads="1"/>
            </p:cNvSpPr>
            <p:nvPr/>
          </p:nvSpPr>
          <p:spPr bwMode="auto">
            <a:xfrm>
              <a:off x="2405063" y="3581400"/>
              <a:ext cx="338137"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sp>
          <p:nvSpPr>
            <p:cNvPr id="43045" name="TextBox 31"/>
            <p:cNvSpPr txBox="1">
              <a:spLocks noChangeArrowheads="1"/>
            </p:cNvSpPr>
            <p:nvPr/>
          </p:nvSpPr>
          <p:spPr bwMode="auto">
            <a:xfrm>
              <a:off x="762000" y="3579018"/>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6</a:t>
              </a:r>
            </a:p>
          </p:txBody>
        </p:sp>
        <p:sp>
          <p:nvSpPr>
            <p:cNvPr id="43046" name="TextBox 32"/>
            <p:cNvSpPr txBox="1">
              <a:spLocks noChangeArrowheads="1"/>
            </p:cNvSpPr>
            <p:nvPr/>
          </p:nvSpPr>
          <p:spPr bwMode="auto">
            <a:xfrm>
              <a:off x="1676400" y="3276600"/>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grpSp>
      <p:grpSp>
        <p:nvGrpSpPr>
          <p:cNvPr id="43012" name="Group 2"/>
          <p:cNvGrpSpPr>
            <a:grpSpLocks/>
          </p:cNvGrpSpPr>
          <p:nvPr/>
        </p:nvGrpSpPr>
        <p:grpSpPr bwMode="auto">
          <a:xfrm>
            <a:off x="4843463" y="3957638"/>
            <a:ext cx="2090737" cy="2290762"/>
            <a:chOff x="304800" y="4191109"/>
            <a:chExt cx="2091154" cy="2290356"/>
          </a:xfrm>
        </p:grpSpPr>
        <p:grpSp>
          <p:nvGrpSpPr>
            <p:cNvPr id="43023" name="Group 3"/>
            <p:cNvGrpSpPr>
              <a:grpSpLocks/>
            </p:cNvGrpSpPr>
            <p:nvPr/>
          </p:nvGrpSpPr>
          <p:grpSpPr bwMode="auto">
            <a:xfrm>
              <a:off x="609600" y="4541838"/>
              <a:ext cx="1409701" cy="1816100"/>
              <a:chOff x="466" y="-307"/>
              <a:chExt cx="888" cy="1144"/>
            </a:xfrm>
          </p:grpSpPr>
          <p:sp>
            <p:nvSpPr>
              <p:cNvPr id="43029" name="Oval 4"/>
              <p:cNvSpPr>
                <a:spLocks/>
              </p:cNvSpPr>
              <p:nvPr/>
            </p:nvSpPr>
            <p:spPr bwMode="auto">
              <a:xfrm>
                <a:off x="575" y="283"/>
                <a:ext cx="115" cy="115"/>
              </a:xfrm>
              <a:prstGeom prst="ellipse">
                <a:avLst/>
              </a:prstGeom>
              <a:solidFill>
                <a:srgbClr val="FF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3030"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3031"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3032" name="Oval 11"/>
              <p:cNvSpPr>
                <a:spLocks/>
              </p:cNvSpPr>
              <p:nvPr/>
            </p:nvSpPr>
            <p:spPr bwMode="auto">
              <a:xfrm>
                <a:off x="1296" y="209"/>
                <a:ext cx="58" cy="5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3033"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3034" name="AutoShape 23"/>
              <p:cNvSpPr>
                <a:spLocks/>
              </p:cNvSpPr>
              <p:nvPr/>
            </p:nvSpPr>
            <p:spPr bwMode="auto">
              <a:xfrm rot="10800000" flipH="1">
                <a:off x="1196" y="243"/>
                <a:ext cx="155" cy="52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3035" name="Oval 28"/>
              <p:cNvSpPr>
                <a:spLocks/>
              </p:cNvSpPr>
              <p:nvPr/>
            </p:nvSpPr>
            <p:spPr bwMode="auto">
              <a:xfrm>
                <a:off x="994" y="-307"/>
                <a:ext cx="115" cy="115"/>
              </a:xfrm>
              <a:prstGeom prst="ellipse">
                <a:avLst/>
              </a:prstGeom>
              <a:solidFill>
                <a:srgbClr val="FF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3036" name="AutoShape 31"/>
              <p:cNvSpPr>
                <a:spLocks/>
              </p:cNvSpPr>
              <p:nvPr/>
            </p:nvSpPr>
            <p:spPr bwMode="auto">
              <a:xfrm>
                <a:off x="1090" y="-192"/>
                <a:ext cx="214" cy="409"/>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3037" name="AutoShape 35"/>
              <p:cNvSpPr>
                <a:spLocks/>
              </p:cNvSpPr>
              <p:nvPr/>
            </p:nvSpPr>
            <p:spPr bwMode="auto">
              <a:xfrm rot="10800000" flipH="1">
                <a:off x="624" y="-192"/>
                <a:ext cx="370" cy="483"/>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3038" name="AutoShape 36"/>
              <p:cNvSpPr>
                <a:spLocks/>
              </p:cNvSpPr>
              <p:nvPr/>
            </p:nvSpPr>
            <p:spPr bwMode="auto">
              <a:xfrm rot="10800000" flipH="1">
                <a:off x="515" y="291"/>
                <a:ext cx="788" cy="497"/>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3039"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43024" name="TextBox 1"/>
            <p:cNvSpPr txBox="1">
              <a:spLocks noChangeArrowheads="1"/>
            </p:cNvSpPr>
            <p:nvPr/>
          </p:nvSpPr>
          <p:spPr bwMode="auto">
            <a:xfrm>
              <a:off x="1185690" y="4191109"/>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0</a:t>
              </a:r>
            </a:p>
          </p:txBody>
        </p:sp>
        <p:sp>
          <p:nvSpPr>
            <p:cNvPr id="43025" name="TextBox 19"/>
            <p:cNvSpPr txBox="1">
              <a:spLocks noChangeArrowheads="1"/>
            </p:cNvSpPr>
            <p:nvPr/>
          </p:nvSpPr>
          <p:spPr bwMode="auto">
            <a:xfrm>
              <a:off x="533400" y="5029200"/>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1</a:t>
              </a:r>
            </a:p>
          </p:txBody>
        </p:sp>
        <p:sp>
          <p:nvSpPr>
            <p:cNvPr id="43026" name="TextBox 20"/>
            <p:cNvSpPr txBox="1">
              <a:spLocks noChangeArrowheads="1"/>
            </p:cNvSpPr>
            <p:nvPr/>
          </p:nvSpPr>
          <p:spPr bwMode="auto">
            <a:xfrm>
              <a:off x="2057400" y="5029200"/>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2</a:t>
              </a:r>
            </a:p>
          </p:txBody>
        </p:sp>
        <p:sp>
          <p:nvSpPr>
            <p:cNvPr id="43027" name="TextBox 21"/>
            <p:cNvSpPr txBox="1">
              <a:spLocks noChangeArrowheads="1"/>
            </p:cNvSpPr>
            <p:nvPr/>
          </p:nvSpPr>
          <p:spPr bwMode="auto">
            <a:xfrm>
              <a:off x="304800" y="5943600"/>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3</a:t>
              </a:r>
            </a:p>
          </p:txBody>
        </p:sp>
        <p:sp>
          <p:nvSpPr>
            <p:cNvPr id="43028" name="TextBox 22"/>
            <p:cNvSpPr txBox="1">
              <a:spLocks noChangeArrowheads="1"/>
            </p:cNvSpPr>
            <p:nvPr/>
          </p:nvSpPr>
          <p:spPr bwMode="auto">
            <a:xfrm>
              <a:off x="1905000" y="6019800"/>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grpSp>
      <p:sp>
        <p:nvSpPr>
          <p:cNvPr id="43013" name="TextBox 51"/>
          <p:cNvSpPr txBox="1">
            <a:spLocks noChangeArrowheads="1"/>
          </p:cNvSpPr>
          <p:nvPr/>
        </p:nvSpPr>
        <p:spPr bwMode="auto">
          <a:xfrm>
            <a:off x="5410200" y="4419600"/>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2</a:t>
            </a:r>
          </a:p>
        </p:txBody>
      </p:sp>
      <p:sp>
        <p:nvSpPr>
          <p:cNvPr id="43014" name="TextBox 52"/>
          <p:cNvSpPr txBox="1">
            <a:spLocks noChangeArrowheads="1"/>
          </p:cNvSpPr>
          <p:nvPr/>
        </p:nvSpPr>
        <p:spPr bwMode="auto">
          <a:xfrm>
            <a:off x="5638800" y="6172200"/>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3</a:t>
            </a:r>
          </a:p>
        </p:txBody>
      </p:sp>
      <p:sp>
        <p:nvSpPr>
          <p:cNvPr id="43015" name="TextBox 53"/>
          <p:cNvSpPr txBox="1">
            <a:spLocks noChangeArrowheads="1"/>
          </p:cNvSpPr>
          <p:nvPr/>
        </p:nvSpPr>
        <p:spPr bwMode="auto">
          <a:xfrm>
            <a:off x="6400800" y="4419600"/>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5</a:t>
            </a:r>
          </a:p>
        </p:txBody>
      </p:sp>
      <p:sp>
        <p:nvSpPr>
          <p:cNvPr id="43016" name="TextBox 54"/>
          <p:cNvSpPr txBox="1">
            <a:spLocks noChangeArrowheads="1"/>
          </p:cNvSpPr>
          <p:nvPr/>
        </p:nvSpPr>
        <p:spPr bwMode="auto">
          <a:xfrm>
            <a:off x="6553200" y="5486400"/>
            <a:ext cx="457200"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sp>
        <p:nvSpPr>
          <p:cNvPr id="43017" name="TextBox 55"/>
          <p:cNvSpPr txBox="1">
            <a:spLocks noChangeArrowheads="1"/>
          </p:cNvSpPr>
          <p:nvPr/>
        </p:nvSpPr>
        <p:spPr bwMode="auto">
          <a:xfrm>
            <a:off x="4876800" y="5410200"/>
            <a:ext cx="304800"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6</a:t>
            </a:r>
          </a:p>
        </p:txBody>
      </p:sp>
      <p:sp>
        <p:nvSpPr>
          <p:cNvPr id="43018" name="TextBox 56"/>
          <p:cNvSpPr txBox="1">
            <a:spLocks noChangeArrowheads="1"/>
          </p:cNvSpPr>
          <p:nvPr/>
        </p:nvSpPr>
        <p:spPr bwMode="auto">
          <a:xfrm>
            <a:off x="5867400" y="5029200"/>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sp>
        <p:nvSpPr>
          <p:cNvPr id="43019" name="TextBox 57"/>
          <p:cNvSpPr txBox="1">
            <a:spLocks noChangeArrowheads="1"/>
          </p:cNvSpPr>
          <p:nvPr/>
        </p:nvSpPr>
        <p:spPr bwMode="auto">
          <a:xfrm>
            <a:off x="4191000" y="3124200"/>
            <a:ext cx="3581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Here, Prim chooses (0, 2)</a:t>
            </a:r>
          </a:p>
          <a:p>
            <a:pPr eaLnBrk="1" hangingPunct="1">
              <a:spcBef>
                <a:spcPct val="0"/>
              </a:spcBef>
              <a:buSzTx/>
              <a:buFontTx/>
              <a:buNone/>
            </a:pPr>
            <a:r>
              <a:rPr lang="en-US" altLang="x-none" sz="2400">
                <a:solidFill>
                  <a:srgbClr val="000000"/>
                </a:solidFill>
              </a:rPr>
              <a:t>Kruskal chooses (3, 4)</a:t>
            </a:r>
          </a:p>
        </p:txBody>
      </p:sp>
      <p:sp>
        <p:nvSpPr>
          <p:cNvPr id="3" name="TextBox 2"/>
          <p:cNvSpPr txBox="1"/>
          <p:nvPr/>
        </p:nvSpPr>
        <p:spPr>
          <a:xfrm>
            <a:off x="457200" y="1066800"/>
            <a:ext cx="6934200" cy="1724025"/>
          </a:xfrm>
          <a:prstGeom prst="rect">
            <a:avLst/>
          </a:prstGeom>
          <a:solidFill>
            <a:schemeClr val="accent2">
              <a:lumMod val="20000"/>
              <a:lumOff val="80000"/>
            </a:schemeClr>
          </a:solidFill>
        </p:spPr>
        <p:txBody>
          <a:bodyPr>
            <a:spAutoFit/>
          </a:bodyPr>
          <a:lstStyle>
            <a:lvl1pPr eaLnBrk="0" hangingPunct="0">
              <a:defRPr sz="2400">
                <a:solidFill>
                  <a:srgbClr val="000000"/>
                </a:solidFill>
                <a:latin typeface="Times" charset="0"/>
                <a:ea typeface="ヒラギノ明朝 ProN W3" charset="-128"/>
                <a:sym typeface="Times" charset="0"/>
              </a:defRPr>
            </a:lvl1pPr>
            <a:lvl2pPr marL="742950" indent="-285750" eaLnBrk="0" hangingPunct="0">
              <a:defRPr sz="2400">
                <a:solidFill>
                  <a:srgbClr val="000000"/>
                </a:solidFill>
                <a:latin typeface="Times" charset="0"/>
                <a:ea typeface="ヒラギノ明朝 ProN W3" charset="-128"/>
                <a:sym typeface="Times" charset="0"/>
              </a:defRPr>
            </a:lvl2pPr>
            <a:lvl3pPr marL="1143000" indent="-228600" eaLnBrk="0" hangingPunct="0">
              <a:defRPr sz="2400">
                <a:solidFill>
                  <a:srgbClr val="000000"/>
                </a:solidFill>
                <a:latin typeface="Times" charset="0"/>
                <a:ea typeface="ヒラギノ明朝 ProN W3" charset="-128"/>
                <a:sym typeface="Times" charset="0"/>
              </a:defRPr>
            </a:lvl3pPr>
            <a:lvl4pPr marL="1600200" indent="-228600" eaLnBrk="0" hangingPunct="0">
              <a:defRPr sz="2400">
                <a:solidFill>
                  <a:srgbClr val="000000"/>
                </a:solidFill>
                <a:latin typeface="Times" charset="0"/>
                <a:ea typeface="ヒラギノ明朝 ProN W3" charset="-128"/>
                <a:sym typeface="Times" charset="0"/>
              </a:defRPr>
            </a:lvl4pPr>
            <a:lvl5pPr marL="2057400" indent="-228600" eaLnBrk="0" hangingPunct="0">
              <a:defRPr sz="2400">
                <a:solidFill>
                  <a:srgbClr val="000000"/>
                </a:solidFill>
                <a:latin typeface="Times" charset="0"/>
                <a:ea typeface="ヒラギノ明朝 ProN W3" charset="-128"/>
                <a:sym typeface="Times" charset="0"/>
              </a:defRPr>
            </a:lvl5pPr>
            <a:lvl6pPr marL="25146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6pPr>
            <a:lvl7pPr marL="29718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7pPr>
            <a:lvl8pPr marL="34290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8pPr>
            <a:lvl9pPr marL="38862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9pPr>
          </a:lstStyle>
          <a:p>
            <a:pPr eaLnBrk="1" hangingPunct="1">
              <a:defRPr/>
            </a:pPr>
            <a:r>
              <a:rPr lang="en-US" altLang="x-none" smtClean="0"/>
              <a:t>Prim requires that the constructed red tree</a:t>
            </a:r>
            <a:br>
              <a:rPr lang="en-US" altLang="x-none" smtClean="0"/>
            </a:br>
            <a:r>
              <a:rPr lang="en-US" altLang="x-none" smtClean="0"/>
              <a:t>always be connected.</a:t>
            </a:r>
          </a:p>
          <a:p>
            <a:pPr eaLnBrk="1" hangingPunct="1">
              <a:defRPr/>
            </a:pPr>
            <a:r>
              <a:rPr lang="en-US" altLang="x-none" smtClean="0"/>
              <a:t>Kruskal doesn</a:t>
            </a:r>
            <a:r>
              <a:rPr lang="en-US" altLang="en-US" smtClean="0"/>
              <a:t>’</a:t>
            </a:r>
            <a:r>
              <a:rPr lang="en-US" altLang="x-none" smtClean="0"/>
              <a:t>t</a:t>
            </a:r>
          </a:p>
          <a:p>
            <a:pPr eaLnBrk="1" hangingPunct="1">
              <a:spcBef>
                <a:spcPts val="1200"/>
              </a:spcBef>
              <a:defRPr/>
            </a:pPr>
            <a:r>
              <a:rPr lang="en-US" altLang="x-none" smtClean="0"/>
              <a:t>But: Both algorithms find a minimal spanning tree</a:t>
            </a:r>
          </a:p>
        </p:txBody>
      </p:sp>
      <p:cxnSp>
        <p:nvCxnSpPr>
          <p:cNvPr id="43021" name="Straight Connector 4"/>
          <p:cNvCxnSpPr>
            <a:cxnSpLocks noChangeShapeType="1"/>
          </p:cNvCxnSpPr>
          <p:nvPr/>
        </p:nvCxnSpPr>
        <p:spPr bwMode="auto">
          <a:xfrm>
            <a:off x="3733800" y="3124200"/>
            <a:ext cx="0" cy="3124200"/>
          </a:xfrm>
          <a:prstGeom prst="line">
            <a:avLst/>
          </a:prstGeom>
          <a:noFill/>
          <a:ln w="38100">
            <a:solidFill>
              <a:srgbClr val="FF0000"/>
            </a:solidFill>
            <a:round/>
            <a:headEnd/>
            <a:tailEnd/>
          </a:ln>
        </p:spPr>
      </p:cxnSp>
      <p:sp>
        <p:nvSpPr>
          <p:cNvPr id="43022" name="Rectangle 55"/>
          <p:cNvSpPr>
            <a:spLocks/>
          </p:cNvSpPr>
          <p:nvPr/>
        </p:nvSpPr>
        <p:spPr bwMode="auto">
          <a:xfrm>
            <a:off x="6553200" y="533400"/>
            <a:ext cx="1828800" cy="1524000"/>
          </a:xfrm>
          <a:prstGeom prst="rect">
            <a:avLst/>
          </a:prstGeom>
          <a:solidFill>
            <a:schemeClr val="bg1"/>
          </a:solidFill>
          <a:ln w="12700">
            <a:solidFill>
              <a:srgbClr val="000000"/>
            </a:solidFill>
            <a:miter lim="800000"/>
            <a:headEnd/>
            <a:tailEnd/>
          </a:ln>
        </p:spPr>
        <p:txBody>
          <a:bodyPr lIns="0" tIns="0" rIns="40639" bIns="0"/>
          <a:lstStyle>
            <a:lvl1pPr marL="38100">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gn="r" eaLnBrk="1" hangingPunct="1">
              <a:spcBef>
                <a:spcPts val="1000"/>
              </a:spcBef>
              <a:buClr>
                <a:srgbClr val="008000"/>
              </a:buClr>
              <a:buFontTx/>
              <a:buNone/>
            </a:pPr>
            <a:r>
              <a:rPr lang="en-US" altLang="x-none" sz="2400">
                <a:solidFill>
                  <a:srgbClr val="008000"/>
                </a:solidFill>
              </a:rPr>
              <a:t>Minimal set of edges that connect all vertices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54"/>
          <p:cNvSpPr>
            <a:spLocks noGrp="1" noChangeArrowheads="1"/>
          </p:cNvSpPr>
          <p:nvPr>
            <p:ph type="title"/>
          </p:nvPr>
        </p:nvSpPr>
        <p:spPr>
          <a:xfrm>
            <a:off x="-17463" y="457200"/>
            <a:ext cx="6477001" cy="685800"/>
          </a:xfrm>
        </p:spPr>
        <p:txBody>
          <a:bodyPr rIns="132080"/>
          <a:lstStyle/>
          <a:p>
            <a:pPr eaLnBrk="1" hangingPunct="1"/>
            <a:r>
              <a:rPr lang="en-US" altLang="x-none" sz="2800" b="1">
                <a:solidFill>
                  <a:srgbClr val="800000"/>
                </a:solidFill>
                <a:latin typeface="Tw Cen MT" charset="0"/>
              </a:rPr>
              <a:t>Difference between Prim and Kruskal</a:t>
            </a:r>
            <a:endParaRPr lang="en-US" altLang="x-none" sz="2800" b="1">
              <a:solidFill>
                <a:srgbClr val="FF0000"/>
              </a:solidFill>
              <a:latin typeface="Tw Cen MT" charset="0"/>
            </a:endParaRPr>
          </a:p>
        </p:txBody>
      </p:sp>
      <p:sp>
        <p:nvSpPr>
          <p:cNvPr id="44034" name="TextBox 3"/>
          <p:cNvSpPr txBox="1">
            <a:spLocks noChangeArrowheads="1"/>
          </p:cNvSpPr>
          <p:nvPr/>
        </p:nvSpPr>
        <p:spPr bwMode="auto">
          <a:xfrm>
            <a:off x="228600" y="3219450"/>
            <a:ext cx="36242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Here, Prim chooses (0, 1) Kruskal chooses (3, 4)</a:t>
            </a:r>
          </a:p>
          <a:p>
            <a:pPr eaLnBrk="1" hangingPunct="1">
              <a:spcBef>
                <a:spcPct val="0"/>
              </a:spcBef>
              <a:buSzTx/>
              <a:buFontTx/>
              <a:buNone/>
            </a:pPr>
            <a:endParaRPr lang="en-US" altLang="x-none" sz="2400">
              <a:solidFill>
                <a:srgbClr val="000000"/>
              </a:solidFill>
            </a:endParaRPr>
          </a:p>
        </p:txBody>
      </p:sp>
      <p:grpSp>
        <p:nvGrpSpPr>
          <p:cNvPr id="44035" name="Group 1"/>
          <p:cNvGrpSpPr>
            <a:grpSpLocks/>
          </p:cNvGrpSpPr>
          <p:nvPr/>
        </p:nvGrpSpPr>
        <p:grpSpPr bwMode="auto">
          <a:xfrm>
            <a:off x="762000" y="4030663"/>
            <a:ext cx="2090738" cy="2522537"/>
            <a:chOff x="762000" y="2278856"/>
            <a:chExt cx="2090738" cy="2521744"/>
          </a:xfrm>
        </p:grpSpPr>
        <p:grpSp>
          <p:nvGrpSpPr>
            <p:cNvPr id="44064" name="Group 2"/>
            <p:cNvGrpSpPr>
              <a:grpSpLocks/>
            </p:cNvGrpSpPr>
            <p:nvPr/>
          </p:nvGrpSpPr>
          <p:grpSpPr bwMode="auto">
            <a:xfrm>
              <a:off x="762000" y="2278856"/>
              <a:ext cx="2090738" cy="2290762"/>
              <a:chOff x="304800" y="4191109"/>
              <a:chExt cx="2091154" cy="2290356"/>
            </a:xfrm>
          </p:grpSpPr>
          <p:grpSp>
            <p:nvGrpSpPr>
              <p:cNvPr id="44071" name="Group 3"/>
              <p:cNvGrpSpPr>
                <a:grpSpLocks/>
              </p:cNvGrpSpPr>
              <p:nvPr/>
            </p:nvGrpSpPr>
            <p:grpSpPr bwMode="auto">
              <a:xfrm>
                <a:off x="609600" y="4541838"/>
                <a:ext cx="1409701" cy="1816100"/>
                <a:chOff x="466" y="-307"/>
                <a:chExt cx="888" cy="1144"/>
              </a:xfrm>
            </p:grpSpPr>
            <p:sp>
              <p:nvSpPr>
                <p:cNvPr id="44077"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4078"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4079"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4080" name="Oval 11"/>
                <p:cNvSpPr>
                  <a:spLocks/>
                </p:cNvSpPr>
                <p:nvPr/>
              </p:nvSpPr>
              <p:spPr bwMode="auto">
                <a:xfrm>
                  <a:off x="1296" y="209"/>
                  <a:ext cx="58" cy="5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4081"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4082" name="AutoShape 23"/>
                <p:cNvSpPr>
                  <a:spLocks/>
                </p:cNvSpPr>
                <p:nvPr/>
              </p:nvSpPr>
              <p:spPr bwMode="auto">
                <a:xfrm rot="10800000" flipH="1">
                  <a:off x="1196" y="243"/>
                  <a:ext cx="134" cy="52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4083" name="Oval 28"/>
                <p:cNvSpPr>
                  <a:spLocks/>
                </p:cNvSpPr>
                <p:nvPr/>
              </p:nvSpPr>
              <p:spPr bwMode="auto">
                <a:xfrm>
                  <a:off x="994" y="-307"/>
                  <a:ext cx="115" cy="115"/>
                </a:xfrm>
                <a:prstGeom prst="ellipse">
                  <a:avLst/>
                </a:prstGeom>
                <a:solidFill>
                  <a:srgbClr val="FF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4084" name="AutoShape 31"/>
                <p:cNvSpPr>
                  <a:spLocks/>
                </p:cNvSpPr>
                <p:nvPr/>
              </p:nvSpPr>
              <p:spPr bwMode="auto">
                <a:xfrm>
                  <a:off x="1090" y="-192"/>
                  <a:ext cx="214" cy="409"/>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4085" name="AutoShape 35"/>
                <p:cNvSpPr>
                  <a:spLocks/>
                </p:cNvSpPr>
                <p:nvPr/>
              </p:nvSpPr>
              <p:spPr bwMode="auto">
                <a:xfrm rot="10800000" flipH="1">
                  <a:off x="624" y="-192"/>
                  <a:ext cx="370" cy="483"/>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4086" name="AutoShape 36"/>
                <p:cNvSpPr>
                  <a:spLocks/>
                </p:cNvSpPr>
                <p:nvPr/>
              </p:nvSpPr>
              <p:spPr bwMode="auto">
                <a:xfrm rot="10800000" flipH="1">
                  <a:off x="515" y="243"/>
                  <a:ext cx="815" cy="54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4087"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44072" name="TextBox 1"/>
              <p:cNvSpPr txBox="1">
                <a:spLocks noChangeArrowheads="1"/>
              </p:cNvSpPr>
              <p:nvPr/>
            </p:nvSpPr>
            <p:spPr bwMode="auto">
              <a:xfrm>
                <a:off x="1185690" y="4191109"/>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0</a:t>
                </a:r>
              </a:p>
            </p:txBody>
          </p:sp>
          <p:sp>
            <p:nvSpPr>
              <p:cNvPr id="44073" name="TextBox 19"/>
              <p:cNvSpPr txBox="1">
                <a:spLocks noChangeArrowheads="1"/>
              </p:cNvSpPr>
              <p:nvPr/>
            </p:nvSpPr>
            <p:spPr bwMode="auto">
              <a:xfrm>
                <a:off x="533400" y="5029200"/>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1</a:t>
                </a:r>
              </a:p>
            </p:txBody>
          </p:sp>
          <p:sp>
            <p:nvSpPr>
              <p:cNvPr id="44074" name="TextBox 20"/>
              <p:cNvSpPr txBox="1">
                <a:spLocks noChangeArrowheads="1"/>
              </p:cNvSpPr>
              <p:nvPr/>
            </p:nvSpPr>
            <p:spPr bwMode="auto">
              <a:xfrm>
                <a:off x="2057400" y="5029200"/>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2</a:t>
                </a:r>
              </a:p>
            </p:txBody>
          </p:sp>
          <p:sp>
            <p:nvSpPr>
              <p:cNvPr id="44075" name="TextBox 21"/>
              <p:cNvSpPr txBox="1">
                <a:spLocks noChangeArrowheads="1"/>
              </p:cNvSpPr>
              <p:nvPr/>
            </p:nvSpPr>
            <p:spPr bwMode="auto">
              <a:xfrm>
                <a:off x="304800" y="5943600"/>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3</a:t>
                </a:r>
              </a:p>
            </p:txBody>
          </p:sp>
          <p:sp>
            <p:nvSpPr>
              <p:cNvPr id="44076" name="TextBox 22"/>
              <p:cNvSpPr txBox="1">
                <a:spLocks noChangeArrowheads="1"/>
              </p:cNvSpPr>
              <p:nvPr/>
            </p:nvSpPr>
            <p:spPr bwMode="auto">
              <a:xfrm>
                <a:off x="1905000" y="6019800"/>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grpSp>
        <p:sp>
          <p:nvSpPr>
            <p:cNvPr id="44065" name="TextBox 1"/>
            <p:cNvSpPr txBox="1">
              <a:spLocks noChangeArrowheads="1"/>
            </p:cNvSpPr>
            <p:nvPr/>
          </p:nvSpPr>
          <p:spPr bwMode="auto">
            <a:xfrm>
              <a:off x="1295400" y="2590800"/>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3</a:t>
              </a:r>
            </a:p>
          </p:txBody>
        </p:sp>
        <p:sp>
          <p:nvSpPr>
            <p:cNvPr id="44066" name="TextBox 26"/>
            <p:cNvSpPr txBox="1">
              <a:spLocks noChangeArrowheads="1"/>
            </p:cNvSpPr>
            <p:nvPr/>
          </p:nvSpPr>
          <p:spPr bwMode="auto">
            <a:xfrm>
              <a:off x="1566863" y="4338638"/>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2</a:t>
              </a:r>
            </a:p>
          </p:txBody>
        </p:sp>
        <p:sp>
          <p:nvSpPr>
            <p:cNvPr id="44067" name="TextBox 28"/>
            <p:cNvSpPr txBox="1">
              <a:spLocks noChangeArrowheads="1"/>
            </p:cNvSpPr>
            <p:nvPr/>
          </p:nvSpPr>
          <p:spPr bwMode="auto">
            <a:xfrm>
              <a:off x="2328863" y="2590800"/>
              <a:ext cx="338137"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5</a:t>
              </a:r>
            </a:p>
          </p:txBody>
        </p:sp>
        <p:sp>
          <p:nvSpPr>
            <p:cNvPr id="44068" name="TextBox 30"/>
            <p:cNvSpPr txBox="1">
              <a:spLocks noChangeArrowheads="1"/>
            </p:cNvSpPr>
            <p:nvPr/>
          </p:nvSpPr>
          <p:spPr bwMode="auto">
            <a:xfrm>
              <a:off x="2405063" y="3581400"/>
              <a:ext cx="338137"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sp>
          <p:nvSpPr>
            <p:cNvPr id="44069" name="TextBox 31"/>
            <p:cNvSpPr txBox="1">
              <a:spLocks noChangeArrowheads="1"/>
            </p:cNvSpPr>
            <p:nvPr/>
          </p:nvSpPr>
          <p:spPr bwMode="auto">
            <a:xfrm>
              <a:off x="762000" y="3579018"/>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6</a:t>
              </a:r>
            </a:p>
          </p:txBody>
        </p:sp>
        <p:sp>
          <p:nvSpPr>
            <p:cNvPr id="44070" name="TextBox 32"/>
            <p:cNvSpPr txBox="1">
              <a:spLocks noChangeArrowheads="1"/>
            </p:cNvSpPr>
            <p:nvPr/>
          </p:nvSpPr>
          <p:spPr bwMode="auto">
            <a:xfrm>
              <a:off x="1676400" y="3276600"/>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grpSp>
      <p:grpSp>
        <p:nvGrpSpPr>
          <p:cNvPr id="44036" name="Group 2"/>
          <p:cNvGrpSpPr>
            <a:grpSpLocks/>
          </p:cNvGrpSpPr>
          <p:nvPr/>
        </p:nvGrpSpPr>
        <p:grpSpPr bwMode="auto">
          <a:xfrm>
            <a:off x="4843463" y="3957638"/>
            <a:ext cx="2090737" cy="2290762"/>
            <a:chOff x="304800" y="4191109"/>
            <a:chExt cx="2091154" cy="2290356"/>
          </a:xfrm>
        </p:grpSpPr>
        <p:grpSp>
          <p:nvGrpSpPr>
            <p:cNvPr id="44047" name="Group 3"/>
            <p:cNvGrpSpPr>
              <a:grpSpLocks/>
            </p:cNvGrpSpPr>
            <p:nvPr/>
          </p:nvGrpSpPr>
          <p:grpSpPr bwMode="auto">
            <a:xfrm>
              <a:off x="609600" y="4541838"/>
              <a:ext cx="1409701" cy="1816100"/>
              <a:chOff x="466" y="-307"/>
              <a:chExt cx="888" cy="1144"/>
            </a:xfrm>
          </p:grpSpPr>
          <p:sp>
            <p:nvSpPr>
              <p:cNvPr id="44053" name="Oval 4"/>
              <p:cNvSpPr>
                <a:spLocks/>
              </p:cNvSpPr>
              <p:nvPr/>
            </p:nvSpPr>
            <p:spPr bwMode="auto">
              <a:xfrm>
                <a:off x="575" y="283"/>
                <a:ext cx="115" cy="115"/>
              </a:xfrm>
              <a:prstGeom prst="ellipse">
                <a:avLst/>
              </a:prstGeom>
              <a:solidFill>
                <a:srgbClr val="FF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4054"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4055"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4056" name="Oval 11"/>
              <p:cNvSpPr>
                <a:spLocks/>
              </p:cNvSpPr>
              <p:nvPr/>
            </p:nvSpPr>
            <p:spPr bwMode="auto">
              <a:xfrm>
                <a:off x="1296" y="209"/>
                <a:ext cx="58" cy="5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4057"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4058" name="AutoShape 23"/>
              <p:cNvSpPr>
                <a:spLocks/>
              </p:cNvSpPr>
              <p:nvPr/>
            </p:nvSpPr>
            <p:spPr bwMode="auto">
              <a:xfrm rot="10800000" flipH="1">
                <a:off x="1196" y="243"/>
                <a:ext cx="155" cy="52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4059" name="Oval 28"/>
              <p:cNvSpPr>
                <a:spLocks/>
              </p:cNvSpPr>
              <p:nvPr/>
            </p:nvSpPr>
            <p:spPr bwMode="auto">
              <a:xfrm>
                <a:off x="994" y="-307"/>
                <a:ext cx="115" cy="115"/>
              </a:xfrm>
              <a:prstGeom prst="ellipse">
                <a:avLst/>
              </a:prstGeom>
              <a:solidFill>
                <a:srgbClr val="FF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4060" name="AutoShape 31"/>
              <p:cNvSpPr>
                <a:spLocks/>
              </p:cNvSpPr>
              <p:nvPr/>
            </p:nvSpPr>
            <p:spPr bwMode="auto">
              <a:xfrm>
                <a:off x="1090" y="-192"/>
                <a:ext cx="214" cy="409"/>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4061" name="AutoShape 35"/>
              <p:cNvSpPr>
                <a:spLocks/>
              </p:cNvSpPr>
              <p:nvPr/>
            </p:nvSpPr>
            <p:spPr bwMode="auto">
              <a:xfrm rot="10800000" flipH="1">
                <a:off x="624" y="-192"/>
                <a:ext cx="370" cy="483"/>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4062" name="AutoShape 36"/>
              <p:cNvSpPr>
                <a:spLocks/>
              </p:cNvSpPr>
              <p:nvPr/>
            </p:nvSpPr>
            <p:spPr bwMode="auto">
              <a:xfrm rot="10800000" flipH="1">
                <a:off x="515" y="291"/>
                <a:ext cx="788" cy="497"/>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4063"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44048" name="TextBox 1"/>
            <p:cNvSpPr txBox="1">
              <a:spLocks noChangeArrowheads="1"/>
            </p:cNvSpPr>
            <p:nvPr/>
          </p:nvSpPr>
          <p:spPr bwMode="auto">
            <a:xfrm>
              <a:off x="1185690" y="4191109"/>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0</a:t>
              </a:r>
            </a:p>
          </p:txBody>
        </p:sp>
        <p:sp>
          <p:nvSpPr>
            <p:cNvPr id="44049" name="TextBox 19"/>
            <p:cNvSpPr txBox="1">
              <a:spLocks noChangeArrowheads="1"/>
            </p:cNvSpPr>
            <p:nvPr/>
          </p:nvSpPr>
          <p:spPr bwMode="auto">
            <a:xfrm>
              <a:off x="533400" y="5029200"/>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1</a:t>
              </a:r>
            </a:p>
          </p:txBody>
        </p:sp>
        <p:sp>
          <p:nvSpPr>
            <p:cNvPr id="44050" name="TextBox 20"/>
            <p:cNvSpPr txBox="1">
              <a:spLocks noChangeArrowheads="1"/>
            </p:cNvSpPr>
            <p:nvPr/>
          </p:nvSpPr>
          <p:spPr bwMode="auto">
            <a:xfrm>
              <a:off x="2057400" y="5029200"/>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2</a:t>
              </a:r>
            </a:p>
          </p:txBody>
        </p:sp>
        <p:sp>
          <p:nvSpPr>
            <p:cNvPr id="44051" name="TextBox 21"/>
            <p:cNvSpPr txBox="1">
              <a:spLocks noChangeArrowheads="1"/>
            </p:cNvSpPr>
            <p:nvPr/>
          </p:nvSpPr>
          <p:spPr bwMode="auto">
            <a:xfrm>
              <a:off x="304800" y="5943600"/>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3</a:t>
              </a:r>
            </a:p>
          </p:txBody>
        </p:sp>
        <p:sp>
          <p:nvSpPr>
            <p:cNvPr id="44052" name="TextBox 22"/>
            <p:cNvSpPr txBox="1">
              <a:spLocks noChangeArrowheads="1"/>
            </p:cNvSpPr>
            <p:nvPr/>
          </p:nvSpPr>
          <p:spPr bwMode="auto">
            <a:xfrm>
              <a:off x="1905000" y="6019800"/>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grpSp>
      <p:sp>
        <p:nvSpPr>
          <p:cNvPr id="44037" name="TextBox 51"/>
          <p:cNvSpPr txBox="1">
            <a:spLocks noChangeArrowheads="1"/>
          </p:cNvSpPr>
          <p:nvPr/>
        </p:nvSpPr>
        <p:spPr bwMode="auto">
          <a:xfrm>
            <a:off x="5410200" y="4419600"/>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2</a:t>
            </a:r>
          </a:p>
        </p:txBody>
      </p:sp>
      <p:sp>
        <p:nvSpPr>
          <p:cNvPr id="44038" name="TextBox 52"/>
          <p:cNvSpPr txBox="1">
            <a:spLocks noChangeArrowheads="1"/>
          </p:cNvSpPr>
          <p:nvPr/>
        </p:nvSpPr>
        <p:spPr bwMode="auto">
          <a:xfrm>
            <a:off x="5638800" y="6172200"/>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3</a:t>
            </a:r>
          </a:p>
        </p:txBody>
      </p:sp>
      <p:sp>
        <p:nvSpPr>
          <p:cNvPr id="44039" name="TextBox 53"/>
          <p:cNvSpPr txBox="1">
            <a:spLocks noChangeArrowheads="1"/>
          </p:cNvSpPr>
          <p:nvPr/>
        </p:nvSpPr>
        <p:spPr bwMode="auto">
          <a:xfrm>
            <a:off x="6400800" y="4419600"/>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5</a:t>
            </a:r>
          </a:p>
        </p:txBody>
      </p:sp>
      <p:sp>
        <p:nvSpPr>
          <p:cNvPr id="44040" name="TextBox 54"/>
          <p:cNvSpPr txBox="1">
            <a:spLocks noChangeArrowheads="1"/>
          </p:cNvSpPr>
          <p:nvPr/>
        </p:nvSpPr>
        <p:spPr bwMode="auto">
          <a:xfrm>
            <a:off x="6553200" y="5486400"/>
            <a:ext cx="457200"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sp>
        <p:nvSpPr>
          <p:cNvPr id="44041" name="TextBox 55"/>
          <p:cNvSpPr txBox="1">
            <a:spLocks noChangeArrowheads="1"/>
          </p:cNvSpPr>
          <p:nvPr/>
        </p:nvSpPr>
        <p:spPr bwMode="auto">
          <a:xfrm>
            <a:off x="4876800" y="5410200"/>
            <a:ext cx="304800"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6</a:t>
            </a:r>
          </a:p>
        </p:txBody>
      </p:sp>
      <p:sp>
        <p:nvSpPr>
          <p:cNvPr id="44042" name="TextBox 56"/>
          <p:cNvSpPr txBox="1">
            <a:spLocks noChangeArrowheads="1"/>
          </p:cNvSpPr>
          <p:nvPr/>
        </p:nvSpPr>
        <p:spPr bwMode="auto">
          <a:xfrm>
            <a:off x="5867400" y="5029200"/>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sp>
        <p:nvSpPr>
          <p:cNvPr id="44043" name="TextBox 57"/>
          <p:cNvSpPr txBox="1">
            <a:spLocks noChangeArrowheads="1"/>
          </p:cNvSpPr>
          <p:nvPr/>
        </p:nvSpPr>
        <p:spPr bwMode="auto">
          <a:xfrm>
            <a:off x="4191000" y="3124200"/>
            <a:ext cx="3581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Here, Prim chooses (0, 2)</a:t>
            </a:r>
          </a:p>
          <a:p>
            <a:pPr eaLnBrk="1" hangingPunct="1">
              <a:spcBef>
                <a:spcPct val="0"/>
              </a:spcBef>
              <a:buSzTx/>
              <a:buFontTx/>
              <a:buNone/>
            </a:pPr>
            <a:r>
              <a:rPr lang="en-US" altLang="x-none" sz="2400">
                <a:solidFill>
                  <a:srgbClr val="000000"/>
                </a:solidFill>
              </a:rPr>
              <a:t>Kruskal chooses (3, 4)</a:t>
            </a:r>
          </a:p>
        </p:txBody>
      </p:sp>
      <p:sp>
        <p:nvSpPr>
          <p:cNvPr id="3" name="TextBox 2"/>
          <p:cNvSpPr txBox="1"/>
          <p:nvPr/>
        </p:nvSpPr>
        <p:spPr>
          <a:xfrm>
            <a:off x="457200" y="1066800"/>
            <a:ext cx="6934200" cy="1724025"/>
          </a:xfrm>
          <a:prstGeom prst="rect">
            <a:avLst/>
          </a:prstGeom>
          <a:solidFill>
            <a:schemeClr val="accent2">
              <a:lumMod val="20000"/>
              <a:lumOff val="80000"/>
            </a:schemeClr>
          </a:solidFill>
        </p:spPr>
        <p:txBody>
          <a:bodyPr>
            <a:spAutoFit/>
          </a:bodyPr>
          <a:lstStyle>
            <a:lvl1pPr eaLnBrk="0" hangingPunct="0">
              <a:defRPr sz="2400">
                <a:solidFill>
                  <a:srgbClr val="000000"/>
                </a:solidFill>
                <a:latin typeface="Times" charset="0"/>
                <a:ea typeface="ヒラギノ明朝 ProN W3" charset="-128"/>
                <a:sym typeface="Times" charset="0"/>
              </a:defRPr>
            </a:lvl1pPr>
            <a:lvl2pPr marL="742950" indent="-285750" eaLnBrk="0" hangingPunct="0">
              <a:defRPr sz="2400">
                <a:solidFill>
                  <a:srgbClr val="000000"/>
                </a:solidFill>
                <a:latin typeface="Times" charset="0"/>
                <a:ea typeface="ヒラギノ明朝 ProN W3" charset="-128"/>
                <a:sym typeface="Times" charset="0"/>
              </a:defRPr>
            </a:lvl2pPr>
            <a:lvl3pPr marL="1143000" indent="-228600" eaLnBrk="0" hangingPunct="0">
              <a:defRPr sz="2400">
                <a:solidFill>
                  <a:srgbClr val="000000"/>
                </a:solidFill>
                <a:latin typeface="Times" charset="0"/>
                <a:ea typeface="ヒラギノ明朝 ProN W3" charset="-128"/>
                <a:sym typeface="Times" charset="0"/>
              </a:defRPr>
            </a:lvl3pPr>
            <a:lvl4pPr marL="1600200" indent="-228600" eaLnBrk="0" hangingPunct="0">
              <a:defRPr sz="2400">
                <a:solidFill>
                  <a:srgbClr val="000000"/>
                </a:solidFill>
                <a:latin typeface="Times" charset="0"/>
                <a:ea typeface="ヒラギノ明朝 ProN W3" charset="-128"/>
                <a:sym typeface="Times" charset="0"/>
              </a:defRPr>
            </a:lvl4pPr>
            <a:lvl5pPr marL="2057400" indent="-228600" eaLnBrk="0" hangingPunct="0">
              <a:defRPr sz="2400">
                <a:solidFill>
                  <a:srgbClr val="000000"/>
                </a:solidFill>
                <a:latin typeface="Times" charset="0"/>
                <a:ea typeface="ヒラギノ明朝 ProN W3" charset="-128"/>
                <a:sym typeface="Times" charset="0"/>
              </a:defRPr>
            </a:lvl5pPr>
            <a:lvl6pPr marL="25146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6pPr>
            <a:lvl7pPr marL="29718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7pPr>
            <a:lvl8pPr marL="34290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8pPr>
            <a:lvl9pPr marL="38862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9pPr>
          </a:lstStyle>
          <a:p>
            <a:pPr eaLnBrk="1" hangingPunct="1">
              <a:defRPr/>
            </a:pPr>
            <a:r>
              <a:rPr lang="en-US" altLang="x-none" smtClean="0"/>
              <a:t>Prim requires that the constructed red tree</a:t>
            </a:r>
            <a:br>
              <a:rPr lang="en-US" altLang="x-none" smtClean="0"/>
            </a:br>
            <a:r>
              <a:rPr lang="en-US" altLang="x-none" smtClean="0"/>
              <a:t>always be connected.</a:t>
            </a:r>
          </a:p>
          <a:p>
            <a:pPr eaLnBrk="1" hangingPunct="1">
              <a:defRPr/>
            </a:pPr>
            <a:r>
              <a:rPr lang="en-US" altLang="x-none" smtClean="0"/>
              <a:t>Kruskal doesn</a:t>
            </a:r>
            <a:r>
              <a:rPr lang="en-US" altLang="en-US" smtClean="0"/>
              <a:t>’</a:t>
            </a:r>
            <a:r>
              <a:rPr lang="en-US" altLang="x-none" smtClean="0"/>
              <a:t>t</a:t>
            </a:r>
          </a:p>
          <a:p>
            <a:pPr eaLnBrk="1" hangingPunct="1">
              <a:spcBef>
                <a:spcPts val="1200"/>
              </a:spcBef>
              <a:defRPr/>
            </a:pPr>
            <a:r>
              <a:rPr lang="en-US" altLang="x-none" smtClean="0"/>
              <a:t>But: Both algorithms find a minimal spanning tree</a:t>
            </a:r>
          </a:p>
        </p:txBody>
      </p:sp>
      <p:cxnSp>
        <p:nvCxnSpPr>
          <p:cNvPr id="44045" name="Straight Connector 4"/>
          <p:cNvCxnSpPr>
            <a:cxnSpLocks noChangeShapeType="1"/>
          </p:cNvCxnSpPr>
          <p:nvPr/>
        </p:nvCxnSpPr>
        <p:spPr bwMode="auto">
          <a:xfrm>
            <a:off x="3733800" y="3124200"/>
            <a:ext cx="0" cy="3124200"/>
          </a:xfrm>
          <a:prstGeom prst="line">
            <a:avLst/>
          </a:prstGeom>
          <a:noFill/>
          <a:ln w="38100">
            <a:solidFill>
              <a:srgbClr val="FF0000"/>
            </a:solidFill>
            <a:round/>
            <a:headEnd/>
            <a:tailEnd/>
          </a:ln>
        </p:spPr>
      </p:cxnSp>
      <p:sp>
        <p:nvSpPr>
          <p:cNvPr id="44046" name="Rectangle 55"/>
          <p:cNvSpPr>
            <a:spLocks/>
          </p:cNvSpPr>
          <p:nvPr/>
        </p:nvSpPr>
        <p:spPr bwMode="auto">
          <a:xfrm>
            <a:off x="6553200" y="533400"/>
            <a:ext cx="1828800" cy="1524000"/>
          </a:xfrm>
          <a:prstGeom prst="rect">
            <a:avLst/>
          </a:prstGeom>
          <a:solidFill>
            <a:schemeClr val="bg1"/>
          </a:solidFill>
          <a:ln w="12700">
            <a:solidFill>
              <a:srgbClr val="000000"/>
            </a:solidFill>
            <a:miter lim="800000"/>
            <a:headEnd/>
            <a:tailEnd/>
          </a:ln>
        </p:spPr>
        <p:txBody>
          <a:bodyPr lIns="0" tIns="0" rIns="40639" bIns="0"/>
          <a:lstStyle>
            <a:lvl1pPr marL="38100">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gn="r" eaLnBrk="1" hangingPunct="1">
              <a:spcBef>
                <a:spcPts val="1000"/>
              </a:spcBef>
              <a:buClr>
                <a:srgbClr val="008000"/>
              </a:buClr>
              <a:buFontTx/>
              <a:buNone/>
            </a:pPr>
            <a:r>
              <a:rPr lang="en-US" altLang="x-none" sz="2400">
                <a:solidFill>
                  <a:srgbClr val="008000"/>
                </a:solidFill>
              </a:rPr>
              <a:t>Minimal set of edges that connect all vertices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54"/>
          <p:cNvSpPr>
            <a:spLocks noGrp="1" noChangeArrowheads="1"/>
          </p:cNvSpPr>
          <p:nvPr>
            <p:ph type="title"/>
          </p:nvPr>
        </p:nvSpPr>
        <p:spPr>
          <a:xfrm>
            <a:off x="-17463" y="457200"/>
            <a:ext cx="6477001" cy="685800"/>
          </a:xfrm>
        </p:spPr>
        <p:txBody>
          <a:bodyPr rIns="132080"/>
          <a:lstStyle/>
          <a:p>
            <a:pPr eaLnBrk="1" hangingPunct="1"/>
            <a:r>
              <a:rPr lang="en-US" altLang="x-none" sz="2800" b="1">
                <a:solidFill>
                  <a:srgbClr val="800000"/>
                </a:solidFill>
                <a:latin typeface="Tw Cen MT" charset="0"/>
              </a:rPr>
              <a:t>Difference between Prim and Kruskal</a:t>
            </a:r>
            <a:endParaRPr lang="en-US" altLang="x-none" sz="2800" b="1">
              <a:solidFill>
                <a:srgbClr val="FF0000"/>
              </a:solidFill>
              <a:latin typeface="Tw Cen MT" charset="0"/>
            </a:endParaRPr>
          </a:p>
        </p:txBody>
      </p:sp>
      <p:sp>
        <p:nvSpPr>
          <p:cNvPr id="3" name="TextBox 2"/>
          <p:cNvSpPr txBox="1"/>
          <p:nvPr/>
        </p:nvSpPr>
        <p:spPr>
          <a:xfrm>
            <a:off x="457200" y="1066800"/>
            <a:ext cx="6934200" cy="1724025"/>
          </a:xfrm>
          <a:prstGeom prst="rect">
            <a:avLst/>
          </a:prstGeom>
          <a:solidFill>
            <a:schemeClr val="accent2">
              <a:lumMod val="20000"/>
              <a:lumOff val="80000"/>
            </a:schemeClr>
          </a:solidFill>
        </p:spPr>
        <p:txBody>
          <a:bodyPr>
            <a:spAutoFit/>
          </a:bodyPr>
          <a:lstStyle>
            <a:lvl1pPr eaLnBrk="0" hangingPunct="0">
              <a:defRPr sz="2400">
                <a:solidFill>
                  <a:srgbClr val="000000"/>
                </a:solidFill>
                <a:latin typeface="Times" charset="0"/>
                <a:ea typeface="ヒラギノ明朝 ProN W3" charset="-128"/>
                <a:sym typeface="Times" charset="0"/>
              </a:defRPr>
            </a:lvl1pPr>
            <a:lvl2pPr marL="742950" indent="-285750" eaLnBrk="0" hangingPunct="0">
              <a:defRPr sz="2400">
                <a:solidFill>
                  <a:srgbClr val="000000"/>
                </a:solidFill>
                <a:latin typeface="Times" charset="0"/>
                <a:ea typeface="ヒラギノ明朝 ProN W3" charset="-128"/>
                <a:sym typeface="Times" charset="0"/>
              </a:defRPr>
            </a:lvl2pPr>
            <a:lvl3pPr marL="1143000" indent="-228600" eaLnBrk="0" hangingPunct="0">
              <a:defRPr sz="2400">
                <a:solidFill>
                  <a:srgbClr val="000000"/>
                </a:solidFill>
                <a:latin typeface="Times" charset="0"/>
                <a:ea typeface="ヒラギノ明朝 ProN W3" charset="-128"/>
                <a:sym typeface="Times" charset="0"/>
              </a:defRPr>
            </a:lvl3pPr>
            <a:lvl4pPr marL="1600200" indent="-228600" eaLnBrk="0" hangingPunct="0">
              <a:defRPr sz="2400">
                <a:solidFill>
                  <a:srgbClr val="000000"/>
                </a:solidFill>
                <a:latin typeface="Times" charset="0"/>
                <a:ea typeface="ヒラギノ明朝 ProN W3" charset="-128"/>
                <a:sym typeface="Times" charset="0"/>
              </a:defRPr>
            </a:lvl4pPr>
            <a:lvl5pPr marL="2057400" indent="-228600" eaLnBrk="0" hangingPunct="0">
              <a:defRPr sz="2400">
                <a:solidFill>
                  <a:srgbClr val="000000"/>
                </a:solidFill>
                <a:latin typeface="Times" charset="0"/>
                <a:ea typeface="ヒラギノ明朝 ProN W3" charset="-128"/>
                <a:sym typeface="Times" charset="0"/>
              </a:defRPr>
            </a:lvl5pPr>
            <a:lvl6pPr marL="25146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6pPr>
            <a:lvl7pPr marL="29718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7pPr>
            <a:lvl8pPr marL="34290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8pPr>
            <a:lvl9pPr marL="38862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9pPr>
          </a:lstStyle>
          <a:p>
            <a:pPr eaLnBrk="1" hangingPunct="1">
              <a:defRPr/>
            </a:pPr>
            <a:r>
              <a:rPr lang="en-US" altLang="x-none" smtClean="0"/>
              <a:t>Prim requires that the constructed red tree</a:t>
            </a:r>
            <a:br>
              <a:rPr lang="en-US" altLang="x-none" smtClean="0"/>
            </a:br>
            <a:r>
              <a:rPr lang="en-US" altLang="x-none" smtClean="0"/>
              <a:t>always be connected.</a:t>
            </a:r>
          </a:p>
          <a:p>
            <a:pPr eaLnBrk="1" hangingPunct="1">
              <a:defRPr/>
            </a:pPr>
            <a:r>
              <a:rPr lang="en-US" altLang="x-none" smtClean="0"/>
              <a:t>Kruskal doesn</a:t>
            </a:r>
            <a:r>
              <a:rPr lang="en-US" altLang="en-US" smtClean="0"/>
              <a:t>’</a:t>
            </a:r>
            <a:r>
              <a:rPr lang="en-US" altLang="x-none" smtClean="0"/>
              <a:t>t</a:t>
            </a:r>
          </a:p>
          <a:p>
            <a:pPr eaLnBrk="1" hangingPunct="1">
              <a:spcBef>
                <a:spcPts val="1200"/>
              </a:spcBef>
              <a:defRPr/>
            </a:pPr>
            <a:r>
              <a:rPr lang="en-US" altLang="x-none" smtClean="0"/>
              <a:t>But: Both algorithms find a minimal spanning tree</a:t>
            </a:r>
          </a:p>
        </p:txBody>
      </p:sp>
      <p:sp>
        <p:nvSpPr>
          <p:cNvPr id="45059" name="Rectangle 55"/>
          <p:cNvSpPr>
            <a:spLocks/>
          </p:cNvSpPr>
          <p:nvPr/>
        </p:nvSpPr>
        <p:spPr bwMode="auto">
          <a:xfrm>
            <a:off x="6553200" y="533400"/>
            <a:ext cx="1828800" cy="1524000"/>
          </a:xfrm>
          <a:prstGeom prst="rect">
            <a:avLst/>
          </a:prstGeom>
          <a:solidFill>
            <a:schemeClr val="bg1"/>
          </a:solidFill>
          <a:ln w="12700">
            <a:solidFill>
              <a:srgbClr val="000000"/>
            </a:solidFill>
            <a:miter lim="800000"/>
            <a:headEnd/>
            <a:tailEnd/>
          </a:ln>
        </p:spPr>
        <p:txBody>
          <a:bodyPr lIns="0" tIns="0" rIns="40639" bIns="0"/>
          <a:lstStyle>
            <a:lvl1pPr marL="38100">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gn="r" eaLnBrk="1" hangingPunct="1">
              <a:spcBef>
                <a:spcPts val="1000"/>
              </a:spcBef>
              <a:buClr>
                <a:srgbClr val="008000"/>
              </a:buClr>
              <a:buFontTx/>
              <a:buNone/>
            </a:pPr>
            <a:r>
              <a:rPr lang="en-US" altLang="x-none" sz="2400">
                <a:solidFill>
                  <a:srgbClr val="008000"/>
                </a:solidFill>
              </a:rPr>
              <a:t>Minimal set of edges that connect all vertices</a:t>
            </a:r>
          </a:p>
        </p:txBody>
      </p:sp>
      <p:sp>
        <p:nvSpPr>
          <p:cNvPr id="45060" name="TextBox 3"/>
          <p:cNvSpPr txBox="1">
            <a:spLocks noChangeArrowheads="1"/>
          </p:cNvSpPr>
          <p:nvPr/>
        </p:nvSpPr>
        <p:spPr bwMode="auto">
          <a:xfrm>
            <a:off x="1219200" y="3581400"/>
            <a:ext cx="6307138" cy="830263"/>
          </a:xfrm>
          <a:prstGeom prst="rect">
            <a:avLst/>
          </a:prstGeom>
          <a:noFill/>
          <a:ln w="9525">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If the edge weights are all different, the Prim and Kruskal algorithms construct the same tree.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a:xfrm>
            <a:off x="685800" y="381000"/>
            <a:ext cx="7086600" cy="1143000"/>
          </a:xfrm>
        </p:spPr>
        <p:txBody>
          <a:bodyPr/>
          <a:lstStyle/>
          <a:p>
            <a:r>
              <a:rPr lang="en-US" altLang="x-none" sz="3600">
                <a:solidFill>
                  <a:srgbClr val="660066"/>
                </a:solidFill>
              </a:rPr>
              <a:t>Prim’s (JPD) spanning tree algorithm</a:t>
            </a:r>
          </a:p>
        </p:txBody>
      </p:sp>
      <p:sp>
        <p:nvSpPr>
          <p:cNvPr id="46082" name="Content Placeholder 2"/>
          <p:cNvSpPr>
            <a:spLocks noGrp="1"/>
          </p:cNvSpPr>
          <p:nvPr>
            <p:ph idx="1"/>
          </p:nvPr>
        </p:nvSpPr>
        <p:spPr>
          <a:xfrm>
            <a:off x="685800" y="1524000"/>
            <a:ext cx="7772400" cy="4876800"/>
          </a:xfrm>
        </p:spPr>
        <p:txBody>
          <a:bodyPr/>
          <a:lstStyle/>
          <a:p>
            <a:pPr marL="39688" indent="0">
              <a:buFont typeface="Times" charset="0"/>
              <a:buNone/>
            </a:pPr>
            <a:r>
              <a:rPr lang="en-US" altLang="x-none" sz="2400"/>
              <a:t>Given: graph (V, E)   (sets of vertices and edges)</a:t>
            </a:r>
          </a:p>
          <a:p>
            <a:pPr marL="39688" indent="0">
              <a:buFont typeface="Times" charset="0"/>
              <a:buNone/>
            </a:pPr>
            <a:r>
              <a:rPr lang="en-US" altLang="x-none" sz="2400"/>
              <a:t>Output: tree (</a:t>
            </a:r>
            <a:r>
              <a:rPr lang="en-US" altLang="x-none" sz="2400">
                <a:solidFill>
                  <a:srgbClr val="FF0000"/>
                </a:solidFill>
              </a:rPr>
              <a:t>V1</a:t>
            </a:r>
            <a:r>
              <a:rPr lang="en-US" altLang="x-none" sz="2400"/>
              <a:t>, </a:t>
            </a:r>
            <a:r>
              <a:rPr lang="en-US" altLang="x-none" sz="2400">
                <a:solidFill>
                  <a:srgbClr val="FF0000"/>
                </a:solidFill>
              </a:rPr>
              <a:t>E1</a:t>
            </a:r>
            <a:r>
              <a:rPr lang="en-US" altLang="x-none" sz="2400"/>
              <a:t>), where </a:t>
            </a:r>
          </a:p>
          <a:p>
            <a:pPr marL="39688" indent="0">
              <a:buFont typeface="Times" charset="0"/>
              <a:buNone/>
            </a:pPr>
            <a:r>
              <a:rPr lang="en-US" altLang="x-none" sz="2400"/>
              <a:t>             </a:t>
            </a:r>
            <a:r>
              <a:rPr lang="en-US" altLang="x-none" sz="2400">
                <a:solidFill>
                  <a:srgbClr val="FF0000"/>
                </a:solidFill>
              </a:rPr>
              <a:t>V1</a:t>
            </a:r>
            <a:r>
              <a:rPr lang="en-US" altLang="x-none" sz="2400"/>
              <a:t> = V</a:t>
            </a:r>
          </a:p>
          <a:p>
            <a:pPr marL="39688" indent="0">
              <a:buFont typeface="Times" charset="0"/>
              <a:buNone/>
            </a:pPr>
            <a:r>
              <a:rPr lang="en-US" altLang="x-none" sz="2400"/>
              <a:t>             </a:t>
            </a:r>
            <a:r>
              <a:rPr lang="en-US" altLang="x-none" sz="2400">
                <a:solidFill>
                  <a:srgbClr val="FF0000"/>
                </a:solidFill>
              </a:rPr>
              <a:t>E1</a:t>
            </a:r>
            <a:r>
              <a:rPr lang="en-US" altLang="x-none" sz="2400"/>
              <a:t> is a subset of E</a:t>
            </a:r>
          </a:p>
          <a:p>
            <a:pPr marL="39688" indent="0">
              <a:buFont typeface="Times" charset="0"/>
              <a:buNone/>
            </a:pPr>
            <a:r>
              <a:rPr lang="en-US" altLang="x-none" sz="2400"/>
              <a:t>             (</a:t>
            </a:r>
            <a:r>
              <a:rPr lang="en-US" altLang="x-none" sz="2400">
                <a:solidFill>
                  <a:srgbClr val="FF0000"/>
                </a:solidFill>
              </a:rPr>
              <a:t>V1</a:t>
            </a:r>
            <a:r>
              <a:rPr lang="en-US" altLang="x-none" sz="2400"/>
              <a:t>, </a:t>
            </a:r>
            <a:r>
              <a:rPr lang="en-US" altLang="x-none" sz="2400">
                <a:solidFill>
                  <a:srgbClr val="FF0000"/>
                </a:solidFill>
              </a:rPr>
              <a:t>E1</a:t>
            </a:r>
            <a:r>
              <a:rPr lang="en-US" altLang="x-none" sz="2400"/>
              <a:t>) is a minimal spanning tree –sum of edge</a:t>
            </a:r>
          </a:p>
          <a:p>
            <a:pPr marL="39688" indent="0">
              <a:buFont typeface="Times" charset="0"/>
              <a:buNone/>
            </a:pPr>
            <a:r>
              <a:rPr lang="en-US" altLang="x-none" sz="2400"/>
              <a:t>                            weights is minimal</a:t>
            </a:r>
          </a:p>
        </p:txBody>
      </p:sp>
      <p:sp>
        <p:nvSpPr>
          <p:cNvPr id="46083"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spcBef>
                <a:spcPct val="0"/>
              </a:spcBef>
              <a:buSzTx/>
              <a:buFontTx/>
              <a:buNone/>
            </a:pPr>
            <a:fld id="{9BDF6F7D-37A5-5049-B600-02B0F7D5462F}" type="slidenum">
              <a:rPr lang="en-US" altLang="x-none" sz="1400">
                <a:ea typeface="MS PGothic" charset="-128"/>
              </a:rPr>
              <a:pPr>
                <a:spcBef>
                  <a:spcPct val="0"/>
                </a:spcBef>
                <a:buSzTx/>
                <a:buFontTx/>
                <a:buNone/>
              </a:pPr>
              <a:t>29</a:t>
            </a:fld>
            <a:endParaRPr lang="en-US" altLang="x-none" sz="1400">
              <a:ea typeface="MS PGothic" charset="-128"/>
            </a:endParaRPr>
          </a:p>
        </p:txBody>
      </p:sp>
      <p:grpSp>
        <p:nvGrpSpPr>
          <p:cNvPr id="24" name="Group 1"/>
          <p:cNvGrpSpPr>
            <a:grpSpLocks/>
          </p:cNvGrpSpPr>
          <p:nvPr/>
        </p:nvGrpSpPr>
        <p:grpSpPr bwMode="auto">
          <a:xfrm>
            <a:off x="5638800" y="4381500"/>
            <a:ext cx="1981200" cy="1562100"/>
            <a:chOff x="762000" y="2738438"/>
            <a:chExt cx="1981200" cy="1562377"/>
          </a:xfrm>
        </p:grpSpPr>
        <p:grpSp>
          <p:nvGrpSpPr>
            <p:cNvPr id="46105" name="Group 3"/>
            <p:cNvGrpSpPr>
              <a:grpSpLocks/>
            </p:cNvGrpSpPr>
            <p:nvPr/>
          </p:nvGrpSpPr>
          <p:grpSpPr bwMode="auto">
            <a:xfrm>
              <a:off x="1066739" y="2865460"/>
              <a:ext cx="1409420" cy="1435355"/>
              <a:chOff x="466" y="-67"/>
              <a:chExt cx="888" cy="904"/>
            </a:xfrm>
          </p:grpSpPr>
          <p:sp>
            <p:nvSpPr>
              <p:cNvPr id="46112" name="Oval 4"/>
              <p:cNvSpPr>
                <a:spLocks/>
              </p:cNvSpPr>
              <p:nvPr/>
            </p:nvSpPr>
            <p:spPr bwMode="auto">
              <a:xfrm>
                <a:off x="575" y="283"/>
                <a:ext cx="57" cy="57"/>
              </a:xfrm>
              <a:prstGeom prst="ellipse">
                <a:avLst/>
              </a:prstGeom>
              <a:solidFill>
                <a:srgbClr val="FF0000"/>
              </a:solidFill>
              <a:ln w="25400">
                <a:solidFill>
                  <a:srgbClr val="FF00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6113" name="Oval 5"/>
              <p:cNvSpPr>
                <a:spLocks/>
              </p:cNvSpPr>
              <p:nvPr/>
            </p:nvSpPr>
            <p:spPr bwMode="auto">
              <a:xfrm>
                <a:off x="466" y="780"/>
                <a:ext cx="57" cy="57"/>
              </a:xfrm>
              <a:prstGeom prst="ellipse">
                <a:avLst/>
              </a:prstGeom>
              <a:solidFill>
                <a:srgbClr val="FF0000"/>
              </a:solidFill>
              <a:ln w="25400">
                <a:solidFill>
                  <a:srgbClr val="FF00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6114" name="Oval 8"/>
              <p:cNvSpPr>
                <a:spLocks/>
              </p:cNvSpPr>
              <p:nvPr/>
            </p:nvSpPr>
            <p:spPr bwMode="auto">
              <a:xfrm>
                <a:off x="1167" y="768"/>
                <a:ext cx="57" cy="57"/>
              </a:xfrm>
              <a:prstGeom prst="ellipse">
                <a:avLst/>
              </a:prstGeom>
              <a:solidFill>
                <a:srgbClr val="FF0000"/>
              </a:solidFill>
              <a:ln w="25400">
                <a:solidFill>
                  <a:srgbClr val="FF00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6115" name="Oval 11"/>
              <p:cNvSpPr>
                <a:spLocks/>
              </p:cNvSpPr>
              <p:nvPr/>
            </p:nvSpPr>
            <p:spPr bwMode="auto">
              <a:xfrm>
                <a:off x="1296" y="209"/>
                <a:ext cx="58" cy="58"/>
              </a:xfrm>
              <a:prstGeom prst="ellipse">
                <a:avLst/>
              </a:prstGeom>
              <a:solidFill>
                <a:srgbClr val="FF0000"/>
              </a:solidFill>
              <a:ln w="25400">
                <a:solidFill>
                  <a:srgbClr val="FF00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6116"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6117" name="AutoShape 23"/>
              <p:cNvSpPr>
                <a:spLocks/>
              </p:cNvSpPr>
              <p:nvPr/>
            </p:nvSpPr>
            <p:spPr bwMode="auto">
              <a:xfrm rot="10800000" flipH="1">
                <a:off x="1196" y="243"/>
                <a:ext cx="134" cy="52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6118" name="Oval 28"/>
              <p:cNvSpPr>
                <a:spLocks/>
              </p:cNvSpPr>
              <p:nvPr/>
            </p:nvSpPr>
            <p:spPr bwMode="auto">
              <a:xfrm>
                <a:off x="994" y="-67"/>
                <a:ext cx="96" cy="67"/>
              </a:xfrm>
              <a:prstGeom prst="ellipse">
                <a:avLst/>
              </a:prstGeom>
              <a:solidFill>
                <a:srgbClr val="FF0000"/>
              </a:solidFill>
              <a:ln w="25400">
                <a:solidFill>
                  <a:srgbClr val="FF00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6119" name="AutoShape 31"/>
              <p:cNvSpPr>
                <a:spLocks/>
              </p:cNvSpPr>
              <p:nvPr/>
            </p:nvSpPr>
            <p:spPr bwMode="auto">
              <a:xfrm>
                <a:off x="1090" y="2"/>
                <a:ext cx="214" cy="21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6120" name="AutoShape 35"/>
              <p:cNvSpPr>
                <a:spLocks/>
              </p:cNvSpPr>
              <p:nvPr/>
            </p:nvSpPr>
            <p:spPr bwMode="auto">
              <a:xfrm rot="10800000" flipH="1">
                <a:off x="624" y="0"/>
                <a:ext cx="370" cy="291"/>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6121" name="AutoShape 36"/>
              <p:cNvSpPr>
                <a:spLocks/>
              </p:cNvSpPr>
              <p:nvPr/>
            </p:nvSpPr>
            <p:spPr bwMode="auto">
              <a:xfrm rot="10800000" flipH="1">
                <a:off x="515" y="243"/>
                <a:ext cx="815" cy="54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6122"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85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46106" name="TextBox 1"/>
            <p:cNvSpPr txBox="1">
              <a:spLocks noChangeArrowheads="1"/>
            </p:cNvSpPr>
            <p:nvPr/>
          </p:nvSpPr>
          <p:spPr bwMode="auto">
            <a:xfrm>
              <a:off x="1262063" y="2743200"/>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3</a:t>
              </a:r>
            </a:p>
          </p:txBody>
        </p:sp>
        <p:sp>
          <p:nvSpPr>
            <p:cNvPr id="46107" name="TextBox 26"/>
            <p:cNvSpPr txBox="1">
              <a:spLocks noChangeArrowheads="1"/>
            </p:cNvSpPr>
            <p:nvPr/>
          </p:nvSpPr>
          <p:spPr bwMode="auto">
            <a:xfrm>
              <a:off x="1795463" y="3736241"/>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2</a:t>
              </a:r>
            </a:p>
          </p:txBody>
        </p:sp>
        <p:sp>
          <p:nvSpPr>
            <p:cNvPr id="46108" name="TextBox 28"/>
            <p:cNvSpPr txBox="1">
              <a:spLocks noChangeArrowheads="1"/>
            </p:cNvSpPr>
            <p:nvPr/>
          </p:nvSpPr>
          <p:spPr bwMode="auto">
            <a:xfrm>
              <a:off x="2252663" y="2738438"/>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5</a:t>
              </a:r>
            </a:p>
          </p:txBody>
        </p:sp>
        <p:sp>
          <p:nvSpPr>
            <p:cNvPr id="46109" name="TextBox 30"/>
            <p:cNvSpPr txBox="1">
              <a:spLocks noChangeArrowheads="1"/>
            </p:cNvSpPr>
            <p:nvPr/>
          </p:nvSpPr>
          <p:spPr bwMode="auto">
            <a:xfrm>
              <a:off x="2405062" y="35099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sp>
          <p:nvSpPr>
            <p:cNvPr id="46110" name="TextBox 31"/>
            <p:cNvSpPr txBox="1">
              <a:spLocks noChangeArrowheads="1"/>
            </p:cNvSpPr>
            <p:nvPr/>
          </p:nvSpPr>
          <p:spPr bwMode="auto">
            <a:xfrm>
              <a:off x="762000" y="3586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6</a:t>
              </a:r>
            </a:p>
          </p:txBody>
        </p:sp>
        <p:sp>
          <p:nvSpPr>
            <p:cNvPr id="46111" name="TextBox 32"/>
            <p:cNvSpPr txBox="1">
              <a:spLocks noChangeArrowheads="1"/>
            </p:cNvSpPr>
            <p:nvPr/>
          </p:nvSpPr>
          <p:spPr bwMode="auto">
            <a:xfrm>
              <a:off x="1676400" y="3205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grpSp>
      <p:grpSp>
        <p:nvGrpSpPr>
          <p:cNvPr id="46085" name="Group 43"/>
          <p:cNvGrpSpPr>
            <a:grpSpLocks/>
          </p:cNvGrpSpPr>
          <p:nvPr/>
        </p:nvGrpSpPr>
        <p:grpSpPr bwMode="auto">
          <a:xfrm>
            <a:off x="1143000" y="4419600"/>
            <a:ext cx="1981200" cy="1562100"/>
            <a:chOff x="1143000" y="4191000"/>
            <a:chExt cx="1981200" cy="1562100"/>
          </a:xfrm>
        </p:grpSpPr>
        <p:grpSp>
          <p:nvGrpSpPr>
            <p:cNvPr id="46086" name="Group 1"/>
            <p:cNvGrpSpPr>
              <a:grpSpLocks/>
            </p:cNvGrpSpPr>
            <p:nvPr/>
          </p:nvGrpSpPr>
          <p:grpSpPr bwMode="auto">
            <a:xfrm>
              <a:off x="1143000" y="4191000"/>
              <a:ext cx="1981200" cy="1562100"/>
              <a:chOff x="762000" y="2738438"/>
              <a:chExt cx="1981200" cy="1562377"/>
            </a:xfrm>
          </p:grpSpPr>
          <p:grpSp>
            <p:nvGrpSpPr>
              <p:cNvPr id="46088" name="Group 3"/>
              <p:cNvGrpSpPr>
                <a:grpSpLocks/>
              </p:cNvGrpSpPr>
              <p:nvPr/>
            </p:nvGrpSpPr>
            <p:grpSpPr bwMode="auto">
              <a:xfrm>
                <a:off x="1066739" y="2967078"/>
                <a:ext cx="1409420" cy="1333737"/>
                <a:chOff x="466" y="-3"/>
                <a:chExt cx="888" cy="840"/>
              </a:xfrm>
            </p:grpSpPr>
            <p:sp>
              <p:nvSpPr>
                <p:cNvPr id="46095"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6096"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6097"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6098" name="Oval 11"/>
                <p:cNvSpPr>
                  <a:spLocks/>
                </p:cNvSpPr>
                <p:nvPr/>
              </p:nvSpPr>
              <p:spPr bwMode="auto">
                <a:xfrm>
                  <a:off x="1296" y="209"/>
                  <a:ext cx="58" cy="5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6099"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6100" name="AutoShape 23"/>
                <p:cNvSpPr>
                  <a:spLocks/>
                </p:cNvSpPr>
                <p:nvPr/>
              </p:nvSpPr>
              <p:spPr bwMode="auto">
                <a:xfrm rot="10800000" flipH="1">
                  <a:off x="1196" y="243"/>
                  <a:ext cx="134" cy="52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6101" name="AutoShape 31"/>
                <p:cNvSpPr>
                  <a:spLocks/>
                </p:cNvSpPr>
                <p:nvPr/>
              </p:nvSpPr>
              <p:spPr bwMode="auto">
                <a:xfrm>
                  <a:off x="1042" y="-3"/>
                  <a:ext cx="262" cy="22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6102" name="AutoShape 35"/>
                <p:cNvSpPr>
                  <a:spLocks/>
                </p:cNvSpPr>
                <p:nvPr/>
              </p:nvSpPr>
              <p:spPr bwMode="auto">
                <a:xfrm rot="10800000" flipH="1">
                  <a:off x="624" y="0"/>
                  <a:ext cx="370" cy="291"/>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6103" name="AutoShape 36"/>
                <p:cNvSpPr>
                  <a:spLocks/>
                </p:cNvSpPr>
                <p:nvPr/>
              </p:nvSpPr>
              <p:spPr bwMode="auto">
                <a:xfrm rot="10800000" flipH="1">
                  <a:off x="515" y="243"/>
                  <a:ext cx="815" cy="54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6104"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46089" name="TextBox 1"/>
              <p:cNvSpPr txBox="1">
                <a:spLocks noChangeArrowheads="1"/>
              </p:cNvSpPr>
              <p:nvPr/>
            </p:nvSpPr>
            <p:spPr bwMode="auto">
              <a:xfrm>
                <a:off x="1262063" y="2743200"/>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3</a:t>
                </a:r>
              </a:p>
            </p:txBody>
          </p:sp>
          <p:sp>
            <p:nvSpPr>
              <p:cNvPr id="46090" name="TextBox 26"/>
              <p:cNvSpPr txBox="1">
                <a:spLocks noChangeArrowheads="1"/>
              </p:cNvSpPr>
              <p:nvPr/>
            </p:nvSpPr>
            <p:spPr bwMode="auto">
              <a:xfrm>
                <a:off x="1871663" y="3729038"/>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2</a:t>
                </a:r>
              </a:p>
            </p:txBody>
          </p:sp>
          <p:sp>
            <p:nvSpPr>
              <p:cNvPr id="46091" name="TextBox 28"/>
              <p:cNvSpPr txBox="1">
                <a:spLocks noChangeArrowheads="1"/>
              </p:cNvSpPr>
              <p:nvPr/>
            </p:nvSpPr>
            <p:spPr bwMode="auto">
              <a:xfrm>
                <a:off x="2252663" y="2738438"/>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5</a:t>
                </a:r>
              </a:p>
            </p:txBody>
          </p:sp>
          <p:sp>
            <p:nvSpPr>
              <p:cNvPr id="46092" name="TextBox 30"/>
              <p:cNvSpPr txBox="1">
                <a:spLocks noChangeArrowheads="1"/>
              </p:cNvSpPr>
              <p:nvPr/>
            </p:nvSpPr>
            <p:spPr bwMode="auto">
              <a:xfrm>
                <a:off x="2405062" y="35099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sp>
            <p:nvSpPr>
              <p:cNvPr id="46093" name="TextBox 31"/>
              <p:cNvSpPr txBox="1">
                <a:spLocks noChangeArrowheads="1"/>
              </p:cNvSpPr>
              <p:nvPr/>
            </p:nvSpPr>
            <p:spPr bwMode="auto">
              <a:xfrm>
                <a:off x="762000" y="3586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6</a:t>
                </a:r>
              </a:p>
            </p:txBody>
          </p:sp>
          <p:sp>
            <p:nvSpPr>
              <p:cNvPr id="46094" name="TextBox 32"/>
              <p:cNvSpPr txBox="1">
                <a:spLocks noChangeArrowheads="1"/>
              </p:cNvSpPr>
              <p:nvPr/>
            </p:nvSpPr>
            <p:spPr bwMode="auto">
              <a:xfrm>
                <a:off x="1676400" y="3205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grpSp>
        <p:sp>
          <p:nvSpPr>
            <p:cNvPr id="46087" name="Oval 4"/>
            <p:cNvSpPr>
              <a:spLocks/>
            </p:cNvSpPr>
            <p:nvPr/>
          </p:nvSpPr>
          <p:spPr bwMode="auto">
            <a:xfrm>
              <a:off x="2286000" y="4343400"/>
              <a:ext cx="90470"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gr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dissolve">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381000" y="533400"/>
            <a:ext cx="8153400" cy="685800"/>
          </a:xfrm>
        </p:spPr>
        <p:txBody>
          <a:bodyPr rIns="132080"/>
          <a:lstStyle/>
          <a:p>
            <a:pPr eaLnBrk="1" hangingPunct="1"/>
            <a:r>
              <a:rPr lang="en-US" altLang="x-none" sz="3600" b="1">
                <a:solidFill>
                  <a:srgbClr val="800000"/>
                </a:solidFill>
                <a:latin typeface="Tw Cen MT" charset="0"/>
              </a:rPr>
              <a:t>Undirected trees</a:t>
            </a:r>
          </a:p>
        </p:txBody>
      </p:sp>
      <p:sp>
        <p:nvSpPr>
          <p:cNvPr id="18434" name="Rectangle 2"/>
          <p:cNvSpPr>
            <a:spLocks/>
          </p:cNvSpPr>
          <p:nvPr/>
        </p:nvSpPr>
        <p:spPr bwMode="auto">
          <a:xfrm>
            <a:off x="838200" y="1600200"/>
            <a:ext cx="6896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lvl1pPr marL="38100">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Clr>
                <a:srgbClr val="000000"/>
              </a:buClr>
              <a:buFontTx/>
              <a:buNone/>
            </a:pPr>
            <a:r>
              <a:rPr lang="en-US" altLang="x-none" sz="2800"/>
              <a:t>An undirected graph is a </a:t>
            </a:r>
            <a:r>
              <a:rPr lang="en-US" altLang="x-none" sz="2800" i="1">
                <a:solidFill>
                  <a:srgbClr val="FF3300"/>
                </a:solidFill>
              </a:rPr>
              <a:t>tree</a:t>
            </a:r>
            <a:r>
              <a:rPr lang="en-US" altLang="x-none" sz="2800"/>
              <a:t> if there is exactly one simple path between any pair of vertices</a:t>
            </a:r>
          </a:p>
        </p:txBody>
      </p:sp>
      <p:sp>
        <p:nvSpPr>
          <p:cNvPr id="18435" name="Oval 3"/>
          <p:cNvSpPr>
            <a:spLocks/>
          </p:cNvSpPr>
          <p:nvPr/>
        </p:nvSpPr>
        <p:spPr bwMode="auto">
          <a:xfrm>
            <a:off x="5087938" y="3779838"/>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8436" name="Oval 4"/>
          <p:cNvSpPr>
            <a:spLocks/>
          </p:cNvSpPr>
          <p:nvPr/>
        </p:nvSpPr>
        <p:spPr bwMode="auto">
          <a:xfrm>
            <a:off x="4914900" y="4568825"/>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8437" name="Oval 5"/>
          <p:cNvSpPr>
            <a:spLocks/>
          </p:cNvSpPr>
          <p:nvPr/>
        </p:nvSpPr>
        <p:spPr bwMode="auto">
          <a:xfrm>
            <a:off x="5632450" y="5051425"/>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8438" name="Oval 6"/>
          <p:cNvSpPr>
            <a:spLocks/>
          </p:cNvSpPr>
          <p:nvPr/>
        </p:nvSpPr>
        <p:spPr bwMode="auto">
          <a:xfrm>
            <a:off x="4941888" y="5470525"/>
            <a:ext cx="90487"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8439" name="Oval 7"/>
          <p:cNvSpPr>
            <a:spLocks/>
          </p:cNvSpPr>
          <p:nvPr/>
        </p:nvSpPr>
        <p:spPr bwMode="auto">
          <a:xfrm>
            <a:off x="6027738" y="4549775"/>
            <a:ext cx="90487"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8440" name="Oval 8"/>
          <p:cNvSpPr>
            <a:spLocks/>
          </p:cNvSpPr>
          <p:nvPr/>
        </p:nvSpPr>
        <p:spPr bwMode="auto">
          <a:xfrm>
            <a:off x="6124575" y="5472113"/>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8441" name="Oval 9"/>
          <p:cNvSpPr>
            <a:spLocks/>
          </p:cNvSpPr>
          <p:nvPr/>
        </p:nvSpPr>
        <p:spPr bwMode="auto">
          <a:xfrm>
            <a:off x="6511925" y="4962525"/>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8442" name="Oval 10"/>
          <p:cNvSpPr>
            <a:spLocks/>
          </p:cNvSpPr>
          <p:nvPr/>
        </p:nvSpPr>
        <p:spPr bwMode="auto">
          <a:xfrm>
            <a:off x="6232525" y="3662363"/>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8443" name="Oval 11"/>
          <p:cNvSpPr>
            <a:spLocks/>
          </p:cNvSpPr>
          <p:nvPr/>
        </p:nvSpPr>
        <p:spPr bwMode="auto">
          <a:xfrm>
            <a:off x="6811963" y="4278313"/>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8444" name="Oval 12"/>
          <p:cNvSpPr>
            <a:spLocks/>
          </p:cNvSpPr>
          <p:nvPr/>
        </p:nvSpPr>
        <p:spPr bwMode="auto">
          <a:xfrm>
            <a:off x="7326313" y="5040313"/>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8445" name="Oval 13"/>
          <p:cNvSpPr>
            <a:spLocks/>
          </p:cNvSpPr>
          <p:nvPr/>
        </p:nvSpPr>
        <p:spPr bwMode="auto">
          <a:xfrm>
            <a:off x="7559675" y="3903663"/>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8446" name="Oval 14"/>
          <p:cNvSpPr>
            <a:spLocks/>
          </p:cNvSpPr>
          <p:nvPr/>
        </p:nvSpPr>
        <p:spPr bwMode="auto">
          <a:xfrm>
            <a:off x="4175125" y="4364038"/>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8447" name="AutoShape 15"/>
          <p:cNvSpPr>
            <a:spLocks/>
          </p:cNvSpPr>
          <p:nvPr/>
        </p:nvSpPr>
        <p:spPr bwMode="auto">
          <a:xfrm>
            <a:off x="4279900" y="4410075"/>
            <a:ext cx="620713" cy="204788"/>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8448" name="AutoShape 16"/>
          <p:cNvSpPr>
            <a:spLocks/>
          </p:cNvSpPr>
          <p:nvPr/>
        </p:nvSpPr>
        <p:spPr bwMode="auto">
          <a:xfrm rot="10800000" flipH="1">
            <a:off x="4960938" y="3884613"/>
            <a:ext cx="173037" cy="6699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8449" name="AutoShape 17"/>
          <p:cNvSpPr>
            <a:spLocks/>
          </p:cNvSpPr>
          <p:nvPr/>
        </p:nvSpPr>
        <p:spPr bwMode="auto">
          <a:xfrm>
            <a:off x="4992688" y="4660900"/>
            <a:ext cx="652462" cy="388938"/>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8450" name="AutoShape 18"/>
          <p:cNvSpPr>
            <a:spLocks/>
          </p:cNvSpPr>
          <p:nvPr/>
        </p:nvSpPr>
        <p:spPr bwMode="auto">
          <a:xfrm rot="10800000" flipH="1">
            <a:off x="5019675" y="5143500"/>
            <a:ext cx="625475" cy="325438"/>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8451" name="AutoShape 19"/>
          <p:cNvSpPr>
            <a:spLocks/>
          </p:cNvSpPr>
          <p:nvPr/>
        </p:nvSpPr>
        <p:spPr bwMode="auto">
          <a:xfrm rot="10800000" flipH="1">
            <a:off x="5710238" y="4641850"/>
            <a:ext cx="330200" cy="407988"/>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8452" name="AutoShape 20"/>
          <p:cNvSpPr>
            <a:spLocks/>
          </p:cNvSpPr>
          <p:nvPr/>
        </p:nvSpPr>
        <p:spPr bwMode="auto">
          <a:xfrm>
            <a:off x="6105525" y="4641850"/>
            <a:ext cx="419100" cy="319088"/>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8453" name="AutoShape 21"/>
          <p:cNvSpPr>
            <a:spLocks/>
          </p:cNvSpPr>
          <p:nvPr/>
        </p:nvSpPr>
        <p:spPr bwMode="auto">
          <a:xfrm rot="10800000" flipH="1">
            <a:off x="6202363" y="5054600"/>
            <a:ext cx="322262" cy="4159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8454" name="AutoShape 22"/>
          <p:cNvSpPr>
            <a:spLocks/>
          </p:cNvSpPr>
          <p:nvPr/>
        </p:nvSpPr>
        <p:spPr bwMode="auto">
          <a:xfrm rot="10800000" flipH="1">
            <a:off x="6073775" y="3767138"/>
            <a:ext cx="204788" cy="7683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8455" name="AutoShape 23"/>
          <p:cNvSpPr>
            <a:spLocks/>
          </p:cNvSpPr>
          <p:nvPr/>
        </p:nvSpPr>
        <p:spPr bwMode="auto">
          <a:xfrm rot="10800000" flipH="1">
            <a:off x="6589713" y="4383088"/>
            <a:ext cx="268287" cy="5778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8456" name="AutoShape 24"/>
          <p:cNvSpPr>
            <a:spLocks/>
          </p:cNvSpPr>
          <p:nvPr/>
        </p:nvSpPr>
        <p:spPr bwMode="auto">
          <a:xfrm rot="10800000" flipH="1">
            <a:off x="6889750" y="3995738"/>
            <a:ext cx="682625" cy="280987"/>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8457" name="AutoShape 25"/>
          <p:cNvSpPr>
            <a:spLocks/>
          </p:cNvSpPr>
          <p:nvPr/>
        </p:nvSpPr>
        <p:spPr bwMode="auto">
          <a:xfrm>
            <a:off x="6616700" y="5008563"/>
            <a:ext cx="695325" cy="77787"/>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8458" name="AutoShape 26"/>
          <p:cNvSpPr>
            <a:spLocks/>
          </p:cNvSpPr>
          <p:nvPr/>
        </p:nvSpPr>
        <p:spPr bwMode="auto">
          <a:xfrm rot="10800000" flipH="1">
            <a:off x="6310313" y="3430588"/>
            <a:ext cx="222250" cy="230187"/>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8459" name="Oval 27"/>
          <p:cNvSpPr>
            <a:spLocks/>
          </p:cNvSpPr>
          <p:nvPr/>
        </p:nvSpPr>
        <p:spPr bwMode="auto">
          <a:xfrm>
            <a:off x="5864225" y="3330575"/>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8460" name="Oval 28"/>
          <p:cNvSpPr>
            <a:spLocks/>
          </p:cNvSpPr>
          <p:nvPr/>
        </p:nvSpPr>
        <p:spPr bwMode="auto">
          <a:xfrm>
            <a:off x="6519863" y="3338513"/>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8461" name="Oval 29"/>
          <p:cNvSpPr>
            <a:spLocks/>
          </p:cNvSpPr>
          <p:nvPr/>
        </p:nvSpPr>
        <p:spPr bwMode="auto">
          <a:xfrm>
            <a:off x="7921625" y="4638675"/>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8462" name="AutoShape 30"/>
          <p:cNvSpPr>
            <a:spLocks/>
          </p:cNvSpPr>
          <p:nvPr/>
        </p:nvSpPr>
        <p:spPr bwMode="auto">
          <a:xfrm>
            <a:off x="5942013" y="3422650"/>
            <a:ext cx="303212" cy="2381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8463" name="AutoShape 31"/>
          <p:cNvSpPr>
            <a:spLocks/>
          </p:cNvSpPr>
          <p:nvPr/>
        </p:nvSpPr>
        <p:spPr bwMode="auto">
          <a:xfrm rot="10800000" flipH="1">
            <a:off x="7404100" y="4730750"/>
            <a:ext cx="530225" cy="30797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8464" name="AutoShape 32"/>
          <p:cNvSpPr>
            <a:spLocks/>
          </p:cNvSpPr>
          <p:nvPr/>
        </p:nvSpPr>
        <p:spPr bwMode="auto">
          <a:xfrm rot="10800000">
            <a:off x="7372350" y="5145088"/>
            <a:ext cx="246063" cy="401637"/>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8465" name="Oval 33"/>
          <p:cNvSpPr>
            <a:spLocks/>
          </p:cNvSpPr>
          <p:nvPr/>
        </p:nvSpPr>
        <p:spPr bwMode="auto">
          <a:xfrm>
            <a:off x="7572375" y="5561013"/>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8466" name="Rectangle 2"/>
          <p:cNvSpPr>
            <a:spLocks/>
          </p:cNvSpPr>
          <p:nvPr/>
        </p:nvSpPr>
        <p:spPr bwMode="auto">
          <a:xfrm>
            <a:off x="685800" y="3276600"/>
            <a:ext cx="3124200" cy="2057400"/>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40639" bIns="0"/>
          <a:lstStyle>
            <a:lvl1pPr marL="38100">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Clr>
                <a:srgbClr val="000000"/>
              </a:buClr>
              <a:buFontTx/>
              <a:buNone/>
            </a:pPr>
            <a:r>
              <a:rPr lang="en-US" altLang="x-none" sz="2800"/>
              <a:t>What’s the root? </a:t>
            </a:r>
          </a:p>
          <a:p>
            <a:pPr eaLnBrk="1" hangingPunct="1">
              <a:spcBef>
                <a:spcPct val="0"/>
              </a:spcBef>
              <a:buClr>
                <a:srgbClr val="000000"/>
              </a:buClr>
              <a:buFontTx/>
              <a:buNone/>
            </a:pPr>
            <a:r>
              <a:rPr lang="en-US" altLang="x-none" sz="2800"/>
              <a:t>It doesn</a:t>
            </a:r>
            <a:r>
              <a:rPr lang="en-US" altLang="en-US" sz="2800"/>
              <a:t>’</a:t>
            </a:r>
            <a:r>
              <a:rPr lang="en-US" altLang="x-none" sz="2800"/>
              <a:t>t matter!</a:t>
            </a:r>
            <a:br>
              <a:rPr lang="en-US" altLang="x-none" sz="2800"/>
            </a:br>
            <a:r>
              <a:rPr lang="en-US" altLang="x-none" sz="2800"/>
              <a:t>Any vertex can be root.</a:t>
            </a:r>
          </a:p>
          <a:p>
            <a:pPr eaLnBrk="1" hangingPunct="1">
              <a:spcBef>
                <a:spcPct val="0"/>
              </a:spcBef>
              <a:buClr>
                <a:srgbClr val="000000"/>
              </a:buClr>
              <a:buFontTx/>
              <a:buNone/>
            </a:pPr>
            <a:endParaRPr lang="en-US" altLang="x-none" sz="2800"/>
          </a:p>
        </p:txBody>
      </p:sp>
    </p:spTree>
    <p:extLst>
      <p:ext uri="{BB962C8B-B14F-4D97-AF65-F5344CB8AC3E}">
        <p14:creationId xmlns:p14="http://schemas.microsoft.com/office/powerpoint/2010/main" val="745993836"/>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66">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466">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46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66" grpId="0" build="p"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Content Placeholder 2"/>
          <p:cNvSpPr>
            <a:spLocks noGrp="1"/>
          </p:cNvSpPr>
          <p:nvPr>
            <p:ph idx="1"/>
          </p:nvPr>
        </p:nvSpPr>
        <p:spPr>
          <a:xfrm>
            <a:off x="685800" y="1219200"/>
            <a:ext cx="7772400" cy="4876800"/>
          </a:xfrm>
        </p:spPr>
        <p:txBody>
          <a:bodyPr/>
          <a:lstStyle/>
          <a:p>
            <a:pPr marL="39688" indent="0">
              <a:spcBef>
                <a:spcPts val="200"/>
              </a:spcBef>
              <a:buFont typeface="Times" charset="0"/>
              <a:buNone/>
            </a:pPr>
            <a:r>
              <a:rPr lang="en-US" altLang="x-none" sz="2400">
                <a:solidFill>
                  <a:srgbClr val="FF0000"/>
                </a:solidFill>
              </a:rPr>
              <a:t>V1</a:t>
            </a:r>
            <a:r>
              <a:rPr lang="en-US" altLang="x-none" sz="2400"/>
              <a:t>= {an arbitrary node of V};  </a:t>
            </a:r>
            <a:r>
              <a:rPr lang="en-US" altLang="x-none" sz="2400">
                <a:solidFill>
                  <a:srgbClr val="FF0000"/>
                </a:solidFill>
              </a:rPr>
              <a:t>E1</a:t>
            </a:r>
            <a:r>
              <a:rPr lang="en-US" altLang="x-none" sz="2400"/>
              <a:t>=  {};</a:t>
            </a:r>
          </a:p>
          <a:p>
            <a:pPr marL="39688" indent="0">
              <a:spcBef>
                <a:spcPts val="200"/>
              </a:spcBef>
              <a:buFont typeface="Times" charset="0"/>
              <a:buNone/>
            </a:pPr>
            <a:r>
              <a:rPr lang="en-US" altLang="x-none" sz="2400">
                <a:solidFill>
                  <a:srgbClr val="008000"/>
                </a:solidFill>
              </a:rPr>
              <a:t>//inv: (V1, E1) is a tree, V1 ≤ V, E1 ≤ E</a:t>
            </a:r>
          </a:p>
          <a:p>
            <a:pPr marL="39688" indent="0">
              <a:spcBef>
                <a:spcPts val="200"/>
              </a:spcBef>
              <a:buFont typeface="Times" charset="0"/>
              <a:buNone/>
            </a:pPr>
            <a:endParaRPr lang="en-US" altLang="x-none" sz="2400" b="1"/>
          </a:p>
          <a:p>
            <a:pPr marL="39688" indent="0">
              <a:spcBef>
                <a:spcPts val="200"/>
              </a:spcBef>
              <a:buFont typeface="Times" charset="0"/>
              <a:buNone/>
            </a:pPr>
            <a:r>
              <a:rPr lang="en-US" altLang="x-none" sz="2400" b="1"/>
              <a:t>while</a:t>
            </a:r>
            <a:r>
              <a:rPr lang="en-US" altLang="x-none" sz="2400"/>
              <a:t> (</a:t>
            </a:r>
            <a:r>
              <a:rPr lang="en-US" altLang="x-none" sz="2400">
                <a:solidFill>
                  <a:srgbClr val="FF0000"/>
                </a:solidFill>
              </a:rPr>
              <a:t>V1</a:t>
            </a:r>
            <a:r>
              <a:rPr lang="en-US" altLang="x-none" sz="2400"/>
              <a:t>.size() &lt; V.size()) {</a:t>
            </a:r>
          </a:p>
          <a:p>
            <a:pPr marL="39688" indent="0">
              <a:spcBef>
                <a:spcPts val="200"/>
              </a:spcBef>
              <a:buFont typeface="Times" charset="0"/>
              <a:buNone/>
            </a:pPr>
            <a:r>
              <a:rPr lang="en-US" altLang="x-none" sz="2400"/>
              <a:t>      Pick an edge (u,v) with:</a:t>
            </a:r>
          </a:p>
          <a:p>
            <a:pPr marL="39688" indent="0">
              <a:spcBef>
                <a:spcPts val="200"/>
              </a:spcBef>
              <a:buFont typeface="Times" charset="0"/>
              <a:buNone/>
            </a:pPr>
            <a:r>
              <a:rPr lang="en-US" altLang="x-none" sz="2400"/>
              <a:t>         min weight, u in </a:t>
            </a:r>
            <a:r>
              <a:rPr lang="en-US" altLang="x-none" sz="2400">
                <a:solidFill>
                  <a:srgbClr val="FF0000"/>
                </a:solidFill>
              </a:rPr>
              <a:t>V1</a:t>
            </a:r>
            <a:r>
              <a:rPr lang="en-US" altLang="x-none" sz="2400"/>
              <a:t>,</a:t>
            </a:r>
          </a:p>
          <a:p>
            <a:pPr marL="39688" indent="0">
              <a:spcBef>
                <a:spcPts val="200"/>
              </a:spcBef>
              <a:buFont typeface="Times" charset="0"/>
              <a:buNone/>
            </a:pPr>
            <a:r>
              <a:rPr lang="en-US" altLang="x-none" sz="2400"/>
              <a:t>         v not in </a:t>
            </a:r>
            <a:r>
              <a:rPr lang="en-US" altLang="x-none" sz="2400">
                <a:solidFill>
                  <a:srgbClr val="FF0000"/>
                </a:solidFill>
              </a:rPr>
              <a:t>V1</a:t>
            </a:r>
            <a:r>
              <a:rPr lang="en-US" altLang="x-none" sz="2400"/>
              <a:t>;</a:t>
            </a:r>
          </a:p>
          <a:p>
            <a:pPr marL="39688" indent="0">
              <a:spcBef>
                <a:spcPts val="200"/>
              </a:spcBef>
              <a:buFont typeface="Times" charset="0"/>
              <a:buNone/>
            </a:pPr>
            <a:r>
              <a:rPr lang="en-US" altLang="x-none" sz="2400"/>
              <a:t>     Add v to </a:t>
            </a:r>
            <a:r>
              <a:rPr lang="en-US" altLang="x-none" sz="2400">
                <a:solidFill>
                  <a:srgbClr val="FF0000"/>
                </a:solidFill>
              </a:rPr>
              <a:t>V1</a:t>
            </a:r>
            <a:r>
              <a:rPr lang="en-US" altLang="x-none" sz="2400"/>
              <a:t>; </a:t>
            </a:r>
          </a:p>
          <a:p>
            <a:pPr marL="39688" indent="0">
              <a:spcBef>
                <a:spcPts val="200"/>
              </a:spcBef>
              <a:buFont typeface="Times" charset="0"/>
              <a:buNone/>
            </a:pPr>
            <a:r>
              <a:rPr lang="en-US" altLang="x-none" sz="2400"/>
              <a:t>     Add edge (u, v) to </a:t>
            </a:r>
            <a:r>
              <a:rPr lang="en-US" altLang="x-none" sz="2400">
                <a:solidFill>
                  <a:srgbClr val="FF0000"/>
                </a:solidFill>
              </a:rPr>
              <a:t>E1</a:t>
            </a:r>
          </a:p>
          <a:p>
            <a:pPr marL="39688" indent="0">
              <a:spcBef>
                <a:spcPts val="200"/>
              </a:spcBef>
              <a:buFont typeface="Times" charset="0"/>
              <a:buNone/>
            </a:pPr>
            <a:r>
              <a:rPr lang="en-US" altLang="x-none" sz="2400"/>
              <a:t>}</a:t>
            </a:r>
          </a:p>
        </p:txBody>
      </p:sp>
      <p:sp>
        <p:nvSpPr>
          <p:cNvPr id="4710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spcBef>
                <a:spcPct val="0"/>
              </a:spcBef>
              <a:buSzTx/>
              <a:buFontTx/>
              <a:buNone/>
            </a:pPr>
            <a:fld id="{29818404-2E58-A540-AF89-168EB0BCF4F2}" type="slidenum">
              <a:rPr lang="en-US" altLang="x-none" sz="1400">
                <a:ea typeface="MS PGothic" charset="-128"/>
              </a:rPr>
              <a:pPr>
                <a:spcBef>
                  <a:spcPct val="0"/>
                </a:spcBef>
                <a:buSzTx/>
                <a:buFontTx/>
                <a:buNone/>
              </a:pPr>
              <a:t>30</a:t>
            </a:fld>
            <a:endParaRPr lang="en-US" altLang="x-none" sz="1400">
              <a:ea typeface="MS PGothic" charset="-128"/>
            </a:endParaRPr>
          </a:p>
        </p:txBody>
      </p:sp>
      <p:sp>
        <p:nvSpPr>
          <p:cNvPr id="47107" name="TextBox 4"/>
          <p:cNvSpPr txBox="1">
            <a:spLocks noChangeArrowheads="1"/>
          </p:cNvSpPr>
          <p:nvPr/>
        </p:nvSpPr>
        <p:spPr bwMode="auto">
          <a:xfrm>
            <a:off x="457200" y="5638800"/>
            <a:ext cx="7932738" cy="830263"/>
          </a:xfrm>
          <a:prstGeom prst="rect">
            <a:avLst/>
          </a:prstGeom>
          <a:solidFill>
            <a:srgbClr val="FFEFE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Consider having a set S of edges with the property:</a:t>
            </a:r>
          </a:p>
          <a:p>
            <a:pPr eaLnBrk="1" hangingPunct="1">
              <a:spcBef>
                <a:spcPct val="0"/>
              </a:spcBef>
              <a:buSzTx/>
              <a:buFontTx/>
              <a:buNone/>
            </a:pPr>
            <a:r>
              <a:rPr lang="en-US" altLang="x-none" sz="2400">
                <a:solidFill>
                  <a:srgbClr val="000000"/>
                </a:solidFill>
              </a:rPr>
              <a:t>If (u, v) an edge with u in V1 and v not in V1, then (u,v) is in S</a:t>
            </a:r>
          </a:p>
        </p:txBody>
      </p:sp>
      <p:grpSp>
        <p:nvGrpSpPr>
          <p:cNvPr id="16" name="Group 1"/>
          <p:cNvGrpSpPr>
            <a:grpSpLocks/>
          </p:cNvGrpSpPr>
          <p:nvPr/>
        </p:nvGrpSpPr>
        <p:grpSpPr bwMode="auto">
          <a:xfrm>
            <a:off x="6019800" y="2209800"/>
            <a:ext cx="1981200" cy="1563688"/>
            <a:chOff x="762000" y="2738438"/>
            <a:chExt cx="1981200" cy="1562377"/>
          </a:xfrm>
        </p:grpSpPr>
        <p:grpSp>
          <p:nvGrpSpPr>
            <p:cNvPr id="47111" name="Group 3"/>
            <p:cNvGrpSpPr>
              <a:grpSpLocks/>
            </p:cNvGrpSpPr>
            <p:nvPr/>
          </p:nvGrpSpPr>
          <p:grpSpPr bwMode="auto">
            <a:xfrm>
              <a:off x="1066739" y="2865460"/>
              <a:ext cx="1409420" cy="1435355"/>
              <a:chOff x="466" y="-67"/>
              <a:chExt cx="888" cy="904"/>
            </a:xfrm>
          </p:grpSpPr>
          <p:sp>
            <p:nvSpPr>
              <p:cNvPr id="47118" name="Oval 4"/>
              <p:cNvSpPr>
                <a:spLocks/>
              </p:cNvSpPr>
              <p:nvPr/>
            </p:nvSpPr>
            <p:spPr bwMode="auto">
              <a:xfrm>
                <a:off x="575" y="283"/>
                <a:ext cx="57" cy="57"/>
              </a:xfrm>
              <a:prstGeom prst="ellipse">
                <a:avLst/>
              </a:prstGeom>
              <a:solidFill>
                <a:srgbClr val="FF0000"/>
              </a:solidFill>
              <a:ln w="25400">
                <a:solidFill>
                  <a:srgbClr val="FF00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7119"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7120"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7121" name="Oval 11"/>
              <p:cNvSpPr>
                <a:spLocks/>
              </p:cNvSpPr>
              <p:nvPr/>
            </p:nvSpPr>
            <p:spPr bwMode="auto">
              <a:xfrm>
                <a:off x="1296" y="209"/>
                <a:ext cx="58" cy="5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7122"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7123" name="AutoShape 23"/>
              <p:cNvSpPr>
                <a:spLocks/>
              </p:cNvSpPr>
              <p:nvPr/>
            </p:nvSpPr>
            <p:spPr bwMode="auto">
              <a:xfrm rot="10800000" flipH="1">
                <a:off x="1196" y="243"/>
                <a:ext cx="134" cy="52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7124" name="Oval 28"/>
              <p:cNvSpPr>
                <a:spLocks/>
              </p:cNvSpPr>
              <p:nvPr/>
            </p:nvSpPr>
            <p:spPr bwMode="auto">
              <a:xfrm>
                <a:off x="994" y="-67"/>
                <a:ext cx="96" cy="67"/>
              </a:xfrm>
              <a:prstGeom prst="ellipse">
                <a:avLst/>
              </a:prstGeom>
              <a:solidFill>
                <a:srgbClr val="FF0000"/>
              </a:solidFill>
              <a:ln w="25400">
                <a:solidFill>
                  <a:srgbClr val="FF00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7125" name="AutoShape 31"/>
              <p:cNvSpPr>
                <a:spLocks/>
              </p:cNvSpPr>
              <p:nvPr/>
            </p:nvSpPr>
            <p:spPr bwMode="auto">
              <a:xfrm>
                <a:off x="1090" y="2"/>
                <a:ext cx="214" cy="21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7126" name="AutoShape 35"/>
              <p:cNvSpPr>
                <a:spLocks/>
              </p:cNvSpPr>
              <p:nvPr/>
            </p:nvSpPr>
            <p:spPr bwMode="auto">
              <a:xfrm rot="10800000" flipH="1">
                <a:off x="624" y="0"/>
                <a:ext cx="370" cy="291"/>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7127" name="AutoShape 36"/>
              <p:cNvSpPr>
                <a:spLocks/>
              </p:cNvSpPr>
              <p:nvPr/>
            </p:nvSpPr>
            <p:spPr bwMode="auto">
              <a:xfrm rot="10800000" flipH="1">
                <a:off x="515" y="243"/>
                <a:ext cx="815" cy="54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7128"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8575">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47112" name="TextBox 1"/>
            <p:cNvSpPr txBox="1">
              <a:spLocks noChangeArrowheads="1"/>
            </p:cNvSpPr>
            <p:nvPr/>
          </p:nvSpPr>
          <p:spPr bwMode="auto">
            <a:xfrm>
              <a:off x="1262063" y="2743200"/>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3</a:t>
              </a:r>
            </a:p>
          </p:txBody>
        </p:sp>
        <p:sp>
          <p:nvSpPr>
            <p:cNvPr id="47113" name="TextBox 26"/>
            <p:cNvSpPr txBox="1">
              <a:spLocks noChangeArrowheads="1"/>
            </p:cNvSpPr>
            <p:nvPr/>
          </p:nvSpPr>
          <p:spPr bwMode="auto">
            <a:xfrm>
              <a:off x="1795463" y="3736241"/>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2</a:t>
              </a:r>
            </a:p>
          </p:txBody>
        </p:sp>
        <p:sp>
          <p:nvSpPr>
            <p:cNvPr id="47114" name="TextBox 28"/>
            <p:cNvSpPr txBox="1">
              <a:spLocks noChangeArrowheads="1"/>
            </p:cNvSpPr>
            <p:nvPr/>
          </p:nvSpPr>
          <p:spPr bwMode="auto">
            <a:xfrm>
              <a:off x="2252663" y="2738438"/>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5</a:t>
              </a:r>
            </a:p>
          </p:txBody>
        </p:sp>
        <p:sp>
          <p:nvSpPr>
            <p:cNvPr id="47115" name="TextBox 30"/>
            <p:cNvSpPr txBox="1">
              <a:spLocks noChangeArrowheads="1"/>
            </p:cNvSpPr>
            <p:nvPr/>
          </p:nvSpPr>
          <p:spPr bwMode="auto">
            <a:xfrm>
              <a:off x="2405062" y="35099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sp>
          <p:nvSpPr>
            <p:cNvPr id="47116" name="TextBox 31"/>
            <p:cNvSpPr txBox="1">
              <a:spLocks noChangeArrowheads="1"/>
            </p:cNvSpPr>
            <p:nvPr/>
          </p:nvSpPr>
          <p:spPr bwMode="auto">
            <a:xfrm>
              <a:off x="762000" y="3586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6</a:t>
              </a:r>
            </a:p>
          </p:txBody>
        </p:sp>
        <p:sp>
          <p:nvSpPr>
            <p:cNvPr id="47117" name="TextBox 32"/>
            <p:cNvSpPr txBox="1">
              <a:spLocks noChangeArrowheads="1"/>
            </p:cNvSpPr>
            <p:nvPr/>
          </p:nvSpPr>
          <p:spPr bwMode="auto">
            <a:xfrm>
              <a:off x="1676400" y="3205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grpSp>
      <p:sp>
        <p:nvSpPr>
          <p:cNvPr id="8" name="TextBox 7"/>
          <p:cNvSpPr txBox="1">
            <a:spLocks noChangeArrowheads="1"/>
          </p:cNvSpPr>
          <p:nvPr/>
        </p:nvSpPr>
        <p:spPr bwMode="auto">
          <a:xfrm>
            <a:off x="4495800" y="4038600"/>
            <a:ext cx="3733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FF0000"/>
                </a:solidFill>
              </a:rPr>
              <a:t>V1</a:t>
            </a:r>
            <a:r>
              <a:rPr lang="en-US" altLang="x-none" sz="2400">
                <a:solidFill>
                  <a:srgbClr val="000000"/>
                </a:solidFill>
              </a:rPr>
              <a:t>: 2 red nodes</a:t>
            </a:r>
          </a:p>
          <a:p>
            <a:pPr eaLnBrk="1" hangingPunct="1">
              <a:spcBef>
                <a:spcPct val="0"/>
              </a:spcBef>
              <a:buSzTx/>
              <a:buFontTx/>
              <a:buNone/>
            </a:pPr>
            <a:r>
              <a:rPr lang="en-US" altLang="x-none" sz="2400">
                <a:solidFill>
                  <a:srgbClr val="FF0000"/>
                </a:solidFill>
              </a:rPr>
              <a:t>E1</a:t>
            </a:r>
            <a:r>
              <a:rPr lang="en-US" altLang="x-none" sz="2400">
                <a:solidFill>
                  <a:srgbClr val="000000"/>
                </a:solidFill>
              </a:rPr>
              <a:t>: 1 red edge</a:t>
            </a:r>
          </a:p>
          <a:p>
            <a:pPr eaLnBrk="1" hangingPunct="1">
              <a:spcBef>
                <a:spcPct val="0"/>
              </a:spcBef>
              <a:buSzTx/>
              <a:buFontTx/>
              <a:buNone/>
            </a:pPr>
            <a:r>
              <a:rPr lang="en-US" altLang="x-none" sz="2400">
                <a:solidFill>
                  <a:srgbClr val="000000"/>
                </a:solidFill>
              </a:rPr>
              <a:t>S: 2 edges leaving red nodes</a:t>
            </a:r>
          </a:p>
        </p:txBody>
      </p:sp>
      <p:sp>
        <p:nvSpPr>
          <p:cNvPr id="47110" name="Title 1"/>
          <p:cNvSpPr>
            <a:spLocks noGrp="1"/>
          </p:cNvSpPr>
          <p:nvPr>
            <p:ph type="title"/>
          </p:nvPr>
        </p:nvSpPr>
        <p:spPr>
          <a:xfrm>
            <a:off x="685800" y="381000"/>
            <a:ext cx="7086600" cy="838200"/>
          </a:xfrm>
        </p:spPr>
        <p:txBody>
          <a:bodyPr/>
          <a:lstStyle/>
          <a:p>
            <a:r>
              <a:rPr lang="en-US" altLang="x-none" sz="3600">
                <a:solidFill>
                  <a:srgbClr val="660066"/>
                </a:solidFill>
              </a:rPr>
              <a:t>Prim’s (JPD) spanning tree algorithm</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Content Placeholder 2"/>
          <p:cNvSpPr>
            <a:spLocks noGrp="1"/>
          </p:cNvSpPr>
          <p:nvPr>
            <p:ph idx="1"/>
          </p:nvPr>
        </p:nvSpPr>
        <p:spPr>
          <a:xfrm>
            <a:off x="685800" y="1219200"/>
            <a:ext cx="7772400" cy="4876800"/>
          </a:xfrm>
        </p:spPr>
        <p:txBody>
          <a:bodyPr/>
          <a:lstStyle/>
          <a:p>
            <a:pPr marL="39688" indent="0">
              <a:spcBef>
                <a:spcPts val="200"/>
              </a:spcBef>
              <a:buFont typeface="Times" charset="0"/>
              <a:buNone/>
            </a:pPr>
            <a:r>
              <a:rPr lang="en-US" altLang="x-none" sz="2400">
                <a:solidFill>
                  <a:srgbClr val="FF0000"/>
                </a:solidFill>
              </a:rPr>
              <a:t>V1</a:t>
            </a:r>
            <a:r>
              <a:rPr lang="en-US" altLang="x-none" sz="2400"/>
              <a:t>= {an arbitrary node of V};  </a:t>
            </a:r>
            <a:r>
              <a:rPr lang="en-US" altLang="x-none" sz="2400">
                <a:solidFill>
                  <a:srgbClr val="FF0000"/>
                </a:solidFill>
              </a:rPr>
              <a:t>E1</a:t>
            </a:r>
            <a:r>
              <a:rPr lang="en-US" altLang="x-none" sz="2400"/>
              <a:t>=  {};</a:t>
            </a:r>
          </a:p>
          <a:p>
            <a:pPr marL="39688" indent="0">
              <a:spcBef>
                <a:spcPts val="200"/>
              </a:spcBef>
              <a:buFont typeface="Times" charset="0"/>
              <a:buNone/>
            </a:pPr>
            <a:r>
              <a:rPr lang="en-US" altLang="x-none" sz="2400">
                <a:solidFill>
                  <a:srgbClr val="008000"/>
                </a:solidFill>
              </a:rPr>
              <a:t>//inv: (V1, E1) is a tree, V1 ≤ V, E1 ≤ E</a:t>
            </a:r>
          </a:p>
          <a:p>
            <a:pPr marL="39688" indent="0">
              <a:spcBef>
                <a:spcPts val="200"/>
              </a:spcBef>
              <a:buFont typeface="Times" charset="0"/>
              <a:buNone/>
            </a:pPr>
            <a:endParaRPr lang="en-US" altLang="x-none" sz="2400" b="1"/>
          </a:p>
          <a:p>
            <a:pPr marL="39688" indent="0">
              <a:spcBef>
                <a:spcPts val="200"/>
              </a:spcBef>
              <a:buFont typeface="Times" charset="0"/>
              <a:buNone/>
            </a:pPr>
            <a:r>
              <a:rPr lang="en-US" altLang="x-none" sz="2400" b="1"/>
              <a:t>while</a:t>
            </a:r>
            <a:r>
              <a:rPr lang="en-US" altLang="x-none" sz="2400"/>
              <a:t> (</a:t>
            </a:r>
            <a:r>
              <a:rPr lang="en-US" altLang="x-none" sz="2400">
                <a:solidFill>
                  <a:srgbClr val="FF0000"/>
                </a:solidFill>
              </a:rPr>
              <a:t>V1</a:t>
            </a:r>
            <a:r>
              <a:rPr lang="en-US" altLang="x-none" sz="2400"/>
              <a:t>.size() &lt; V.size()) {</a:t>
            </a:r>
          </a:p>
          <a:p>
            <a:pPr marL="39688" indent="0">
              <a:spcBef>
                <a:spcPts val="200"/>
              </a:spcBef>
              <a:buFont typeface="Times" charset="0"/>
              <a:buNone/>
            </a:pPr>
            <a:r>
              <a:rPr lang="en-US" altLang="x-none" sz="2400"/>
              <a:t>      Pick an edge (u,v) with:</a:t>
            </a:r>
          </a:p>
          <a:p>
            <a:pPr marL="39688" indent="0">
              <a:spcBef>
                <a:spcPts val="200"/>
              </a:spcBef>
              <a:buFont typeface="Times" charset="0"/>
              <a:buNone/>
            </a:pPr>
            <a:r>
              <a:rPr lang="en-US" altLang="x-none" sz="2400"/>
              <a:t>         min weight, u in </a:t>
            </a:r>
            <a:r>
              <a:rPr lang="en-US" altLang="x-none" sz="2400">
                <a:solidFill>
                  <a:srgbClr val="FF0000"/>
                </a:solidFill>
              </a:rPr>
              <a:t>V1</a:t>
            </a:r>
            <a:r>
              <a:rPr lang="en-US" altLang="x-none" sz="2400"/>
              <a:t>,</a:t>
            </a:r>
          </a:p>
          <a:p>
            <a:pPr marL="39688" indent="0">
              <a:spcBef>
                <a:spcPts val="200"/>
              </a:spcBef>
              <a:buFont typeface="Times" charset="0"/>
              <a:buNone/>
            </a:pPr>
            <a:r>
              <a:rPr lang="en-US" altLang="x-none" sz="2400"/>
              <a:t>         v not in </a:t>
            </a:r>
            <a:r>
              <a:rPr lang="en-US" altLang="x-none" sz="2400">
                <a:solidFill>
                  <a:srgbClr val="FF0000"/>
                </a:solidFill>
              </a:rPr>
              <a:t>V1</a:t>
            </a:r>
            <a:r>
              <a:rPr lang="en-US" altLang="x-none" sz="2400"/>
              <a:t>;</a:t>
            </a:r>
          </a:p>
          <a:p>
            <a:pPr marL="39688" indent="0">
              <a:spcBef>
                <a:spcPts val="200"/>
              </a:spcBef>
              <a:buFont typeface="Times" charset="0"/>
              <a:buNone/>
            </a:pPr>
            <a:r>
              <a:rPr lang="en-US" altLang="x-none" sz="2400"/>
              <a:t>     Add v to </a:t>
            </a:r>
            <a:r>
              <a:rPr lang="en-US" altLang="x-none" sz="2400">
                <a:solidFill>
                  <a:srgbClr val="FF0000"/>
                </a:solidFill>
              </a:rPr>
              <a:t>V1</a:t>
            </a:r>
            <a:r>
              <a:rPr lang="en-US" altLang="x-none" sz="2400"/>
              <a:t>; </a:t>
            </a:r>
          </a:p>
          <a:p>
            <a:pPr marL="39688" indent="0">
              <a:spcBef>
                <a:spcPts val="200"/>
              </a:spcBef>
              <a:buFont typeface="Times" charset="0"/>
              <a:buNone/>
            </a:pPr>
            <a:r>
              <a:rPr lang="en-US" altLang="x-none" sz="2400"/>
              <a:t>     Add edge (u, v) to </a:t>
            </a:r>
            <a:r>
              <a:rPr lang="en-US" altLang="x-none" sz="2400">
                <a:solidFill>
                  <a:srgbClr val="FF0000"/>
                </a:solidFill>
              </a:rPr>
              <a:t>E1</a:t>
            </a:r>
          </a:p>
          <a:p>
            <a:pPr marL="39688" indent="0">
              <a:spcBef>
                <a:spcPts val="200"/>
              </a:spcBef>
              <a:buFont typeface="Times" charset="0"/>
              <a:buNone/>
            </a:pPr>
            <a:r>
              <a:rPr lang="en-US" altLang="x-none" sz="2400"/>
              <a:t>}</a:t>
            </a:r>
          </a:p>
        </p:txBody>
      </p:sp>
      <p:sp>
        <p:nvSpPr>
          <p:cNvPr id="4813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spcBef>
                <a:spcPct val="0"/>
              </a:spcBef>
              <a:buSzTx/>
              <a:buFontTx/>
              <a:buNone/>
            </a:pPr>
            <a:fld id="{201D1DA8-BAA5-314C-B5F8-2F22C3615D2D}" type="slidenum">
              <a:rPr lang="en-US" altLang="x-none" sz="1400">
                <a:ea typeface="MS PGothic" charset="-128"/>
              </a:rPr>
              <a:pPr>
                <a:spcBef>
                  <a:spcPct val="0"/>
                </a:spcBef>
                <a:buSzTx/>
                <a:buFontTx/>
                <a:buNone/>
              </a:pPr>
              <a:t>31</a:t>
            </a:fld>
            <a:endParaRPr lang="en-US" altLang="x-none" sz="1400">
              <a:ea typeface="MS PGothic" charset="-128"/>
            </a:endParaRPr>
          </a:p>
        </p:txBody>
      </p:sp>
      <p:sp>
        <p:nvSpPr>
          <p:cNvPr id="48131" name="TextBox 4"/>
          <p:cNvSpPr txBox="1">
            <a:spLocks noChangeArrowheads="1"/>
          </p:cNvSpPr>
          <p:nvPr/>
        </p:nvSpPr>
        <p:spPr bwMode="auto">
          <a:xfrm>
            <a:off x="457200" y="5638800"/>
            <a:ext cx="7932738" cy="830263"/>
          </a:xfrm>
          <a:prstGeom prst="rect">
            <a:avLst/>
          </a:prstGeom>
          <a:solidFill>
            <a:srgbClr val="FFEFE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Consider having a set S of edges with the property:</a:t>
            </a:r>
          </a:p>
          <a:p>
            <a:pPr eaLnBrk="1" hangingPunct="1">
              <a:spcBef>
                <a:spcPct val="0"/>
              </a:spcBef>
              <a:buSzTx/>
              <a:buFontTx/>
              <a:buNone/>
            </a:pPr>
            <a:r>
              <a:rPr lang="en-US" altLang="x-none" sz="2400">
                <a:solidFill>
                  <a:srgbClr val="000000"/>
                </a:solidFill>
              </a:rPr>
              <a:t>If (u, v) an edge with u in V1 and v not in V1, then (u,v) is in S</a:t>
            </a:r>
          </a:p>
        </p:txBody>
      </p:sp>
      <p:grpSp>
        <p:nvGrpSpPr>
          <p:cNvPr id="48132" name="Group 1"/>
          <p:cNvGrpSpPr>
            <a:grpSpLocks/>
          </p:cNvGrpSpPr>
          <p:nvPr/>
        </p:nvGrpSpPr>
        <p:grpSpPr bwMode="auto">
          <a:xfrm>
            <a:off x="6019800" y="2209800"/>
            <a:ext cx="1981200" cy="1563688"/>
            <a:chOff x="762000" y="2738438"/>
            <a:chExt cx="1981200" cy="1562377"/>
          </a:xfrm>
        </p:grpSpPr>
        <p:grpSp>
          <p:nvGrpSpPr>
            <p:cNvPr id="48135" name="Group 3"/>
            <p:cNvGrpSpPr>
              <a:grpSpLocks/>
            </p:cNvGrpSpPr>
            <p:nvPr/>
          </p:nvGrpSpPr>
          <p:grpSpPr bwMode="auto">
            <a:xfrm>
              <a:off x="1066739" y="2865460"/>
              <a:ext cx="1409420" cy="1435355"/>
              <a:chOff x="466" y="-67"/>
              <a:chExt cx="888" cy="904"/>
            </a:xfrm>
          </p:grpSpPr>
          <p:sp>
            <p:nvSpPr>
              <p:cNvPr id="48142" name="Oval 4"/>
              <p:cNvSpPr>
                <a:spLocks/>
              </p:cNvSpPr>
              <p:nvPr/>
            </p:nvSpPr>
            <p:spPr bwMode="auto">
              <a:xfrm>
                <a:off x="575" y="283"/>
                <a:ext cx="57" cy="57"/>
              </a:xfrm>
              <a:prstGeom prst="ellipse">
                <a:avLst/>
              </a:prstGeom>
              <a:solidFill>
                <a:srgbClr val="FF0000"/>
              </a:solidFill>
              <a:ln w="25400">
                <a:solidFill>
                  <a:srgbClr val="FF00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8143"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8144"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8145" name="Oval 11"/>
              <p:cNvSpPr>
                <a:spLocks/>
              </p:cNvSpPr>
              <p:nvPr/>
            </p:nvSpPr>
            <p:spPr bwMode="auto">
              <a:xfrm>
                <a:off x="1296" y="209"/>
                <a:ext cx="58" cy="58"/>
              </a:xfrm>
              <a:prstGeom prst="ellipse">
                <a:avLst/>
              </a:prstGeom>
              <a:solidFill>
                <a:srgbClr val="FF0000"/>
              </a:solidFill>
              <a:ln w="25400">
                <a:solidFill>
                  <a:srgbClr val="FF00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8146"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8147" name="AutoShape 23"/>
              <p:cNvSpPr>
                <a:spLocks/>
              </p:cNvSpPr>
              <p:nvPr/>
            </p:nvSpPr>
            <p:spPr bwMode="auto">
              <a:xfrm rot="10800000" flipH="1">
                <a:off x="1196" y="243"/>
                <a:ext cx="134" cy="52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8148" name="Oval 28"/>
              <p:cNvSpPr>
                <a:spLocks/>
              </p:cNvSpPr>
              <p:nvPr/>
            </p:nvSpPr>
            <p:spPr bwMode="auto">
              <a:xfrm>
                <a:off x="994" y="-67"/>
                <a:ext cx="96" cy="67"/>
              </a:xfrm>
              <a:prstGeom prst="ellipse">
                <a:avLst/>
              </a:prstGeom>
              <a:solidFill>
                <a:srgbClr val="FF0000"/>
              </a:solidFill>
              <a:ln w="25400">
                <a:solidFill>
                  <a:srgbClr val="FF00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8149" name="AutoShape 31"/>
              <p:cNvSpPr>
                <a:spLocks/>
              </p:cNvSpPr>
              <p:nvPr/>
            </p:nvSpPr>
            <p:spPr bwMode="auto">
              <a:xfrm>
                <a:off x="1090" y="2"/>
                <a:ext cx="214" cy="21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8150" name="AutoShape 35"/>
              <p:cNvSpPr>
                <a:spLocks/>
              </p:cNvSpPr>
              <p:nvPr/>
            </p:nvSpPr>
            <p:spPr bwMode="auto">
              <a:xfrm rot="10800000" flipH="1">
                <a:off x="624" y="0"/>
                <a:ext cx="370" cy="291"/>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8151" name="AutoShape 36"/>
              <p:cNvSpPr>
                <a:spLocks/>
              </p:cNvSpPr>
              <p:nvPr/>
            </p:nvSpPr>
            <p:spPr bwMode="auto">
              <a:xfrm rot="10800000" flipH="1">
                <a:off x="515" y="243"/>
                <a:ext cx="815" cy="54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8152"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8575">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48136" name="TextBox 1"/>
            <p:cNvSpPr txBox="1">
              <a:spLocks noChangeArrowheads="1"/>
            </p:cNvSpPr>
            <p:nvPr/>
          </p:nvSpPr>
          <p:spPr bwMode="auto">
            <a:xfrm>
              <a:off x="1262063" y="2743200"/>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3</a:t>
              </a:r>
            </a:p>
          </p:txBody>
        </p:sp>
        <p:sp>
          <p:nvSpPr>
            <p:cNvPr id="48137" name="TextBox 26"/>
            <p:cNvSpPr txBox="1">
              <a:spLocks noChangeArrowheads="1"/>
            </p:cNvSpPr>
            <p:nvPr/>
          </p:nvSpPr>
          <p:spPr bwMode="auto">
            <a:xfrm>
              <a:off x="1795463" y="3736241"/>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2</a:t>
              </a:r>
            </a:p>
          </p:txBody>
        </p:sp>
        <p:sp>
          <p:nvSpPr>
            <p:cNvPr id="48138" name="TextBox 28"/>
            <p:cNvSpPr txBox="1">
              <a:spLocks noChangeArrowheads="1"/>
            </p:cNvSpPr>
            <p:nvPr/>
          </p:nvSpPr>
          <p:spPr bwMode="auto">
            <a:xfrm>
              <a:off x="2252663" y="2738438"/>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5</a:t>
              </a:r>
            </a:p>
          </p:txBody>
        </p:sp>
        <p:sp>
          <p:nvSpPr>
            <p:cNvPr id="48139" name="TextBox 30"/>
            <p:cNvSpPr txBox="1">
              <a:spLocks noChangeArrowheads="1"/>
            </p:cNvSpPr>
            <p:nvPr/>
          </p:nvSpPr>
          <p:spPr bwMode="auto">
            <a:xfrm>
              <a:off x="2405062" y="35099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sp>
          <p:nvSpPr>
            <p:cNvPr id="48140" name="TextBox 31"/>
            <p:cNvSpPr txBox="1">
              <a:spLocks noChangeArrowheads="1"/>
            </p:cNvSpPr>
            <p:nvPr/>
          </p:nvSpPr>
          <p:spPr bwMode="auto">
            <a:xfrm>
              <a:off x="762000" y="3586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6</a:t>
              </a:r>
            </a:p>
          </p:txBody>
        </p:sp>
        <p:sp>
          <p:nvSpPr>
            <p:cNvPr id="48141" name="TextBox 32"/>
            <p:cNvSpPr txBox="1">
              <a:spLocks noChangeArrowheads="1"/>
            </p:cNvSpPr>
            <p:nvPr/>
          </p:nvSpPr>
          <p:spPr bwMode="auto">
            <a:xfrm>
              <a:off x="1676400" y="3205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grpSp>
      <p:sp>
        <p:nvSpPr>
          <p:cNvPr id="48133" name="TextBox 7"/>
          <p:cNvSpPr txBox="1">
            <a:spLocks noChangeArrowheads="1"/>
          </p:cNvSpPr>
          <p:nvPr/>
        </p:nvSpPr>
        <p:spPr bwMode="auto">
          <a:xfrm>
            <a:off x="4495800" y="4038600"/>
            <a:ext cx="3733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FF0000"/>
                </a:solidFill>
              </a:rPr>
              <a:t>V1</a:t>
            </a:r>
            <a:r>
              <a:rPr lang="en-US" altLang="x-none" sz="2400">
                <a:solidFill>
                  <a:srgbClr val="000000"/>
                </a:solidFill>
              </a:rPr>
              <a:t>: 3 red nodes</a:t>
            </a:r>
          </a:p>
          <a:p>
            <a:pPr eaLnBrk="1" hangingPunct="1">
              <a:spcBef>
                <a:spcPct val="0"/>
              </a:spcBef>
              <a:buSzTx/>
              <a:buFontTx/>
              <a:buNone/>
            </a:pPr>
            <a:r>
              <a:rPr lang="en-US" altLang="x-none" sz="2400">
                <a:solidFill>
                  <a:srgbClr val="FF0000"/>
                </a:solidFill>
              </a:rPr>
              <a:t>E1</a:t>
            </a:r>
            <a:r>
              <a:rPr lang="en-US" altLang="x-none" sz="2400">
                <a:solidFill>
                  <a:srgbClr val="000000"/>
                </a:solidFill>
              </a:rPr>
              <a:t>: 2 red edges</a:t>
            </a:r>
          </a:p>
          <a:p>
            <a:pPr eaLnBrk="1" hangingPunct="1">
              <a:spcBef>
                <a:spcPct val="0"/>
              </a:spcBef>
              <a:buSzTx/>
              <a:buFontTx/>
              <a:buNone/>
            </a:pPr>
            <a:r>
              <a:rPr lang="en-US" altLang="x-none" sz="2400">
                <a:solidFill>
                  <a:srgbClr val="000000"/>
                </a:solidFill>
              </a:rPr>
              <a:t>S: 3 edges leaving red nodes</a:t>
            </a:r>
          </a:p>
        </p:txBody>
      </p:sp>
      <p:sp>
        <p:nvSpPr>
          <p:cNvPr id="29" name="Title 1"/>
          <p:cNvSpPr txBox="1">
            <a:spLocks/>
          </p:cNvSpPr>
          <p:nvPr/>
        </p:nvSpPr>
        <p:spPr bwMode="auto">
          <a:xfrm>
            <a:off x="685800" y="381000"/>
            <a:ext cx="7086600" cy="838200"/>
          </a:xfrm>
          <a:prstGeom prst="rect">
            <a:avLst/>
          </a:prstGeom>
          <a:noFill/>
          <a:ln>
            <a:noFill/>
          </a:ln>
          <a:effectLst/>
          <a:extLst>
            <a:ext uri="{FAA26D3D-D897-4be2-8F04-BA451C77F1D7}">
              <ma14:placeholderFlag xmlns:ma14="http://schemas.microsoft.com/office/mac/drawingml/2011/main" val="1"/>
            </a:ext>
          </a:extLst>
        </p:spPr>
        <p:txBody>
          <a:bodyPr lIns="50800" tIns="50800" bIns="50800" anchor="ctr"/>
          <a:lstStyle>
            <a:lvl1pPr marL="39688" indent="-39688" algn="ctr" rtl="0" eaLnBrk="0" fontAlgn="base" hangingPunct="0">
              <a:spcBef>
                <a:spcPct val="0"/>
              </a:spcBef>
              <a:spcAft>
                <a:spcPct val="0"/>
              </a:spcAft>
              <a:defRPr sz="44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2pPr>
            <a:lvl3pPr marL="39688" indent="-39688" algn="ctr" rtl="0" eaLnBrk="0" fontAlgn="base" hangingPunct="0">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3pPr>
            <a:lvl4pPr marL="39688" indent="-39688" algn="ctr" rtl="0" eaLnBrk="0" fontAlgn="base" hangingPunct="0">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4pPr>
            <a:lvl5pPr marL="39688" indent="-39688" algn="ctr" rtl="0" eaLnBrk="0" fontAlgn="base" hangingPunct="0">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5pPr>
            <a:lvl6pPr marL="496888" algn="ctr" rtl="0" fontAlgn="base">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6pPr>
            <a:lvl7pPr marL="954088" algn="ctr" rtl="0" fontAlgn="base">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7pPr>
            <a:lvl8pPr marL="1411288" algn="ctr" rtl="0" fontAlgn="base">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8pPr>
            <a:lvl9pPr marL="1868488" algn="ctr" rtl="0" fontAlgn="base">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9pPr>
          </a:lstStyle>
          <a:p>
            <a:pPr>
              <a:defRPr/>
            </a:pPr>
            <a:r>
              <a:rPr lang="en-US" altLang="x-none" sz="3600" kern="0" smtClean="0">
                <a:solidFill>
                  <a:srgbClr val="660066"/>
                </a:solidFill>
              </a:rPr>
              <a:t>Prim’s (JPD) spanning tree algorithm</a:t>
            </a:r>
            <a:endParaRPr lang="en-US" altLang="x-none" sz="3600" kern="0">
              <a:solidFill>
                <a:srgbClr val="660066"/>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a:xfrm>
            <a:off x="685800" y="381000"/>
            <a:ext cx="7086600" cy="838200"/>
          </a:xfrm>
        </p:spPr>
        <p:txBody>
          <a:bodyPr/>
          <a:lstStyle/>
          <a:p>
            <a:r>
              <a:rPr lang="en-US" altLang="x-none" sz="3600">
                <a:solidFill>
                  <a:srgbClr val="660066"/>
                </a:solidFill>
              </a:rPr>
              <a:t>Prim’s (JPD) spanning tree algorithm</a:t>
            </a:r>
          </a:p>
        </p:txBody>
      </p:sp>
      <p:sp>
        <p:nvSpPr>
          <p:cNvPr id="49154" name="Content Placeholder 2"/>
          <p:cNvSpPr>
            <a:spLocks noGrp="1"/>
          </p:cNvSpPr>
          <p:nvPr>
            <p:ph idx="1"/>
          </p:nvPr>
        </p:nvSpPr>
        <p:spPr>
          <a:xfrm>
            <a:off x="685800" y="1219200"/>
            <a:ext cx="7772400" cy="4876800"/>
          </a:xfrm>
        </p:spPr>
        <p:txBody>
          <a:bodyPr/>
          <a:lstStyle/>
          <a:p>
            <a:pPr marL="39688" indent="0">
              <a:spcBef>
                <a:spcPts val="200"/>
              </a:spcBef>
              <a:buFont typeface="Times" charset="0"/>
              <a:buNone/>
            </a:pPr>
            <a:r>
              <a:rPr lang="en-US" altLang="x-none" sz="2400">
                <a:solidFill>
                  <a:srgbClr val="FF0000"/>
                </a:solidFill>
              </a:rPr>
              <a:t>V1</a:t>
            </a:r>
            <a:r>
              <a:rPr lang="en-US" altLang="x-none" sz="2400"/>
              <a:t>= {an arbitrary node of V};  </a:t>
            </a:r>
            <a:r>
              <a:rPr lang="en-US" altLang="x-none" sz="2400">
                <a:solidFill>
                  <a:srgbClr val="FF0000"/>
                </a:solidFill>
              </a:rPr>
              <a:t>E1</a:t>
            </a:r>
            <a:r>
              <a:rPr lang="en-US" altLang="x-none" sz="2400"/>
              <a:t>=  {};</a:t>
            </a:r>
          </a:p>
          <a:p>
            <a:pPr marL="39688" indent="0">
              <a:spcBef>
                <a:spcPts val="200"/>
              </a:spcBef>
              <a:buFont typeface="Times" charset="0"/>
              <a:buNone/>
            </a:pPr>
            <a:r>
              <a:rPr lang="en-US" altLang="x-none" sz="2400">
                <a:solidFill>
                  <a:srgbClr val="008000"/>
                </a:solidFill>
              </a:rPr>
              <a:t>//inv: (V1, E1) is a tree, V1 ≤ V, E1 ≤ E</a:t>
            </a:r>
          </a:p>
          <a:p>
            <a:pPr marL="39688" indent="0">
              <a:spcBef>
                <a:spcPts val="200"/>
              </a:spcBef>
              <a:buFont typeface="Times" charset="0"/>
              <a:buNone/>
            </a:pPr>
            <a:endParaRPr lang="en-US" altLang="x-none" sz="2400" b="1"/>
          </a:p>
          <a:p>
            <a:pPr marL="39688" indent="0">
              <a:spcBef>
                <a:spcPts val="200"/>
              </a:spcBef>
              <a:buFont typeface="Times" charset="0"/>
              <a:buNone/>
            </a:pPr>
            <a:r>
              <a:rPr lang="en-US" altLang="x-none" sz="2400" b="1"/>
              <a:t>while</a:t>
            </a:r>
            <a:r>
              <a:rPr lang="en-US" altLang="x-none" sz="2400"/>
              <a:t> (</a:t>
            </a:r>
            <a:r>
              <a:rPr lang="en-US" altLang="x-none" sz="2400">
                <a:solidFill>
                  <a:srgbClr val="FF0000"/>
                </a:solidFill>
              </a:rPr>
              <a:t>V1</a:t>
            </a:r>
            <a:r>
              <a:rPr lang="en-US" altLang="x-none" sz="2400"/>
              <a:t>.size() &lt; V.size()) {</a:t>
            </a:r>
          </a:p>
          <a:p>
            <a:pPr marL="39688" indent="0">
              <a:spcBef>
                <a:spcPts val="200"/>
              </a:spcBef>
              <a:buFont typeface="Times" charset="0"/>
              <a:buNone/>
            </a:pPr>
            <a:r>
              <a:rPr lang="en-US" altLang="x-none" sz="2400"/>
              <a:t>      Pick an edge (u,v) with:</a:t>
            </a:r>
          </a:p>
          <a:p>
            <a:pPr marL="39688" indent="0">
              <a:spcBef>
                <a:spcPts val="200"/>
              </a:spcBef>
              <a:buFont typeface="Times" charset="0"/>
              <a:buNone/>
            </a:pPr>
            <a:r>
              <a:rPr lang="en-US" altLang="x-none" sz="2400"/>
              <a:t>         min weight, u in </a:t>
            </a:r>
            <a:r>
              <a:rPr lang="en-US" altLang="x-none" sz="2400">
                <a:solidFill>
                  <a:srgbClr val="FF0000"/>
                </a:solidFill>
              </a:rPr>
              <a:t>V1</a:t>
            </a:r>
            <a:r>
              <a:rPr lang="en-US" altLang="x-none" sz="2400"/>
              <a:t>,</a:t>
            </a:r>
          </a:p>
          <a:p>
            <a:pPr marL="39688" indent="0">
              <a:spcBef>
                <a:spcPts val="200"/>
              </a:spcBef>
              <a:buFont typeface="Times" charset="0"/>
              <a:buNone/>
            </a:pPr>
            <a:r>
              <a:rPr lang="en-US" altLang="x-none" sz="2400"/>
              <a:t>         v not in </a:t>
            </a:r>
            <a:r>
              <a:rPr lang="en-US" altLang="x-none" sz="2400">
                <a:solidFill>
                  <a:srgbClr val="FF0000"/>
                </a:solidFill>
              </a:rPr>
              <a:t>V1</a:t>
            </a:r>
            <a:r>
              <a:rPr lang="en-US" altLang="x-none" sz="2400"/>
              <a:t>;</a:t>
            </a:r>
          </a:p>
          <a:p>
            <a:pPr marL="39688" indent="0">
              <a:spcBef>
                <a:spcPts val="200"/>
              </a:spcBef>
              <a:buFont typeface="Times" charset="0"/>
              <a:buNone/>
            </a:pPr>
            <a:r>
              <a:rPr lang="en-US" altLang="x-none" sz="2400"/>
              <a:t>     Add v to </a:t>
            </a:r>
            <a:r>
              <a:rPr lang="en-US" altLang="x-none" sz="2400">
                <a:solidFill>
                  <a:srgbClr val="FF0000"/>
                </a:solidFill>
              </a:rPr>
              <a:t>V1</a:t>
            </a:r>
            <a:r>
              <a:rPr lang="en-US" altLang="x-none" sz="2400"/>
              <a:t>; </a:t>
            </a:r>
          </a:p>
          <a:p>
            <a:pPr marL="39688" indent="0">
              <a:spcBef>
                <a:spcPts val="200"/>
              </a:spcBef>
              <a:buFont typeface="Times" charset="0"/>
              <a:buNone/>
            </a:pPr>
            <a:r>
              <a:rPr lang="en-US" altLang="x-none" sz="2400"/>
              <a:t>     Add edge (u, v) to </a:t>
            </a:r>
            <a:r>
              <a:rPr lang="en-US" altLang="x-none" sz="2400">
                <a:solidFill>
                  <a:srgbClr val="FF0000"/>
                </a:solidFill>
              </a:rPr>
              <a:t>E1</a:t>
            </a:r>
          </a:p>
          <a:p>
            <a:pPr marL="39688" indent="0">
              <a:spcBef>
                <a:spcPts val="200"/>
              </a:spcBef>
              <a:buFont typeface="Times" charset="0"/>
              <a:buNone/>
            </a:pPr>
            <a:r>
              <a:rPr lang="en-US" altLang="x-none" sz="2400"/>
              <a:t>}</a:t>
            </a:r>
          </a:p>
        </p:txBody>
      </p:sp>
      <p:sp>
        <p:nvSpPr>
          <p:cNvPr id="49155"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spcBef>
                <a:spcPct val="0"/>
              </a:spcBef>
              <a:buSzTx/>
              <a:buFontTx/>
              <a:buNone/>
            </a:pPr>
            <a:fld id="{5BF018F0-9E41-3B40-95DC-DBCB0FFC5FFB}" type="slidenum">
              <a:rPr lang="en-US" altLang="x-none" sz="1400">
                <a:ea typeface="MS PGothic" charset="-128"/>
              </a:rPr>
              <a:pPr>
                <a:spcBef>
                  <a:spcPct val="0"/>
                </a:spcBef>
                <a:buSzTx/>
                <a:buFontTx/>
                <a:buNone/>
              </a:pPr>
              <a:t>32</a:t>
            </a:fld>
            <a:endParaRPr lang="en-US" altLang="x-none" sz="1400">
              <a:ea typeface="MS PGothic" charset="-128"/>
            </a:endParaRPr>
          </a:p>
        </p:txBody>
      </p:sp>
      <p:sp>
        <p:nvSpPr>
          <p:cNvPr id="49156" name="TextBox 4"/>
          <p:cNvSpPr txBox="1">
            <a:spLocks noChangeArrowheads="1"/>
          </p:cNvSpPr>
          <p:nvPr/>
        </p:nvSpPr>
        <p:spPr bwMode="auto">
          <a:xfrm>
            <a:off x="457200" y="5638800"/>
            <a:ext cx="7932738" cy="830263"/>
          </a:xfrm>
          <a:prstGeom prst="rect">
            <a:avLst/>
          </a:prstGeom>
          <a:solidFill>
            <a:srgbClr val="FFEFE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Consider having a set S of edges with the property:</a:t>
            </a:r>
          </a:p>
          <a:p>
            <a:pPr eaLnBrk="1" hangingPunct="1">
              <a:spcBef>
                <a:spcPct val="0"/>
              </a:spcBef>
              <a:buSzTx/>
              <a:buFontTx/>
              <a:buNone/>
            </a:pPr>
            <a:r>
              <a:rPr lang="en-US" altLang="x-none" sz="2400">
                <a:solidFill>
                  <a:srgbClr val="000000"/>
                </a:solidFill>
              </a:rPr>
              <a:t>If (u, v) an edge with u in V1 and v not in V1, then (u,v) is in S</a:t>
            </a:r>
          </a:p>
        </p:txBody>
      </p:sp>
      <p:grpSp>
        <p:nvGrpSpPr>
          <p:cNvPr id="49157" name="Group 1"/>
          <p:cNvGrpSpPr>
            <a:grpSpLocks/>
          </p:cNvGrpSpPr>
          <p:nvPr/>
        </p:nvGrpSpPr>
        <p:grpSpPr bwMode="auto">
          <a:xfrm>
            <a:off x="6324600" y="1524000"/>
            <a:ext cx="1981200" cy="1563688"/>
            <a:chOff x="762000" y="2738438"/>
            <a:chExt cx="1981200" cy="1562377"/>
          </a:xfrm>
        </p:grpSpPr>
        <p:grpSp>
          <p:nvGrpSpPr>
            <p:cNvPr id="49160" name="Group 3"/>
            <p:cNvGrpSpPr>
              <a:grpSpLocks/>
            </p:cNvGrpSpPr>
            <p:nvPr/>
          </p:nvGrpSpPr>
          <p:grpSpPr bwMode="auto">
            <a:xfrm>
              <a:off x="1066739" y="2865460"/>
              <a:ext cx="1409420" cy="1435355"/>
              <a:chOff x="466" y="-67"/>
              <a:chExt cx="888" cy="904"/>
            </a:xfrm>
          </p:grpSpPr>
          <p:sp>
            <p:nvSpPr>
              <p:cNvPr id="49167" name="Oval 4"/>
              <p:cNvSpPr>
                <a:spLocks/>
              </p:cNvSpPr>
              <p:nvPr/>
            </p:nvSpPr>
            <p:spPr bwMode="auto">
              <a:xfrm>
                <a:off x="575" y="283"/>
                <a:ext cx="57" cy="57"/>
              </a:xfrm>
              <a:prstGeom prst="ellipse">
                <a:avLst/>
              </a:prstGeom>
              <a:solidFill>
                <a:srgbClr val="FF0000"/>
              </a:solidFill>
              <a:ln w="25400">
                <a:solidFill>
                  <a:srgbClr val="FF00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9168" name="Oval 5"/>
              <p:cNvSpPr>
                <a:spLocks/>
              </p:cNvSpPr>
              <p:nvPr/>
            </p:nvSpPr>
            <p:spPr bwMode="auto">
              <a:xfrm>
                <a:off x="466" y="780"/>
                <a:ext cx="57" cy="57"/>
              </a:xfrm>
              <a:prstGeom prst="ellipse">
                <a:avLst/>
              </a:prstGeom>
              <a:solidFill>
                <a:srgbClr val="FF0000"/>
              </a:solidFill>
              <a:ln w="25400">
                <a:solidFill>
                  <a:srgbClr val="FF00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9169"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9170" name="Oval 11"/>
              <p:cNvSpPr>
                <a:spLocks/>
              </p:cNvSpPr>
              <p:nvPr/>
            </p:nvSpPr>
            <p:spPr bwMode="auto">
              <a:xfrm>
                <a:off x="1296" y="209"/>
                <a:ext cx="58" cy="58"/>
              </a:xfrm>
              <a:prstGeom prst="ellipse">
                <a:avLst/>
              </a:prstGeom>
              <a:solidFill>
                <a:srgbClr val="FF0000"/>
              </a:solidFill>
              <a:ln w="25400">
                <a:solidFill>
                  <a:srgbClr val="FF00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9171"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9172" name="AutoShape 23"/>
              <p:cNvSpPr>
                <a:spLocks/>
              </p:cNvSpPr>
              <p:nvPr/>
            </p:nvSpPr>
            <p:spPr bwMode="auto">
              <a:xfrm rot="10800000" flipH="1">
                <a:off x="1196" y="243"/>
                <a:ext cx="134" cy="52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9173" name="Oval 28"/>
              <p:cNvSpPr>
                <a:spLocks/>
              </p:cNvSpPr>
              <p:nvPr/>
            </p:nvSpPr>
            <p:spPr bwMode="auto">
              <a:xfrm>
                <a:off x="994" y="-67"/>
                <a:ext cx="96" cy="67"/>
              </a:xfrm>
              <a:prstGeom prst="ellipse">
                <a:avLst/>
              </a:prstGeom>
              <a:solidFill>
                <a:srgbClr val="FF0000"/>
              </a:solidFill>
              <a:ln w="25400">
                <a:solidFill>
                  <a:srgbClr val="FF00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49174" name="AutoShape 31"/>
              <p:cNvSpPr>
                <a:spLocks/>
              </p:cNvSpPr>
              <p:nvPr/>
            </p:nvSpPr>
            <p:spPr bwMode="auto">
              <a:xfrm>
                <a:off x="1090" y="2"/>
                <a:ext cx="214" cy="21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9175" name="AutoShape 35"/>
              <p:cNvSpPr>
                <a:spLocks/>
              </p:cNvSpPr>
              <p:nvPr/>
            </p:nvSpPr>
            <p:spPr bwMode="auto">
              <a:xfrm rot="10800000" flipH="1">
                <a:off x="624" y="0"/>
                <a:ext cx="370" cy="291"/>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9176" name="AutoShape 36"/>
              <p:cNvSpPr>
                <a:spLocks/>
              </p:cNvSpPr>
              <p:nvPr/>
            </p:nvSpPr>
            <p:spPr bwMode="auto">
              <a:xfrm rot="10800000" flipH="1">
                <a:off x="515" y="243"/>
                <a:ext cx="815" cy="54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9177"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8575">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49161" name="TextBox 1"/>
            <p:cNvSpPr txBox="1">
              <a:spLocks noChangeArrowheads="1"/>
            </p:cNvSpPr>
            <p:nvPr/>
          </p:nvSpPr>
          <p:spPr bwMode="auto">
            <a:xfrm>
              <a:off x="1262063" y="2743200"/>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3</a:t>
              </a:r>
            </a:p>
          </p:txBody>
        </p:sp>
        <p:sp>
          <p:nvSpPr>
            <p:cNvPr id="49162" name="TextBox 26"/>
            <p:cNvSpPr txBox="1">
              <a:spLocks noChangeArrowheads="1"/>
            </p:cNvSpPr>
            <p:nvPr/>
          </p:nvSpPr>
          <p:spPr bwMode="auto">
            <a:xfrm>
              <a:off x="1871663" y="3736241"/>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2</a:t>
              </a:r>
            </a:p>
          </p:txBody>
        </p:sp>
        <p:sp>
          <p:nvSpPr>
            <p:cNvPr id="49163" name="TextBox 28"/>
            <p:cNvSpPr txBox="1">
              <a:spLocks noChangeArrowheads="1"/>
            </p:cNvSpPr>
            <p:nvPr/>
          </p:nvSpPr>
          <p:spPr bwMode="auto">
            <a:xfrm>
              <a:off x="2252663" y="2738438"/>
              <a:ext cx="338137"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5</a:t>
              </a:r>
            </a:p>
          </p:txBody>
        </p:sp>
        <p:sp>
          <p:nvSpPr>
            <p:cNvPr id="49164" name="TextBox 30"/>
            <p:cNvSpPr txBox="1">
              <a:spLocks noChangeArrowheads="1"/>
            </p:cNvSpPr>
            <p:nvPr/>
          </p:nvSpPr>
          <p:spPr bwMode="auto">
            <a:xfrm>
              <a:off x="2405062" y="35099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sp>
          <p:nvSpPr>
            <p:cNvPr id="49165" name="TextBox 31"/>
            <p:cNvSpPr txBox="1">
              <a:spLocks noChangeArrowheads="1"/>
            </p:cNvSpPr>
            <p:nvPr/>
          </p:nvSpPr>
          <p:spPr bwMode="auto">
            <a:xfrm>
              <a:off x="762000" y="3586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6</a:t>
              </a:r>
            </a:p>
          </p:txBody>
        </p:sp>
        <p:sp>
          <p:nvSpPr>
            <p:cNvPr id="49166" name="TextBox 32"/>
            <p:cNvSpPr txBox="1">
              <a:spLocks noChangeArrowheads="1"/>
            </p:cNvSpPr>
            <p:nvPr/>
          </p:nvSpPr>
          <p:spPr bwMode="auto">
            <a:xfrm>
              <a:off x="1600200" y="3205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4</a:t>
              </a:r>
            </a:p>
          </p:txBody>
        </p:sp>
      </p:grpSp>
      <p:sp>
        <p:nvSpPr>
          <p:cNvPr id="49158" name="TextBox 7"/>
          <p:cNvSpPr txBox="1">
            <a:spLocks noChangeArrowheads="1"/>
          </p:cNvSpPr>
          <p:nvPr/>
        </p:nvSpPr>
        <p:spPr bwMode="auto">
          <a:xfrm>
            <a:off x="4724400" y="3276600"/>
            <a:ext cx="3733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FF0000"/>
                </a:solidFill>
              </a:rPr>
              <a:t>V1</a:t>
            </a:r>
            <a:r>
              <a:rPr lang="en-US" altLang="x-none" sz="2400">
                <a:solidFill>
                  <a:srgbClr val="000000"/>
                </a:solidFill>
              </a:rPr>
              <a:t>: 4 red nodes</a:t>
            </a:r>
          </a:p>
          <a:p>
            <a:pPr eaLnBrk="1" hangingPunct="1">
              <a:spcBef>
                <a:spcPct val="0"/>
              </a:spcBef>
              <a:buSzTx/>
              <a:buFontTx/>
              <a:buNone/>
            </a:pPr>
            <a:r>
              <a:rPr lang="en-US" altLang="x-none" sz="2400">
                <a:solidFill>
                  <a:srgbClr val="FF0000"/>
                </a:solidFill>
              </a:rPr>
              <a:t>E1</a:t>
            </a:r>
            <a:r>
              <a:rPr lang="en-US" altLang="x-none" sz="2400">
                <a:solidFill>
                  <a:srgbClr val="000000"/>
                </a:solidFill>
              </a:rPr>
              <a:t>: 3 red edges</a:t>
            </a:r>
          </a:p>
          <a:p>
            <a:pPr eaLnBrk="1" hangingPunct="1">
              <a:spcBef>
                <a:spcPct val="0"/>
              </a:spcBef>
              <a:buSzTx/>
              <a:buFontTx/>
              <a:buNone/>
            </a:pPr>
            <a:r>
              <a:rPr lang="en-US" altLang="x-none" sz="2400">
                <a:solidFill>
                  <a:srgbClr val="000000"/>
                </a:solidFill>
              </a:rPr>
              <a:t>S: 3 edges leaving red nodes</a:t>
            </a:r>
          </a:p>
        </p:txBody>
      </p:sp>
      <p:sp>
        <p:nvSpPr>
          <p:cNvPr id="49159" name="TextBox 5"/>
          <p:cNvSpPr txBox="1">
            <a:spLocks noChangeArrowheads="1"/>
          </p:cNvSpPr>
          <p:nvPr/>
        </p:nvSpPr>
        <p:spPr bwMode="auto">
          <a:xfrm>
            <a:off x="4038600" y="4724400"/>
            <a:ext cx="4343400" cy="8302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Note: the edge with weight 6 is</a:t>
            </a:r>
            <a:br>
              <a:rPr lang="en-US" altLang="x-none" sz="2400">
                <a:solidFill>
                  <a:srgbClr val="000000"/>
                </a:solidFill>
              </a:rPr>
            </a:br>
            <a:r>
              <a:rPr lang="en-US" altLang="x-none" sz="2400">
                <a:solidFill>
                  <a:srgbClr val="000000"/>
                </a:solidFill>
              </a:rPr>
              <a:t>not in in S – this avoids cycles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19200"/>
            <a:ext cx="7772400" cy="4876800"/>
          </a:xfrm>
        </p:spPr>
        <p:txBody>
          <a:bodyPr/>
          <a:lstStyle/>
          <a:p>
            <a:pPr marL="39688" indent="0">
              <a:spcBef>
                <a:spcPts val="200"/>
              </a:spcBef>
              <a:buFont typeface="Times" charset="0"/>
              <a:buNone/>
            </a:pPr>
            <a:r>
              <a:rPr lang="en-US" altLang="x-none" sz="2400">
                <a:solidFill>
                  <a:srgbClr val="FF0000"/>
                </a:solidFill>
              </a:rPr>
              <a:t>V1</a:t>
            </a:r>
            <a:r>
              <a:rPr lang="en-US" altLang="x-none" sz="2400"/>
              <a:t>= {an arbitrary node of V};  </a:t>
            </a:r>
            <a:r>
              <a:rPr lang="en-US" altLang="x-none" sz="2400">
                <a:solidFill>
                  <a:srgbClr val="FF0000"/>
                </a:solidFill>
              </a:rPr>
              <a:t>E1</a:t>
            </a:r>
            <a:r>
              <a:rPr lang="en-US" altLang="x-none" sz="2400"/>
              <a:t>=  {};</a:t>
            </a:r>
          </a:p>
          <a:p>
            <a:pPr marL="39688" indent="0">
              <a:spcBef>
                <a:spcPts val="200"/>
              </a:spcBef>
              <a:buFont typeface="Times" charset="0"/>
              <a:buNone/>
            </a:pPr>
            <a:r>
              <a:rPr lang="en-US" altLang="x-none" sz="2400">
                <a:solidFill>
                  <a:srgbClr val="008000"/>
                </a:solidFill>
              </a:rPr>
              <a:t>//inv: (V1, E1) is a tree, V1 ≤ V, E1 ≤ E</a:t>
            </a:r>
          </a:p>
          <a:p>
            <a:pPr marL="39688" indent="0">
              <a:spcBef>
                <a:spcPts val="200"/>
              </a:spcBef>
              <a:buFont typeface="Times" charset="0"/>
              <a:buNone/>
            </a:pPr>
            <a:r>
              <a:rPr lang="en-US" altLang="x-none" sz="2400">
                <a:solidFill>
                  <a:srgbClr val="3366FF"/>
                </a:solidFill>
              </a:rPr>
              <a:t>S= set of edges leaving the single node in V1;</a:t>
            </a:r>
          </a:p>
          <a:p>
            <a:pPr marL="39688" indent="0">
              <a:spcBef>
                <a:spcPts val="200"/>
              </a:spcBef>
              <a:buFont typeface="Times" charset="0"/>
              <a:buNone/>
            </a:pPr>
            <a:r>
              <a:rPr lang="en-US" altLang="x-none" sz="2400" b="1"/>
              <a:t>while</a:t>
            </a:r>
            <a:r>
              <a:rPr lang="en-US" altLang="x-none" sz="2400"/>
              <a:t> (</a:t>
            </a:r>
            <a:r>
              <a:rPr lang="en-US" altLang="x-none" sz="2400">
                <a:solidFill>
                  <a:srgbClr val="FF0000"/>
                </a:solidFill>
              </a:rPr>
              <a:t>V1</a:t>
            </a:r>
            <a:r>
              <a:rPr lang="en-US" altLang="x-none" sz="2400"/>
              <a:t>.size() &lt; V.size()) {</a:t>
            </a:r>
          </a:p>
          <a:p>
            <a:pPr marL="39688" indent="0">
              <a:spcBef>
                <a:spcPts val="200"/>
              </a:spcBef>
              <a:buFont typeface="Times" charset="0"/>
              <a:buNone/>
            </a:pPr>
            <a:r>
              <a:rPr lang="en-US" altLang="x-none" sz="2400"/>
              <a:t>      Pick an edge (u,v) with:</a:t>
            </a:r>
          </a:p>
          <a:p>
            <a:pPr marL="39688" indent="0">
              <a:spcBef>
                <a:spcPts val="200"/>
              </a:spcBef>
              <a:buFont typeface="Times" charset="0"/>
              <a:buNone/>
            </a:pPr>
            <a:r>
              <a:rPr lang="en-US" altLang="x-none" sz="2400"/>
              <a:t>         min weight, u in </a:t>
            </a:r>
            <a:r>
              <a:rPr lang="en-US" altLang="x-none" sz="2400">
                <a:solidFill>
                  <a:srgbClr val="FF0000"/>
                </a:solidFill>
              </a:rPr>
              <a:t>V1</a:t>
            </a:r>
            <a:r>
              <a:rPr lang="en-US" altLang="x-none" sz="2400"/>
              <a:t>,</a:t>
            </a:r>
          </a:p>
          <a:p>
            <a:pPr marL="39688" indent="0">
              <a:spcBef>
                <a:spcPts val="200"/>
              </a:spcBef>
              <a:buFont typeface="Times" charset="0"/>
              <a:buNone/>
            </a:pPr>
            <a:r>
              <a:rPr lang="en-US" altLang="x-none" sz="2400"/>
              <a:t>         v not in </a:t>
            </a:r>
            <a:r>
              <a:rPr lang="en-US" altLang="x-none" sz="2400">
                <a:solidFill>
                  <a:srgbClr val="FF0000"/>
                </a:solidFill>
              </a:rPr>
              <a:t>V1</a:t>
            </a:r>
            <a:r>
              <a:rPr lang="en-US" altLang="x-none" sz="2400"/>
              <a:t>;</a:t>
            </a:r>
          </a:p>
          <a:p>
            <a:pPr marL="39688" indent="0">
              <a:spcBef>
                <a:spcPts val="200"/>
              </a:spcBef>
              <a:buFont typeface="Times" charset="0"/>
              <a:buNone/>
            </a:pPr>
            <a:r>
              <a:rPr lang="en-US" altLang="x-none" sz="2400"/>
              <a:t>     Add v to </a:t>
            </a:r>
            <a:r>
              <a:rPr lang="en-US" altLang="x-none" sz="2400">
                <a:solidFill>
                  <a:srgbClr val="FF0000"/>
                </a:solidFill>
              </a:rPr>
              <a:t>V1</a:t>
            </a:r>
            <a:r>
              <a:rPr lang="en-US" altLang="x-none" sz="2400"/>
              <a:t>; </a:t>
            </a:r>
          </a:p>
          <a:p>
            <a:pPr marL="39688" indent="0">
              <a:spcBef>
                <a:spcPts val="200"/>
              </a:spcBef>
              <a:buFont typeface="Times" charset="0"/>
              <a:buNone/>
            </a:pPr>
            <a:r>
              <a:rPr lang="en-US" altLang="x-none" sz="2400"/>
              <a:t>     Add edge (u, v) to </a:t>
            </a:r>
            <a:r>
              <a:rPr lang="en-US" altLang="x-none" sz="2400">
                <a:solidFill>
                  <a:srgbClr val="FF0000"/>
                </a:solidFill>
              </a:rPr>
              <a:t>E1</a:t>
            </a:r>
          </a:p>
          <a:p>
            <a:pPr marL="39688" indent="0">
              <a:spcBef>
                <a:spcPts val="200"/>
              </a:spcBef>
              <a:buFont typeface="Times" charset="0"/>
              <a:buNone/>
            </a:pPr>
            <a:r>
              <a:rPr lang="en-US" altLang="x-none" sz="2400"/>
              <a:t>}</a:t>
            </a:r>
          </a:p>
        </p:txBody>
      </p:sp>
      <p:sp>
        <p:nvSpPr>
          <p:cNvPr id="50178"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spcBef>
                <a:spcPct val="0"/>
              </a:spcBef>
              <a:buSzTx/>
              <a:buFontTx/>
              <a:buNone/>
            </a:pPr>
            <a:fld id="{C0C9A4FE-A3DA-7840-9A62-D89D3EA2D92A}" type="slidenum">
              <a:rPr lang="en-US" altLang="x-none" sz="1400">
                <a:ea typeface="MS PGothic" charset="-128"/>
              </a:rPr>
              <a:pPr>
                <a:spcBef>
                  <a:spcPct val="0"/>
                </a:spcBef>
                <a:buSzTx/>
                <a:buFontTx/>
                <a:buNone/>
              </a:pPr>
              <a:t>33</a:t>
            </a:fld>
            <a:endParaRPr lang="en-US" altLang="x-none" sz="1400">
              <a:ea typeface="MS PGothic" charset="-128"/>
            </a:endParaRPr>
          </a:p>
        </p:txBody>
      </p:sp>
      <p:sp>
        <p:nvSpPr>
          <p:cNvPr id="50179" name="TextBox 4"/>
          <p:cNvSpPr txBox="1">
            <a:spLocks noChangeArrowheads="1"/>
          </p:cNvSpPr>
          <p:nvPr/>
        </p:nvSpPr>
        <p:spPr bwMode="auto">
          <a:xfrm>
            <a:off x="457200" y="5638800"/>
            <a:ext cx="7932738" cy="830263"/>
          </a:xfrm>
          <a:prstGeom prst="rect">
            <a:avLst/>
          </a:prstGeom>
          <a:solidFill>
            <a:srgbClr val="FFEFE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Consider having a set S of edges with the property:</a:t>
            </a:r>
          </a:p>
          <a:p>
            <a:pPr eaLnBrk="1" hangingPunct="1">
              <a:spcBef>
                <a:spcPct val="0"/>
              </a:spcBef>
              <a:buSzTx/>
              <a:buFontTx/>
              <a:buNone/>
            </a:pPr>
            <a:r>
              <a:rPr lang="en-US" altLang="x-none" sz="2400">
                <a:solidFill>
                  <a:srgbClr val="000000"/>
                </a:solidFill>
              </a:rPr>
              <a:t>If (u, v) an edge with u in V1 and v not in V1, then (u,v) is in S</a:t>
            </a:r>
          </a:p>
        </p:txBody>
      </p:sp>
      <p:sp>
        <p:nvSpPr>
          <p:cNvPr id="6" name="TextBox 5"/>
          <p:cNvSpPr txBox="1">
            <a:spLocks noChangeArrowheads="1"/>
          </p:cNvSpPr>
          <p:nvPr/>
        </p:nvSpPr>
        <p:spPr bwMode="auto">
          <a:xfrm>
            <a:off x="4419600" y="2819400"/>
            <a:ext cx="3657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ts val="200"/>
              </a:spcBef>
              <a:buSzTx/>
              <a:buFontTx/>
              <a:buNone/>
            </a:pPr>
            <a:r>
              <a:rPr lang="en-US" altLang="x-none" sz="2400">
                <a:solidFill>
                  <a:srgbClr val="3366FF"/>
                </a:solidFill>
              </a:rPr>
              <a:t>Remove from S an edge</a:t>
            </a:r>
          </a:p>
          <a:p>
            <a:pPr eaLnBrk="1" hangingPunct="1">
              <a:spcBef>
                <a:spcPts val="200"/>
              </a:spcBef>
              <a:buSzTx/>
              <a:buFontTx/>
              <a:buNone/>
            </a:pPr>
            <a:r>
              <a:rPr lang="en-US" altLang="x-none" sz="2400">
                <a:solidFill>
                  <a:srgbClr val="3366FF"/>
                </a:solidFill>
              </a:rPr>
              <a:t>    (u, v) with min weight</a:t>
            </a:r>
          </a:p>
        </p:txBody>
      </p:sp>
      <p:sp>
        <p:nvSpPr>
          <p:cNvPr id="11" name="TextBox 10"/>
          <p:cNvSpPr txBox="1">
            <a:spLocks noChangeArrowheads="1"/>
          </p:cNvSpPr>
          <p:nvPr/>
        </p:nvSpPr>
        <p:spPr bwMode="auto">
          <a:xfrm>
            <a:off x="1185863" y="2787650"/>
            <a:ext cx="3233737" cy="125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ts val="200"/>
              </a:spcBef>
              <a:buSzTx/>
              <a:buFontTx/>
              <a:buNone/>
            </a:pPr>
            <a:r>
              <a:rPr lang="en-US" altLang="x-none" sz="2400">
                <a:solidFill>
                  <a:srgbClr val="3366FF"/>
                </a:solidFill>
              </a:rPr>
              <a:t>-----------------------------</a:t>
            </a:r>
          </a:p>
          <a:p>
            <a:pPr eaLnBrk="1" hangingPunct="1">
              <a:spcBef>
                <a:spcPts val="200"/>
              </a:spcBef>
              <a:buSzTx/>
              <a:buFontTx/>
              <a:buNone/>
            </a:pPr>
            <a:r>
              <a:rPr lang="en-US" altLang="x-none" sz="2400">
                <a:solidFill>
                  <a:srgbClr val="3366FF"/>
                </a:solidFill>
              </a:rPr>
              <a:t>-----------------------------</a:t>
            </a:r>
          </a:p>
          <a:p>
            <a:pPr eaLnBrk="1" hangingPunct="1">
              <a:spcBef>
                <a:spcPts val="200"/>
              </a:spcBef>
              <a:buSzTx/>
              <a:buFontTx/>
              <a:buNone/>
            </a:pPr>
            <a:r>
              <a:rPr lang="en-US" altLang="x-none" sz="2400">
                <a:solidFill>
                  <a:srgbClr val="3366FF"/>
                </a:solidFill>
              </a:rPr>
              <a:t>-----------------</a:t>
            </a:r>
          </a:p>
        </p:txBody>
      </p:sp>
      <p:sp>
        <p:nvSpPr>
          <p:cNvPr id="12" name="TextBox 11"/>
          <p:cNvSpPr txBox="1">
            <a:spLocks noChangeArrowheads="1"/>
          </p:cNvSpPr>
          <p:nvPr/>
        </p:nvSpPr>
        <p:spPr bwMode="auto">
          <a:xfrm>
            <a:off x="4419600" y="3886200"/>
            <a:ext cx="4038600" cy="125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ts val="200"/>
              </a:spcBef>
              <a:buSzTx/>
              <a:buFontTx/>
              <a:buNone/>
            </a:pPr>
            <a:r>
              <a:rPr lang="en-US" altLang="x-none" sz="2400">
                <a:solidFill>
                  <a:srgbClr val="3366FF"/>
                </a:solidFill>
              </a:rPr>
              <a:t>if v is not in </a:t>
            </a:r>
            <a:r>
              <a:rPr lang="en-US" altLang="x-none" sz="2400">
                <a:solidFill>
                  <a:srgbClr val="FF0000"/>
                </a:solidFill>
              </a:rPr>
              <a:t>V1</a:t>
            </a:r>
            <a:r>
              <a:rPr lang="en-US" altLang="x-none" sz="2400">
                <a:solidFill>
                  <a:srgbClr val="3366FF"/>
                </a:solidFill>
              </a:rPr>
              <a:t>:</a:t>
            </a:r>
          </a:p>
          <a:p>
            <a:pPr eaLnBrk="1" hangingPunct="1">
              <a:spcBef>
                <a:spcPts val="200"/>
              </a:spcBef>
              <a:buSzTx/>
              <a:buFontTx/>
              <a:buNone/>
            </a:pPr>
            <a:r>
              <a:rPr lang="en-US" altLang="x-none" sz="2400">
                <a:solidFill>
                  <a:srgbClr val="3366FF"/>
                </a:solidFill>
              </a:rPr>
              <a:t>    add v to </a:t>
            </a:r>
            <a:r>
              <a:rPr lang="en-US" altLang="x-none" sz="2400">
                <a:solidFill>
                  <a:srgbClr val="FF0000"/>
                </a:solidFill>
              </a:rPr>
              <a:t>V1</a:t>
            </a:r>
            <a:r>
              <a:rPr lang="en-US" altLang="x-none" sz="2400">
                <a:solidFill>
                  <a:srgbClr val="3366FF"/>
                </a:solidFill>
              </a:rPr>
              <a:t>; add (u,v) to </a:t>
            </a:r>
            <a:r>
              <a:rPr lang="en-US" altLang="x-none" sz="2400">
                <a:solidFill>
                  <a:srgbClr val="FF0000"/>
                </a:solidFill>
              </a:rPr>
              <a:t>E1</a:t>
            </a:r>
            <a:r>
              <a:rPr lang="en-US" altLang="x-none" sz="2400">
                <a:solidFill>
                  <a:srgbClr val="3366FF"/>
                </a:solidFill>
              </a:rPr>
              <a:t>;</a:t>
            </a:r>
          </a:p>
          <a:p>
            <a:pPr eaLnBrk="1" hangingPunct="1">
              <a:spcBef>
                <a:spcPts val="200"/>
              </a:spcBef>
              <a:buSzTx/>
              <a:buFontTx/>
              <a:buNone/>
            </a:pPr>
            <a:r>
              <a:rPr lang="en-US" altLang="x-none" sz="2400">
                <a:solidFill>
                  <a:srgbClr val="3366FF"/>
                </a:solidFill>
              </a:rPr>
              <a:t>    add edges leaving v to S</a:t>
            </a:r>
          </a:p>
        </p:txBody>
      </p:sp>
      <p:sp>
        <p:nvSpPr>
          <p:cNvPr id="14" name="TextBox 13"/>
          <p:cNvSpPr txBox="1">
            <a:spLocks noChangeArrowheads="1"/>
          </p:cNvSpPr>
          <p:nvPr/>
        </p:nvSpPr>
        <p:spPr bwMode="auto">
          <a:xfrm>
            <a:off x="1066800" y="3962400"/>
            <a:ext cx="3048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ts val="200"/>
              </a:spcBef>
              <a:buSzTx/>
              <a:buFontTx/>
              <a:buNone/>
            </a:pPr>
            <a:r>
              <a:rPr lang="en-US" altLang="x-none" sz="2400">
                <a:solidFill>
                  <a:srgbClr val="3366FF"/>
                </a:solidFill>
              </a:rPr>
              <a:t>--------------------</a:t>
            </a:r>
          </a:p>
          <a:p>
            <a:pPr eaLnBrk="1" hangingPunct="1">
              <a:spcBef>
                <a:spcPts val="200"/>
              </a:spcBef>
              <a:buSzTx/>
              <a:buFontTx/>
              <a:buNone/>
            </a:pPr>
            <a:r>
              <a:rPr lang="en-US" altLang="x-none" sz="2400">
                <a:solidFill>
                  <a:srgbClr val="3366FF"/>
                </a:solidFill>
              </a:rPr>
              <a:t> --------------------------</a:t>
            </a:r>
          </a:p>
        </p:txBody>
      </p:sp>
      <p:sp>
        <p:nvSpPr>
          <p:cNvPr id="13" name="Title 1"/>
          <p:cNvSpPr txBox="1">
            <a:spLocks/>
          </p:cNvSpPr>
          <p:nvPr/>
        </p:nvSpPr>
        <p:spPr bwMode="auto">
          <a:xfrm>
            <a:off x="685800" y="381000"/>
            <a:ext cx="7086600" cy="838200"/>
          </a:xfrm>
          <a:prstGeom prst="rect">
            <a:avLst/>
          </a:prstGeom>
          <a:noFill/>
          <a:ln>
            <a:noFill/>
          </a:ln>
          <a:effectLst/>
          <a:extLst>
            <a:ext uri="{FAA26D3D-D897-4be2-8F04-BA451C77F1D7}">
              <ma14:placeholderFlag xmlns:ma14="http://schemas.microsoft.com/office/mac/drawingml/2011/main" val="1"/>
            </a:ext>
          </a:extLst>
        </p:spPr>
        <p:txBody>
          <a:bodyPr lIns="50800" tIns="50800" bIns="50800" anchor="ctr"/>
          <a:lstStyle>
            <a:lvl1pPr marL="39688" indent="-39688" algn="ctr" rtl="0" eaLnBrk="0" fontAlgn="base" hangingPunct="0">
              <a:spcBef>
                <a:spcPct val="0"/>
              </a:spcBef>
              <a:spcAft>
                <a:spcPct val="0"/>
              </a:spcAft>
              <a:defRPr sz="44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2pPr>
            <a:lvl3pPr marL="39688" indent="-39688" algn="ctr" rtl="0" eaLnBrk="0" fontAlgn="base" hangingPunct="0">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3pPr>
            <a:lvl4pPr marL="39688" indent="-39688" algn="ctr" rtl="0" eaLnBrk="0" fontAlgn="base" hangingPunct="0">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4pPr>
            <a:lvl5pPr marL="39688" indent="-39688" algn="ctr" rtl="0" eaLnBrk="0" fontAlgn="base" hangingPunct="0">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5pPr>
            <a:lvl6pPr marL="496888" algn="ctr" rtl="0" fontAlgn="base">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6pPr>
            <a:lvl7pPr marL="954088" algn="ctr" rtl="0" fontAlgn="base">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7pPr>
            <a:lvl8pPr marL="1411288" algn="ctr" rtl="0" fontAlgn="base">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8pPr>
            <a:lvl9pPr marL="1868488" algn="ctr" rtl="0" fontAlgn="base">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9pPr>
          </a:lstStyle>
          <a:p>
            <a:pPr>
              <a:defRPr/>
            </a:pPr>
            <a:r>
              <a:rPr lang="en-US" altLang="x-none" sz="3600" kern="0" smtClean="0">
                <a:solidFill>
                  <a:srgbClr val="660066"/>
                </a:solidFill>
              </a:rPr>
              <a:t>Prim’s (JPD) spanning tree algorithm</a:t>
            </a:r>
            <a:endParaRPr lang="en-US" altLang="x-none" sz="3600" kern="0">
              <a:solidFill>
                <a:srgbClr val="660066"/>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dissolve">
                                      <p:cBhvr>
                                        <p:cTn id="22" dur="500"/>
                                        <p:tgtEl>
                                          <p:spTgt spid="1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dissolve">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2" grpId="0"/>
      <p:bldP spid="1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Content Placeholder 2"/>
          <p:cNvSpPr>
            <a:spLocks noGrp="1"/>
          </p:cNvSpPr>
          <p:nvPr>
            <p:ph idx="1"/>
          </p:nvPr>
        </p:nvSpPr>
        <p:spPr>
          <a:xfrm>
            <a:off x="685800" y="1219200"/>
            <a:ext cx="7772400" cy="4876800"/>
          </a:xfrm>
        </p:spPr>
        <p:txBody>
          <a:bodyPr/>
          <a:lstStyle/>
          <a:p>
            <a:pPr marL="39688" indent="0">
              <a:spcBef>
                <a:spcPts val="200"/>
              </a:spcBef>
              <a:buFont typeface="Times" charset="0"/>
              <a:buNone/>
            </a:pPr>
            <a:r>
              <a:rPr lang="en-US" altLang="x-none" sz="2400">
                <a:solidFill>
                  <a:srgbClr val="FF0000"/>
                </a:solidFill>
              </a:rPr>
              <a:t>V1</a:t>
            </a:r>
            <a:r>
              <a:rPr lang="en-US" altLang="x-none" sz="2400"/>
              <a:t>= {start node};  </a:t>
            </a:r>
            <a:r>
              <a:rPr lang="en-US" altLang="x-none" sz="2400">
                <a:solidFill>
                  <a:srgbClr val="FF0000"/>
                </a:solidFill>
              </a:rPr>
              <a:t>E1</a:t>
            </a:r>
            <a:r>
              <a:rPr lang="en-US" altLang="x-none" sz="2400"/>
              <a:t>=  {};</a:t>
            </a:r>
          </a:p>
          <a:p>
            <a:pPr marL="39688" indent="0">
              <a:spcBef>
                <a:spcPts val="200"/>
              </a:spcBef>
              <a:buFont typeface="Times" charset="0"/>
              <a:buNone/>
            </a:pPr>
            <a:r>
              <a:rPr lang="en-US" altLang="x-none" sz="2400"/>
              <a:t> </a:t>
            </a:r>
            <a:r>
              <a:rPr lang="en-US" altLang="x-none" sz="2400">
                <a:solidFill>
                  <a:srgbClr val="3366FF"/>
                </a:solidFill>
              </a:rPr>
              <a:t>S= set of edges leaving the single node in </a:t>
            </a:r>
            <a:r>
              <a:rPr lang="en-US" altLang="x-none" sz="2400">
                <a:solidFill>
                  <a:srgbClr val="FF0000"/>
                </a:solidFill>
              </a:rPr>
              <a:t>V1</a:t>
            </a:r>
            <a:r>
              <a:rPr lang="en-US" altLang="x-none" sz="2400">
                <a:solidFill>
                  <a:srgbClr val="3366FF"/>
                </a:solidFill>
              </a:rPr>
              <a:t>;</a:t>
            </a:r>
          </a:p>
          <a:p>
            <a:pPr marL="39688" indent="0">
              <a:spcBef>
                <a:spcPts val="200"/>
              </a:spcBef>
              <a:buFont typeface="Times" charset="0"/>
              <a:buNone/>
            </a:pPr>
            <a:r>
              <a:rPr lang="en-US" altLang="x-none" sz="2400">
                <a:solidFill>
                  <a:srgbClr val="008000"/>
                </a:solidFill>
              </a:rPr>
              <a:t>//inv: (V1, E1) is a tree, V1 ≤ V, E1 ≤ E,</a:t>
            </a:r>
          </a:p>
          <a:p>
            <a:pPr marL="39688" indent="0">
              <a:spcBef>
                <a:spcPts val="200"/>
              </a:spcBef>
              <a:buFont typeface="Times" charset="0"/>
              <a:buNone/>
            </a:pPr>
            <a:r>
              <a:rPr lang="en-US" altLang="x-none" sz="2400">
                <a:solidFill>
                  <a:srgbClr val="008000"/>
                </a:solidFill>
              </a:rPr>
              <a:t>//        All edges (u, v) in S have u in V1,</a:t>
            </a:r>
          </a:p>
          <a:p>
            <a:pPr marL="39688" indent="0">
              <a:spcBef>
                <a:spcPts val="200"/>
              </a:spcBef>
              <a:buFont typeface="Times" charset="0"/>
              <a:buNone/>
            </a:pPr>
            <a:r>
              <a:rPr lang="en-US" altLang="x-none" sz="2400">
                <a:solidFill>
                  <a:srgbClr val="008000"/>
                </a:solidFill>
              </a:rPr>
              <a:t>//         if edge (u, v) has u in V1 and v not in V1, (u, v) is in S</a:t>
            </a:r>
          </a:p>
          <a:p>
            <a:pPr marL="39688" indent="0">
              <a:spcBef>
                <a:spcPts val="200"/>
              </a:spcBef>
              <a:buFont typeface="Times" charset="0"/>
              <a:buNone/>
            </a:pPr>
            <a:r>
              <a:rPr lang="en-US" altLang="x-none" sz="2400" b="1"/>
              <a:t>while</a:t>
            </a:r>
            <a:r>
              <a:rPr lang="en-US" altLang="x-none" sz="2400"/>
              <a:t> (</a:t>
            </a:r>
            <a:r>
              <a:rPr lang="en-US" altLang="x-none" sz="2400">
                <a:solidFill>
                  <a:srgbClr val="FF0000"/>
                </a:solidFill>
              </a:rPr>
              <a:t>V1</a:t>
            </a:r>
            <a:r>
              <a:rPr lang="en-US" altLang="x-none" sz="2400"/>
              <a:t>.size() &lt; V.size()) {</a:t>
            </a:r>
          </a:p>
          <a:p>
            <a:pPr marL="39688" indent="0">
              <a:spcBef>
                <a:spcPts val="200"/>
              </a:spcBef>
              <a:buFont typeface="Times" charset="0"/>
              <a:buNone/>
            </a:pPr>
            <a:r>
              <a:rPr lang="en-US" altLang="x-none" sz="2400"/>
              <a:t>      </a:t>
            </a:r>
            <a:r>
              <a:rPr lang="en-US" altLang="x-none" sz="2400">
                <a:solidFill>
                  <a:srgbClr val="3366FF"/>
                </a:solidFill>
              </a:rPr>
              <a:t>Remove from S an edge (u, v) with min weight;</a:t>
            </a:r>
          </a:p>
          <a:p>
            <a:pPr marL="39688" indent="0">
              <a:spcBef>
                <a:spcPts val="200"/>
              </a:spcBef>
              <a:buFont typeface="Times" charset="0"/>
              <a:buNone/>
            </a:pPr>
            <a:r>
              <a:rPr lang="en-US" altLang="x-none" sz="2400">
                <a:solidFill>
                  <a:srgbClr val="3366FF"/>
                </a:solidFill>
              </a:rPr>
              <a:t>      if (v not in </a:t>
            </a:r>
            <a:r>
              <a:rPr lang="en-US" altLang="x-none" sz="2400">
                <a:solidFill>
                  <a:srgbClr val="FF0000"/>
                </a:solidFill>
              </a:rPr>
              <a:t>V1</a:t>
            </a:r>
            <a:r>
              <a:rPr lang="en-US" altLang="x-none" sz="2400">
                <a:solidFill>
                  <a:srgbClr val="3366FF"/>
                </a:solidFill>
              </a:rPr>
              <a:t>) { </a:t>
            </a:r>
          </a:p>
          <a:p>
            <a:pPr marL="39688" indent="0">
              <a:spcBef>
                <a:spcPts val="200"/>
              </a:spcBef>
              <a:buFont typeface="Times" charset="0"/>
              <a:buNone/>
            </a:pPr>
            <a:r>
              <a:rPr lang="en-US" altLang="x-none" sz="2400">
                <a:solidFill>
                  <a:srgbClr val="3366FF"/>
                </a:solidFill>
              </a:rPr>
              <a:t>            add v to </a:t>
            </a:r>
            <a:r>
              <a:rPr lang="en-US" altLang="x-none" sz="2400">
                <a:solidFill>
                  <a:srgbClr val="FF0000"/>
                </a:solidFill>
              </a:rPr>
              <a:t>V1</a:t>
            </a:r>
            <a:r>
              <a:rPr lang="en-US" altLang="x-none" sz="2400">
                <a:solidFill>
                  <a:srgbClr val="3366FF"/>
                </a:solidFill>
              </a:rPr>
              <a:t>; add (u,v) to </a:t>
            </a:r>
            <a:r>
              <a:rPr lang="en-US" altLang="x-none" sz="2400">
                <a:solidFill>
                  <a:srgbClr val="FF0000"/>
                </a:solidFill>
              </a:rPr>
              <a:t>E1</a:t>
            </a:r>
            <a:r>
              <a:rPr lang="en-US" altLang="x-none" sz="2400">
                <a:solidFill>
                  <a:srgbClr val="3366FF"/>
                </a:solidFill>
              </a:rPr>
              <a:t>;</a:t>
            </a:r>
          </a:p>
          <a:p>
            <a:pPr marL="39688" indent="0">
              <a:spcBef>
                <a:spcPts val="200"/>
              </a:spcBef>
              <a:buFont typeface="Times" charset="0"/>
              <a:buNone/>
            </a:pPr>
            <a:r>
              <a:rPr lang="en-US" altLang="x-none" sz="2400">
                <a:solidFill>
                  <a:srgbClr val="3366FF"/>
                </a:solidFill>
              </a:rPr>
              <a:t>            add edges leaving v to S</a:t>
            </a:r>
          </a:p>
          <a:p>
            <a:pPr marL="39688" indent="0">
              <a:spcBef>
                <a:spcPts val="200"/>
              </a:spcBef>
              <a:buFont typeface="Times" charset="0"/>
              <a:buNone/>
            </a:pPr>
            <a:r>
              <a:rPr lang="en-US" altLang="x-none" sz="2400">
                <a:solidFill>
                  <a:srgbClr val="3366FF"/>
                </a:solidFill>
              </a:rPr>
              <a:t>      }</a:t>
            </a:r>
          </a:p>
          <a:p>
            <a:pPr marL="39688" indent="0">
              <a:spcBef>
                <a:spcPts val="200"/>
              </a:spcBef>
              <a:buFont typeface="Times" charset="0"/>
              <a:buNone/>
            </a:pPr>
            <a:r>
              <a:rPr lang="en-US" altLang="x-none" sz="2400"/>
              <a:t>}</a:t>
            </a:r>
          </a:p>
        </p:txBody>
      </p:sp>
      <p:sp>
        <p:nvSpPr>
          <p:cNvPr id="5120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spcBef>
                <a:spcPct val="0"/>
              </a:spcBef>
              <a:buSzTx/>
              <a:buFontTx/>
              <a:buNone/>
            </a:pPr>
            <a:fld id="{A26701C2-A151-5F47-9F3B-D7668A2A10BE}" type="slidenum">
              <a:rPr lang="en-US" altLang="x-none" sz="1400">
                <a:ea typeface="MS PGothic" charset="-128"/>
              </a:rPr>
              <a:pPr>
                <a:spcBef>
                  <a:spcPct val="0"/>
                </a:spcBef>
                <a:buSzTx/>
                <a:buFontTx/>
                <a:buNone/>
              </a:pPr>
              <a:t>34</a:t>
            </a:fld>
            <a:endParaRPr lang="en-US" altLang="x-none" sz="1400">
              <a:ea typeface="MS PGothic" charset="-128"/>
            </a:endParaRPr>
          </a:p>
        </p:txBody>
      </p:sp>
      <p:sp>
        <p:nvSpPr>
          <p:cNvPr id="51203" name="TextBox 6"/>
          <p:cNvSpPr txBox="1">
            <a:spLocks noChangeArrowheads="1"/>
          </p:cNvSpPr>
          <p:nvPr/>
        </p:nvSpPr>
        <p:spPr bwMode="auto">
          <a:xfrm>
            <a:off x="5334000" y="4953000"/>
            <a:ext cx="3048000" cy="830263"/>
          </a:xfrm>
          <a:prstGeom prst="rect">
            <a:avLst/>
          </a:prstGeom>
          <a:solidFill>
            <a:srgbClr val="FFEFE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Question: How should we implement set S?</a:t>
            </a:r>
          </a:p>
        </p:txBody>
      </p:sp>
      <p:sp>
        <p:nvSpPr>
          <p:cNvPr id="8" name="Title 1"/>
          <p:cNvSpPr txBox="1">
            <a:spLocks/>
          </p:cNvSpPr>
          <p:nvPr/>
        </p:nvSpPr>
        <p:spPr bwMode="auto">
          <a:xfrm>
            <a:off x="685800" y="381000"/>
            <a:ext cx="7086600" cy="838200"/>
          </a:xfrm>
          <a:prstGeom prst="rect">
            <a:avLst/>
          </a:prstGeom>
          <a:noFill/>
          <a:ln>
            <a:noFill/>
          </a:ln>
          <a:effectLst/>
          <a:extLst>
            <a:ext uri="{FAA26D3D-D897-4be2-8F04-BA451C77F1D7}">
              <ma14:placeholderFlag xmlns:ma14="http://schemas.microsoft.com/office/mac/drawingml/2011/main" val="1"/>
            </a:ext>
          </a:extLst>
        </p:spPr>
        <p:txBody>
          <a:bodyPr lIns="50800" tIns="50800" bIns="50800" anchor="ctr"/>
          <a:lstStyle>
            <a:lvl1pPr marL="39688" indent="-39688" algn="ctr" rtl="0" eaLnBrk="0" fontAlgn="base" hangingPunct="0">
              <a:spcBef>
                <a:spcPct val="0"/>
              </a:spcBef>
              <a:spcAft>
                <a:spcPct val="0"/>
              </a:spcAft>
              <a:defRPr sz="44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2pPr>
            <a:lvl3pPr marL="39688" indent="-39688" algn="ctr" rtl="0" eaLnBrk="0" fontAlgn="base" hangingPunct="0">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3pPr>
            <a:lvl4pPr marL="39688" indent="-39688" algn="ctr" rtl="0" eaLnBrk="0" fontAlgn="base" hangingPunct="0">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4pPr>
            <a:lvl5pPr marL="39688" indent="-39688" algn="ctr" rtl="0" eaLnBrk="0" fontAlgn="base" hangingPunct="0">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5pPr>
            <a:lvl6pPr marL="496888" algn="ctr" rtl="0" fontAlgn="base">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6pPr>
            <a:lvl7pPr marL="954088" algn="ctr" rtl="0" fontAlgn="base">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7pPr>
            <a:lvl8pPr marL="1411288" algn="ctr" rtl="0" fontAlgn="base">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8pPr>
            <a:lvl9pPr marL="1868488" algn="ctr" rtl="0" fontAlgn="base">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9pPr>
          </a:lstStyle>
          <a:p>
            <a:pPr>
              <a:defRPr/>
            </a:pPr>
            <a:r>
              <a:rPr lang="en-US" altLang="x-none" sz="3600" kern="0" smtClean="0">
                <a:solidFill>
                  <a:srgbClr val="660066"/>
                </a:solidFill>
              </a:rPr>
              <a:t>Prim’s (JPD) spanning tree algorithm</a:t>
            </a:r>
            <a:endParaRPr lang="en-US" altLang="x-none" sz="3600" kern="0">
              <a:solidFill>
                <a:srgbClr val="660066"/>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Content Placeholder 2"/>
          <p:cNvSpPr>
            <a:spLocks noGrp="1"/>
          </p:cNvSpPr>
          <p:nvPr>
            <p:ph idx="1"/>
          </p:nvPr>
        </p:nvSpPr>
        <p:spPr>
          <a:xfrm>
            <a:off x="685800" y="1219200"/>
            <a:ext cx="7772400" cy="4876800"/>
          </a:xfrm>
        </p:spPr>
        <p:txBody>
          <a:bodyPr/>
          <a:lstStyle/>
          <a:p>
            <a:pPr marL="39688" indent="0">
              <a:spcBef>
                <a:spcPts val="200"/>
              </a:spcBef>
              <a:buFont typeface="Times" charset="0"/>
              <a:buNone/>
            </a:pPr>
            <a:r>
              <a:rPr lang="en-US" altLang="x-none" sz="2400">
                <a:solidFill>
                  <a:srgbClr val="FF0000"/>
                </a:solidFill>
              </a:rPr>
              <a:t>V1</a:t>
            </a:r>
            <a:r>
              <a:rPr lang="en-US" altLang="x-none" sz="2400"/>
              <a:t>= {start node};  </a:t>
            </a:r>
            <a:r>
              <a:rPr lang="en-US" altLang="x-none" sz="2400">
                <a:solidFill>
                  <a:srgbClr val="FF0000"/>
                </a:solidFill>
              </a:rPr>
              <a:t>E1</a:t>
            </a:r>
            <a:r>
              <a:rPr lang="en-US" altLang="x-none" sz="2400"/>
              <a:t>=  {};</a:t>
            </a:r>
          </a:p>
          <a:p>
            <a:pPr marL="39688" indent="0">
              <a:spcBef>
                <a:spcPts val="200"/>
              </a:spcBef>
              <a:buFont typeface="Times" charset="0"/>
              <a:buNone/>
            </a:pPr>
            <a:r>
              <a:rPr lang="en-US" altLang="x-none" sz="2400"/>
              <a:t> </a:t>
            </a:r>
            <a:r>
              <a:rPr lang="en-US" altLang="x-none" sz="2400">
                <a:solidFill>
                  <a:srgbClr val="3366FF"/>
                </a:solidFill>
              </a:rPr>
              <a:t>S= set of edges leaving the single node in </a:t>
            </a:r>
            <a:r>
              <a:rPr lang="en-US" altLang="x-none" sz="2400">
                <a:solidFill>
                  <a:srgbClr val="FF0000"/>
                </a:solidFill>
              </a:rPr>
              <a:t>V1</a:t>
            </a:r>
            <a:r>
              <a:rPr lang="en-US" altLang="x-none" sz="2400">
                <a:solidFill>
                  <a:srgbClr val="3366FF"/>
                </a:solidFill>
              </a:rPr>
              <a:t>;</a:t>
            </a:r>
          </a:p>
          <a:p>
            <a:pPr marL="39688" indent="0">
              <a:spcBef>
                <a:spcPts val="200"/>
              </a:spcBef>
              <a:buFont typeface="Times" charset="0"/>
              <a:buNone/>
            </a:pPr>
            <a:r>
              <a:rPr lang="en-US" altLang="x-none" sz="2400">
                <a:solidFill>
                  <a:srgbClr val="008000"/>
                </a:solidFill>
              </a:rPr>
              <a:t>//inv: (V1, E1) is a tree, V1 ≤ V, E1 ≤ E,</a:t>
            </a:r>
          </a:p>
          <a:p>
            <a:pPr marL="39688" indent="0">
              <a:spcBef>
                <a:spcPts val="200"/>
              </a:spcBef>
              <a:buFont typeface="Times" charset="0"/>
              <a:buNone/>
            </a:pPr>
            <a:r>
              <a:rPr lang="en-US" altLang="x-none" sz="2400">
                <a:solidFill>
                  <a:srgbClr val="008000"/>
                </a:solidFill>
              </a:rPr>
              <a:t>//        All edges (u, v) in S have u in V1,</a:t>
            </a:r>
          </a:p>
          <a:p>
            <a:pPr marL="39688" indent="0">
              <a:spcBef>
                <a:spcPts val="200"/>
              </a:spcBef>
              <a:buFont typeface="Times" charset="0"/>
              <a:buNone/>
            </a:pPr>
            <a:r>
              <a:rPr lang="en-US" altLang="x-none" sz="2400">
                <a:solidFill>
                  <a:srgbClr val="008000"/>
                </a:solidFill>
              </a:rPr>
              <a:t>//         if edge (u, v) has u in V1 and v not in V1, (u, v) is in S</a:t>
            </a:r>
          </a:p>
          <a:p>
            <a:pPr marL="39688" indent="0">
              <a:spcBef>
                <a:spcPts val="200"/>
              </a:spcBef>
              <a:buFont typeface="Times" charset="0"/>
              <a:buNone/>
            </a:pPr>
            <a:r>
              <a:rPr lang="en-US" altLang="x-none" sz="2400" b="1"/>
              <a:t>while</a:t>
            </a:r>
            <a:r>
              <a:rPr lang="en-US" altLang="x-none" sz="2400"/>
              <a:t> (</a:t>
            </a:r>
            <a:r>
              <a:rPr lang="en-US" altLang="x-none" sz="2400">
                <a:solidFill>
                  <a:srgbClr val="FF0000"/>
                </a:solidFill>
              </a:rPr>
              <a:t>V1</a:t>
            </a:r>
            <a:r>
              <a:rPr lang="en-US" altLang="x-none" sz="2400"/>
              <a:t>.size() &lt; V.size()) {</a:t>
            </a:r>
          </a:p>
          <a:p>
            <a:pPr marL="39688" indent="0">
              <a:spcBef>
                <a:spcPts val="200"/>
              </a:spcBef>
              <a:buFont typeface="Times" charset="0"/>
              <a:buNone/>
            </a:pPr>
            <a:r>
              <a:rPr lang="en-US" altLang="x-none" sz="2400"/>
              <a:t>      </a:t>
            </a:r>
            <a:r>
              <a:rPr lang="en-US" altLang="x-none" sz="2400">
                <a:solidFill>
                  <a:srgbClr val="3366FF"/>
                </a:solidFill>
              </a:rPr>
              <a:t>Remove from S a min-weight edge (u, v);</a:t>
            </a:r>
          </a:p>
          <a:p>
            <a:pPr marL="39688" indent="0">
              <a:spcBef>
                <a:spcPts val="200"/>
              </a:spcBef>
              <a:buFont typeface="Times" charset="0"/>
              <a:buNone/>
            </a:pPr>
            <a:r>
              <a:rPr lang="en-US" altLang="x-none" sz="2400">
                <a:solidFill>
                  <a:srgbClr val="3366FF"/>
                </a:solidFill>
              </a:rPr>
              <a:t>      if (v not in </a:t>
            </a:r>
            <a:r>
              <a:rPr lang="en-US" altLang="x-none" sz="2400">
                <a:solidFill>
                  <a:srgbClr val="FF0000"/>
                </a:solidFill>
              </a:rPr>
              <a:t>V1</a:t>
            </a:r>
            <a:r>
              <a:rPr lang="en-US" altLang="x-none" sz="2400">
                <a:solidFill>
                  <a:srgbClr val="3366FF"/>
                </a:solidFill>
              </a:rPr>
              <a:t>) { </a:t>
            </a:r>
          </a:p>
          <a:p>
            <a:pPr marL="39688" indent="0">
              <a:spcBef>
                <a:spcPts val="200"/>
              </a:spcBef>
              <a:buFont typeface="Times" charset="0"/>
              <a:buNone/>
            </a:pPr>
            <a:r>
              <a:rPr lang="en-US" altLang="x-none" sz="2400">
                <a:solidFill>
                  <a:srgbClr val="3366FF"/>
                </a:solidFill>
              </a:rPr>
              <a:t>            add v to </a:t>
            </a:r>
            <a:r>
              <a:rPr lang="en-US" altLang="x-none" sz="2400">
                <a:solidFill>
                  <a:srgbClr val="FF0000"/>
                </a:solidFill>
              </a:rPr>
              <a:t>V1</a:t>
            </a:r>
            <a:r>
              <a:rPr lang="en-US" altLang="x-none" sz="2400">
                <a:solidFill>
                  <a:srgbClr val="3366FF"/>
                </a:solidFill>
              </a:rPr>
              <a:t>; add (u,v) to </a:t>
            </a:r>
            <a:r>
              <a:rPr lang="en-US" altLang="x-none" sz="2400">
                <a:solidFill>
                  <a:srgbClr val="FF0000"/>
                </a:solidFill>
              </a:rPr>
              <a:t>E1</a:t>
            </a:r>
            <a:r>
              <a:rPr lang="en-US" altLang="x-none" sz="2400">
                <a:solidFill>
                  <a:srgbClr val="3366FF"/>
                </a:solidFill>
              </a:rPr>
              <a:t>;</a:t>
            </a:r>
          </a:p>
          <a:p>
            <a:pPr marL="39688" indent="0">
              <a:spcBef>
                <a:spcPts val="200"/>
              </a:spcBef>
              <a:buFont typeface="Times" charset="0"/>
              <a:buNone/>
            </a:pPr>
            <a:r>
              <a:rPr lang="en-US" altLang="x-none" sz="2400">
                <a:solidFill>
                  <a:srgbClr val="3366FF"/>
                </a:solidFill>
              </a:rPr>
              <a:t>            add edges leaving v to S</a:t>
            </a:r>
          </a:p>
          <a:p>
            <a:pPr marL="39688" indent="0">
              <a:spcBef>
                <a:spcPts val="200"/>
              </a:spcBef>
              <a:buFont typeface="Times" charset="0"/>
              <a:buNone/>
            </a:pPr>
            <a:r>
              <a:rPr lang="en-US" altLang="x-none" sz="2400">
                <a:solidFill>
                  <a:srgbClr val="3366FF"/>
                </a:solidFill>
              </a:rPr>
              <a:t>      }</a:t>
            </a:r>
          </a:p>
          <a:p>
            <a:pPr marL="39688" indent="0">
              <a:spcBef>
                <a:spcPts val="200"/>
              </a:spcBef>
              <a:buFont typeface="Times" charset="0"/>
              <a:buNone/>
            </a:pPr>
            <a:r>
              <a:rPr lang="en-US" altLang="x-none" sz="2400"/>
              <a:t>}</a:t>
            </a:r>
          </a:p>
        </p:txBody>
      </p:sp>
      <p:sp>
        <p:nvSpPr>
          <p:cNvPr id="5222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spcBef>
                <a:spcPct val="0"/>
              </a:spcBef>
              <a:buSzTx/>
              <a:buFontTx/>
              <a:buNone/>
            </a:pPr>
            <a:fld id="{699C1EDD-8351-D941-8A9C-174D98905C69}" type="slidenum">
              <a:rPr lang="en-US" altLang="x-none" sz="1400">
                <a:ea typeface="MS PGothic" charset="-128"/>
              </a:rPr>
              <a:pPr>
                <a:spcBef>
                  <a:spcPct val="0"/>
                </a:spcBef>
                <a:buSzTx/>
                <a:buFontTx/>
                <a:buNone/>
              </a:pPr>
              <a:t>35</a:t>
            </a:fld>
            <a:endParaRPr lang="en-US" altLang="x-none" sz="1400">
              <a:ea typeface="MS PGothic" charset="-128"/>
            </a:endParaRPr>
          </a:p>
        </p:txBody>
      </p:sp>
      <p:sp>
        <p:nvSpPr>
          <p:cNvPr id="52227" name="TextBox 6"/>
          <p:cNvSpPr txBox="1">
            <a:spLocks noChangeArrowheads="1"/>
          </p:cNvSpPr>
          <p:nvPr/>
        </p:nvSpPr>
        <p:spPr bwMode="auto">
          <a:xfrm>
            <a:off x="838200" y="5646738"/>
            <a:ext cx="3886200" cy="830262"/>
          </a:xfrm>
          <a:prstGeom prst="rect">
            <a:avLst/>
          </a:prstGeom>
          <a:solidFill>
            <a:srgbClr val="FFEFE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Implement S as a heap.</a:t>
            </a:r>
          </a:p>
          <a:p>
            <a:pPr eaLnBrk="1" hangingPunct="1">
              <a:spcBef>
                <a:spcPct val="0"/>
              </a:spcBef>
              <a:buSzTx/>
              <a:buFontTx/>
              <a:buNone/>
            </a:pPr>
            <a:r>
              <a:rPr lang="en-US" altLang="x-none" sz="2400">
                <a:solidFill>
                  <a:srgbClr val="000000"/>
                </a:solidFill>
              </a:rPr>
              <a:t>Use adjacency lists for edges</a:t>
            </a:r>
          </a:p>
        </p:txBody>
      </p:sp>
      <p:sp>
        <p:nvSpPr>
          <p:cNvPr id="5" name="TextBox 4"/>
          <p:cNvSpPr txBox="1">
            <a:spLocks noChangeArrowheads="1"/>
          </p:cNvSpPr>
          <p:nvPr/>
        </p:nvSpPr>
        <p:spPr bwMode="auto">
          <a:xfrm>
            <a:off x="7543800" y="3576638"/>
            <a:ext cx="10048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log #E</a:t>
            </a:r>
          </a:p>
        </p:txBody>
      </p:sp>
      <p:sp>
        <p:nvSpPr>
          <p:cNvPr id="9" name="TextBox 8"/>
          <p:cNvSpPr txBox="1">
            <a:spLocks noChangeArrowheads="1"/>
          </p:cNvSpPr>
          <p:nvPr/>
        </p:nvSpPr>
        <p:spPr bwMode="auto">
          <a:xfrm>
            <a:off x="6907213" y="3581400"/>
            <a:ext cx="5603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#V</a:t>
            </a:r>
          </a:p>
        </p:txBody>
      </p:sp>
      <p:sp>
        <p:nvSpPr>
          <p:cNvPr id="10" name="TextBox 9"/>
          <p:cNvSpPr txBox="1">
            <a:spLocks noChangeArrowheads="1"/>
          </p:cNvSpPr>
          <p:nvPr/>
        </p:nvSpPr>
        <p:spPr bwMode="auto">
          <a:xfrm>
            <a:off x="7543800" y="4724400"/>
            <a:ext cx="10048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log #E</a:t>
            </a:r>
          </a:p>
        </p:txBody>
      </p:sp>
      <p:sp>
        <p:nvSpPr>
          <p:cNvPr id="11" name="TextBox 10"/>
          <p:cNvSpPr txBox="1">
            <a:spLocks noChangeArrowheads="1"/>
          </p:cNvSpPr>
          <p:nvPr/>
        </p:nvSpPr>
        <p:spPr bwMode="auto">
          <a:xfrm>
            <a:off x="6937375" y="4719638"/>
            <a:ext cx="530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#E</a:t>
            </a:r>
          </a:p>
        </p:txBody>
      </p:sp>
      <p:sp>
        <p:nvSpPr>
          <p:cNvPr id="52232" name="TextBox 11"/>
          <p:cNvSpPr txBox="1">
            <a:spLocks noChangeArrowheads="1"/>
          </p:cNvSpPr>
          <p:nvPr/>
        </p:nvSpPr>
        <p:spPr bwMode="auto">
          <a:xfrm>
            <a:off x="4876800" y="5334000"/>
            <a:ext cx="3962400" cy="1200150"/>
          </a:xfrm>
          <a:prstGeom prst="rect">
            <a:avLst/>
          </a:prstGeom>
          <a:solidFill>
            <a:srgbClr val="FFEFE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Thought: Could we use for S a set of nodes instead of edges?</a:t>
            </a:r>
          </a:p>
          <a:p>
            <a:pPr eaLnBrk="1" hangingPunct="1">
              <a:spcBef>
                <a:spcPct val="0"/>
              </a:spcBef>
              <a:buSzTx/>
              <a:buFontTx/>
              <a:buNone/>
            </a:pPr>
            <a:r>
              <a:rPr lang="en-US" altLang="x-none" sz="2400">
                <a:solidFill>
                  <a:srgbClr val="000000"/>
                </a:solidFill>
              </a:rPr>
              <a:t>Yes. We don</a:t>
            </a:r>
            <a:r>
              <a:rPr lang="en-US" altLang="en-US" sz="2400">
                <a:solidFill>
                  <a:srgbClr val="000000"/>
                </a:solidFill>
              </a:rPr>
              <a:t>’</a:t>
            </a:r>
            <a:r>
              <a:rPr lang="en-US" altLang="x-none" sz="2400">
                <a:solidFill>
                  <a:srgbClr val="000000"/>
                </a:solidFill>
              </a:rPr>
              <a:t>t go into that here</a:t>
            </a:r>
          </a:p>
        </p:txBody>
      </p:sp>
      <p:sp>
        <p:nvSpPr>
          <p:cNvPr id="13" name="Title 1"/>
          <p:cNvSpPr txBox="1">
            <a:spLocks/>
          </p:cNvSpPr>
          <p:nvPr/>
        </p:nvSpPr>
        <p:spPr bwMode="auto">
          <a:xfrm>
            <a:off x="685800" y="381000"/>
            <a:ext cx="7086600" cy="838200"/>
          </a:xfrm>
          <a:prstGeom prst="rect">
            <a:avLst/>
          </a:prstGeom>
          <a:noFill/>
          <a:ln>
            <a:noFill/>
          </a:ln>
          <a:effectLst/>
          <a:extLst>
            <a:ext uri="{FAA26D3D-D897-4be2-8F04-BA451C77F1D7}">
              <ma14:placeholderFlag xmlns:ma14="http://schemas.microsoft.com/office/mac/drawingml/2011/main" val="1"/>
            </a:ext>
          </a:extLst>
        </p:spPr>
        <p:txBody>
          <a:bodyPr lIns="50800" tIns="50800" bIns="50800" anchor="ctr"/>
          <a:lstStyle>
            <a:lvl1pPr marL="39688" indent="-39688" algn="ctr" rtl="0" eaLnBrk="0" fontAlgn="base" hangingPunct="0">
              <a:spcBef>
                <a:spcPct val="0"/>
              </a:spcBef>
              <a:spcAft>
                <a:spcPct val="0"/>
              </a:spcAft>
              <a:defRPr sz="44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2pPr>
            <a:lvl3pPr marL="39688" indent="-39688" algn="ctr" rtl="0" eaLnBrk="0" fontAlgn="base" hangingPunct="0">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3pPr>
            <a:lvl4pPr marL="39688" indent="-39688" algn="ctr" rtl="0" eaLnBrk="0" fontAlgn="base" hangingPunct="0">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4pPr>
            <a:lvl5pPr marL="39688" indent="-39688" algn="ctr" rtl="0" eaLnBrk="0" fontAlgn="base" hangingPunct="0">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5pPr>
            <a:lvl6pPr marL="496888" algn="ctr" rtl="0" fontAlgn="base">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6pPr>
            <a:lvl7pPr marL="954088" algn="ctr" rtl="0" fontAlgn="base">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7pPr>
            <a:lvl8pPr marL="1411288" algn="ctr" rtl="0" fontAlgn="base">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8pPr>
            <a:lvl9pPr marL="1868488" algn="ctr" rtl="0" fontAlgn="base">
              <a:spcBef>
                <a:spcPct val="0"/>
              </a:spcBef>
              <a:spcAft>
                <a:spcPct val="0"/>
              </a:spcAft>
              <a:defRPr sz="4400">
                <a:solidFill>
                  <a:schemeClr val="tx1"/>
                </a:solidFill>
                <a:latin typeface="Times" charset="0"/>
                <a:ea typeface="ヒラギノ明朝 ProN W3" charset="0"/>
                <a:cs typeface="ヒラギノ明朝 ProN W3" charset="0"/>
                <a:sym typeface="Times" charset="0"/>
              </a:defRPr>
            </a:lvl9pPr>
          </a:lstStyle>
          <a:p>
            <a:pPr>
              <a:defRPr/>
            </a:pPr>
            <a:r>
              <a:rPr lang="en-US" altLang="x-none" sz="3600" kern="0" smtClean="0">
                <a:solidFill>
                  <a:srgbClr val="660066"/>
                </a:solidFill>
              </a:rPr>
              <a:t>Prim’s (JPD) spanning tree algorithm</a:t>
            </a:r>
            <a:endParaRPr lang="en-US" altLang="x-none" sz="3600" kern="0">
              <a:solidFill>
                <a:srgbClr val="660066"/>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ssolve">
                                      <p:cBhvr>
                                        <p:cTn id="17" dur="500"/>
                                        <p:tgtEl>
                                          <p:spTgt spid="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p:bldP spid="11"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spcBef>
                <a:spcPct val="0"/>
              </a:spcBef>
              <a:buSzTx/>
              <a:buFontTx/>
              <a:buNone/>
            </a:pPr>
            <a:fld id="{A7F0FF1E-47F4-F543-8C3F-81C18E1F2EAF}" type="slidenum">
              <a:rPr lang="en-US" altLang="x-none" sz="1400">
                <a:ea typeface="MS PGothic" charset="-128"/>
              </a:rPr>
              <a:pPr>
                <a:spcBef>
                  <a:spcPct val="0"/>
                </a:spcBef>
                <a:buSzTx/>
                <a:buFontTx/>
                <a:buNone/>
              </a:pPr>
              <a:t>36</a:t>
            </a:fld>
            <a:endParaRPr lang="en-US" altLang="x-none" sz="1400">
              <a:ea typeface="MS PGothic" charset="-128"/>
            </a:endParaRPr>
          </a:p>
        </p:txBody>
      </p:sp>
      <p:sp>
        <p:nvSpPr>
          <p:cNvPr id="53250" name="Title 1"/>
          <p:cNvSpPr>
            <a:spLocks noGrp="1"/>
          </p:cNvSpPr>
          <p:nvPr>
            <p:ph type="title"/>
          </p:nvPr>
        </p:nvSpPr>
        <p:spPr>
          <a:xfrm>
            <a:off x="612775" y="228600"/>
            <a:ext cx="8153400" cy="685800"/>
          </a:xfrm>
        </p:spPr>
        <p:txBody>
          <a:bodyPr/>
          <a:lstStyle/>
          <a:p>
            <a:r>
              <a:rPr lang="en-US" altLang="x-none" sz="3200">
                <a:solidFill>
                  <a:srgbClr val="800000"/>
                </a:solidFill>
                <a:latin typeface="Tw Cen MT" charset="0"/>
              </a:rPr>
              <a:t>Application of minimum spanning tree</a:t>
            </a:r>
          </a:p>
        </p:txBody>
      </p:sp>
      <p:sp>
        <p:nvSpPr>
          <p:cNvPr id="53251" name="Content Placeholder 5"/>
          <p:cNvSpPr>
            <a:spLocks noGrp="1"/>
          </p:cNvSpPr>
          <p:nvPr>
            <p:ph sz="quarter" idx="1"/>
          </p:nvPr>
        </p:nvSpPr>
        <p:spPr>
          <a:xfrm>
            <a:off x="609600" y="990600"/>
            <a:ext cx="8153400" cy="4495800"/>
          </a:xfrm>
        </p:spPr>
        <p:txBody>
          <a:bodyPr/>
          <a:lstStyle/>
          <a:p>
            <a:pPr marL="0" indent="0">
              <a:buFont typeface="Wingdings" charset="2"/>
              <a:buNone/>
            </a:pPr>
            <a:r>
              <a:rPr lang="en-US" altLang="x-none" sz="2400">
                <a:latin typeface="Tw Cen MT" charset="0"/>
              </a:rPr>
              <a:t>Maze generation using Prim</a:t>
            </a:r>
            <a:r>
              <a:rPr lang="en-US" altLang="en-US" sz="2400">
                <a:latin typeface="Tw Cen MT" charset="0"/>
              </a:rPr>
              <a:t>’</a:t>
            </a:r>
            <a:r>
              <a:rPr lang="en-US" altLang="x-none" sz="2400">
                <a:latin typeface="Tw Cen MT" charset="0"/>
              </a:rPr>
              <a:t>s algorithm</a:t>
            </a:r>
          </a:p>
        </p:txBody>
      </p:sp>
      <p:pic>
        <p:nvPicPr>
          <p:cNvPr id="53252" name="Picture 6" descr="732px--MAZE_30x20_Prim.ogv.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524000"/>
            <a:ext cx="5867400" cy="394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3" name="Rectangle 7"/>
          <p:cNvSpPr>
            <a:spLocks noChangeArrowheads="1"/>
          </p:cNvSpPr>
          <p:nvPr/>
        </p:nvSpPr>
        <p:spPr bwMode="auto">
          <a:xfrm>
            <a:off x="914400" y="6172200"/>
            <a:ext cx="6172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000">
                <a:solidFill>
                  <a:srgbClr val="0000FF"/>
                </a:solidFill>
                <a:hlinkClick r:id="rId3"/>
              </a:rPr>
              <a:t>https://en.wikipedia.org/wiki/Maze_generation_algorithm#Randomized_Kruskal.27s_algorithm</a:t>
            </a:r>
            <a:endParaRPr lang="en-US" altLang="x-none" sz="2000">
              <a:solidFill>
                <a:srgbClr val="0000FF"/>
              </a:solidFill>
            </a:endParaRPr>
          </a:p>
        </p:txBody>
      </p:sp>
      <p:sp>
        <p:nvSpPr>
          <p:cNvPr id="53254" name="Rectangle 8"/>
          <p:cNvSpPr>
            <a:spLocks noChangeArrowheads="1"/>
          </p:cNvSpPr>
          <p:nvPr/>
        </p:nvSpPr>
        <p:spPr bwMode="auto">
          <a:xfrm>
            <a:off x="762000" y="5410200"/>
            <a:ext cx="7315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000">
                <a:solidFill>
                  <a:srgbClr val="000000"/>
                </a:solidFill>
              </a:rPr>
              <a:t>The generation of a maze using Prim's algorithm on a randomly weighted grid graph that is 30x20 in size.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273" name="Group 32"/>
          <p:cNvGrpSpPr>
            <a:grpSpLocks/>
          </p:cNvGrpSpPr>
          <p:nvPr/>
        </p:nvGrpSpPr>
        <p:grpSpPr bwMode="auto">
          <a:xfrm>
            <a:off x="5181600" y="914400"/>
            <a:ext cx="4135438" cy="5689600"/>
            <a:chOff x="3866152" y="611140"/>
            <a:chExt cx="4134847" cy="5690026"/>
          </a:xfrm>
        </p:grpSpPr>
        <p:sp>
          <p:nvSpPr>
            <p:cNvPr id="54276" name="Oval 4"/>
            <p:cNvSpPr>
              <a:spLocks/>
            </p:cNvSpPr>
            <p:nvPr/>
          </p:nvSpPr>
          <p:spPr bwMode="auto">
            <a:xfrm>
              <a:off x="5380256" y="3775988"/>
              <a:ext cx="130640" cy="130640"/>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54277" name="Oval 5"/>
            <p:cNvSpPr>
              <a:spLocks/>
            </p:cNvSpPr>
            <p:nvPr/>
          </p:nvSpPr>
          <p:spPr bwMode="auto">
            <a:xfrm>
              <a:off x="6303897" y="4784379"/>
              <a:ext cx="130640" cy="130640"/>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54278" name="Oval 6"/>
            <p:cNvSpPr>
              <a:spLocks/>
            </p:cNvSpPr>
            <p:nvPr/>
          </p:nvSpPr>
          <p:spPr bwMode="auto">
            <a:xfrm>
              <a:off x="5420663" y="5650775"/>
              <a:ext cx="130638" cy="130640"/>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54279" name="Oval 14"/>
            <p:cNvSpPr>
              <a:spLocks/>
            </p:cNvSpPr>
            <p:nvPr/>
          </p:nvSpPr>
          <p:spPr bwMode="auto">
            <a:xfrm>
              <a:off x="4312224" y="4281327"/>
              <a:ext cx="130640" cy="13063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54280" name="AutoShape 15"/>
            <p:cNvSpPr>
              <a:spLocks/>
            </p:cNvSpPr>
            <p:nvPr/>
          </p:nvSpPr>
          <p:spPr bwMode="auto">
            <a:xfrm flipV="1">
              <a:off x="4442864" y="3842453"/>
              <a:ext cx="916766" cy="488177"/>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4281" name="AutoShape 17"/>
            <p:cNvSpPr>
              <a:spLocks/>
            </p:cNvSpPr>
            <p:nvPr/>
          </p:nvSpPr>
          <p:spPr bwMode="auto">
            <a:xfrm>
              <a:off x="5492560" y="3908917"/>
              <a:ext cx="822798" cy="87546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4282" name="AutoShape 18"/>
            <p:cNvSpPr>
              <a:spLocks/>
            </p:cNvSpPr>
            <p:nvPr/>
          </p:nvSpPr>
          <p:spPr bwMode="auto">
            <a:xfrm rot="10800000" flipH="1">
              <a:off x="5510897" y="4869232"/>
              <a:ext cx="804462" cy="827327"/>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4283" name="Oval 11"/>
            <p:cNvSpPr>
              <a:spLocks/>
            </p:cNvSpPr>
            <p:nvPr/>
          </p:nvSpPr>
          <p:spPr bwMode="auto">
            <a:xfrm>
              <a:off x="4502900" y="2375863"/>
              <a:ext cx="130640" cy="130640"/>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54284" name="Oval 14"/>
            <p:cNvSpPr>
              <a:spLocks/>
            </p:cNvSpPr>
            <p:nvPr/>
          </p:nvSpPr>
          <p:spPr bwMode="auto">
            <a:xfrm>
              <a:off x="5514177" y="2762962"/>
              <a:ext cx="130640" cy="13063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54285" name="AutoShape 15"/>
            <p:cNvSpPr>
              <a:spLocks/>
            </p:cNvSpPr>
            <p:nvPr/>
          </p:nvSpPr>
          <p:spPr bwMode="auto">
            <a:xfrm>
              <a:off x="4633540" y="2470097"/>
              <a:ext cx="896140" cy="295658"/>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4286" name="AutoShape 15"/>
            <p:cNvSpPr>
              <a:spLocks/>
            </p:cNvSpPr>
            <p:nvPr/>
          </p:nvSpPr>
          <p:spPr bwMode="auto">
            <a:xfrm flipV="1">
              <a:off x="5442255" y="2909589"/>
              <a:ext cx="109046" cy="870981"/>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4287" name="AutoShape 15"/>
            <p:cNvSpPr>
              <a:spLocks/>
            </p:cNvSpPr>
            <p:nvPr/>
          </p:nvSpPr>
          <p:spPr bwMode="auto">
            <a:xfrm flipV="1">
              <a:off x="5629314" y="2130392"/>
              <a:ext cx="805223" cy="69716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4288" name="Oval 16"/>
            <p:cNvSpPr>
              <a:spLocks/>
            </p:cNvSpPr>
            <p:nvPr/>
          </p:nvSpPr>
          <p:spPr bwMode="auto">
            <a:xfrm>
              <a:off x="6400352" y="2055447"/>
              <a:ext cx="130640" cy="130640"/>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54289" name="AutoShape 15"/>
            <p:cNvSpPr>
              <a:spLocks/>
            </p:cNvSpPr>
            <p:nvPr/>
          </p:nvSpPr>
          <p:spPr bwMode="auto">
            <a:xfrm flipV="1">
              <a:off x="6496808" y="2064385"/>
              <a:ext cx="933503" cy="66006"/>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4290" name="Oval 18"/>
            <p:cNvSpPr>
              <a:spLocks/>
            </p:cNvSpPr>
            <p:nvPr/>
          </p:nvSpPr>
          <p:spPr bwMode="auto">
            <a:xfrm>
              <a:off x="7430311" y="1999751"/>
              <a:ext cx="130640" cy="130640"/>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54291" name="Oval 19"/>
            <p:cNvSpPr>
              <a:spLocks/>
            </p:cNvSpPr>
            <p:nvPr/>
          </p:nvSpPr>
          <p:spPr bwMode="auto">
            <a:xfrm>
              <a:off x="6000468" y="1230044"/>
              <a:ext cx="130640" cy="130640"/>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54292" name="AutoShape 15"/>
            <p:cNvSpPr>
              <a:spLocks/>
            </p:cNvSpPr>
            <p:nvPr/>
          </p:nvSpPr>
          <p:spPr bwMode="auto">
            <a:xfrm>
              <a:off x="6095333" y="1348850"/>
              <a:ext cx="371928" cy="71843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4293" name="TextBox 21"/>
            <p:cNvSpPr txBox="1">
              <a:spLocks noChangeArrowheads="1"/>
            </p:cNvSpPr>
            <p:nvPr/>
          </p:nvSpPr>
          <p:spPr bwMode="auto">
            <a:xfrm>
              <a:off x="5023209" y="3346755"/>
              <a:ext cx="4400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00"/>
                  </a:solidFill>
                  <a:latin typeface="Times" charset="0"/>
                  <a:ea typeface="ヒラギノ明朝 ProN W3" charset="-128"/>
                  <a:sym typeface="Times" charset="0"/>
                </a:defRPr>
              </a:lvl1pPr>
              <a:lvl2pPr marL="742950" indent="-285750">
                <a:defRPr sz="2400">
                  <a:solidFill>
                    <a:srgbClr val="000000"/>
                  </a:solidFill>
                  <a:latin typeface="Times" charset="0"/>
                  <a:ea typeface="ヒラギノ明朝 ProN W3" charset="-128"/>
                  <a:sym typeface="Times" charset="0"/>
                </a:defRPr>
              </a:lvl2pPr>
              <a:lvl3pPr marL="1143000" indent="-228600">
                <a:defRPr sz="2400">
                  <a:solidFill>
                    <a:srgbClr val="000000"/>
                  </a:solidFill>
                  <a:latin typeface="Times" charset="0"/>
                  <a:ea typeface="ヒラギノ明朝 ProN W3" charset="-128"/>
                  <a:sym typeface="Times" charset="0"/>
                </a:defRPr>
              </a:lvl3pPr>
              <a:lvl4pPr marL="1600200" indent="-228600">
                <a:defRPr sz="2400">
                  <a:solidFill>
                    <a:srgbClr val="000000"/>
                  </a:solidFill>
                  <a:latin typeface="Times" charset="0"/>
                  <a:ea typeface="ヒラギノ明朝 ProN W3" charset="-128"/>
                  <a:sym typeface="Times" charset="0"/>
                </a:defRPr>
              </a:lvl4pPr>
              <a:lvl5pPr marL="2057400" indent="-228600">
                <a:defRPr sz="2400">
                  <a:solidFill>
                    <a:srgbClr val="000000"/>
                  </a:solidFill>
                  <a:latin typeface="Times" charset="0"/>
                  <a:ea typeface="ヒラギノ明朝 ProN W3" charset="-128"/>
                  <a:sym typeface="Times" charset="0"/>
                </a:defRPr>
              </a:lvl5pPr>
              <a:lvl6pPr marL="25146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6pPr>
              <a:lvl7pPr marL="29718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7pPr>
              <a:lvl8pPr marL="34290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8pPr>
              <a:lvl9pPr marL="38862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9pPr>
            </a:lstStyle>
            <a:p>
              <a:pPr eaLnBrk="1" hangingPunct="1"/>
              <a:r>
                <a:rPr lang="en-US" altLang="x-none" sz="2800" b="1">
                  <a:latin typeface="Calibri" charset="0"/>
                </a:rPr>
                <a:t>1</a:t>
              </a:r>
            </a:p>
          </p:txBody>
        </p:sp>
        <p:sp>
          <p:nvSpPr>
            <p:cNvPr id="54294" name="TextBox 23"/>
            <p:cNvSpPr txBox="1">
              <a:spLocks noChangeArrowheads="1"/>
            </p:cNvSpPr>
            <p:nvPr/>
          </p:nvSpPr>
          <p:spPr bwMode="auto">
            <a:xfrm>
              <a:off x="3866152" y="4016521"/>
              <a:ext cx="4400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00"/>
                  </a:solidFill>
                  <a:latin typeface="Times" charset="0"/>
                  <a:ea typeface="ヒラギノ明朝 ProN W3" charset="-128"/>
                  <a:sym typeface="Times" charset="0"/>
                </a:defRPr>
              </a:lvl1pPr>
              <a:lvl2pPr marL="742950" indent="-285750">
                <a:defRPr sz="2400">
                  <a:solidFill>
                    <a:srgbClr val="000000"/>
                  </a:solidFill>
                  <a:latin typeface="Times" charset="0"/>
                  <a:ea typeface="ヒラギノ明朝 ProN W3" charset="-128"/>
                  <a:sym typeface="Times" charset="0"/>
                </a:defRPr>
              </a:lvl2pPr>
              <a:lvl3pPr marL="1143000" indent="-228600">
                <a:defRPr sz="2400">
                  <a:solidFill>
                    <a:srgbClr val="000000"/>
                  </a:solidFill>
                  <a:latin typeface="Times" charset="0"/>
                  <a:ea typeface="ヒラギノ明朝 ProN W3" charset="-128"/>
                  <a:sym typeface="Times" charset="0"/>
                </a:defRPr>
              </a:lvl3pPr>
              <a:lvl4pPr marL="1600200" indent="-228600">
                <a:defRPr sz="2400">
                  <a:solidFill>
                    <a:srgbClr val="000000"/>
                  </a:solidFill>
                  <a:latin typeface="Times" charset="0"/>
                  <a:ea typeface="ヒラギノ明朝 ProN W3" charset="-128"/>
                  <a:sym typeface="Times" charset="0"/>
                </a:defRPr>
              </a:lvl4pPr>
              <a:lvl5pPr marL="2057400" indent="-228600">
                <a:defRPr sz="2400">
                  <a:solidFill>
                    <a:srgbClr val="000000"/>
                  </a:solidFill>
                  <a:latin typeface="Times" charset="0"/>
                  <a:ea typeface="ヒラギノ明朝 ProN W3" charset="-128"/>
                  <a:sym typeface="Times" charset="0"/>
                </a:defRPr>
              </a:lvl5pPr>
              <a:lvl6pPr marL="25146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6pPr>
              <a:lvl7pPr marL="29718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7pPr>
              <a:lvl8pPr marL="34290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8pPr>
              <a:lvl9pPr marL="38862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9pPr>
            </a:lstStyle>
            <a:p>
              <a:pPr eaLnBrk="1" hangingPunct="1"/>
              <a:r>
                <a:rPr lang="en-US" altLang="x-none" sz="2800" b="1">
                  <a:latin typeface="Calibri" charset="0"/>
                </a:rPr>
                <a:t>2</a:t>
              </a:r>
            </a:p>
          </p:txBody>
        </p:sp>
        <p:sp>
          <p:nvSpPr>
            <p:cNvPr id="54295" name="TextBox 24"/>
            <p:cNvSpPr txBox="1">
              <a:spLocks noChangeArrowheads="1"/>
            </p:cNvSpPr>
            <p:nvPr/>
          </p:nvSpPr>
          <p:spPr bwMode="auto">
            <a:xfrm>
              <a:off x="6400355" y="4560874"/>
              <a:ext cx="4400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00"/>
                  </a:solidFill>
                  <a:latin typeface="Times" charset="0"/>
                  <a:ea typeface="ヒラギノ明朝 ProN W3" charset="-128"/>
                  <a:sym typeface="Times" charset="0"/>
                </a:defRPr>
              </a:lvl1pPr>
              <a:lvl2pPr marL="742950" indent="-285750">
                <a:defRPr sz="2400">
                  <a:solidFill>
                    <a:srgbClr val="000000"/>
                  </a:solidFill>
                  <a:latin typeface="Times" charset="0"/>
                  <a:ea typeface="ヒラギノ明朝 ProN W3" charset="-128"/>
                  <a:sym typeface="Times" charset="0"/>
                </a:defRPr>
              </a:lvl2pPr>
              <a:lvl3pPr marL="1143000" indent="-228600">
                <a:defRPr sz="2400">
                  <a:solidFill>
                    <a:srgbClr val="000000"/>
                  </a:solidFill>
                  <a:latin typeface="Times" charset="0"/>
                  <a:ea typeface="ヒラギノ明朝 ProN W3" charset="-128"/>
                  <a:sym typeface="Times" charset="0"/>
                </a:defRPr>
              </a:lvl3pPr>
              <a:lvl4pPr marL="1600200" indent="-228600">
                <a:defRPr sz="2400">
                  <a:solidFill>
                    <a:srgbClr val="000000"/>
                  </a:solidFill>
                  <a:latin typeface="Times" charset="0"/>
                  <a:ea typeface="ヒラギノ明朝 ProN W3" charset="-128"/>
                  <a:sym typeface="Times" charset="0"/>
                </a:defRPr>
              </a:lvl4pPr>
              <a:lvl5pPr marL="2057400" indent="-228600">
                <a:defRPr sz="2400">
                  <a:solidFill>
                    <a:srgbClr val="000000"/>
                  </a:solidFill>
                  <a:latin typeface="Times" charset="0"/>
                  <a:ea typeface="ヒラギノ明朝 ProN W3" charset="-128"/>
                  <a:sym typeface="Times" charset="0"/>
                </a:defRPr>
              </a:lvl5pPr>
              <a:lvl6pPr marL="25146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6pPr>
              <a:lvl7pPr marL="29718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7pPr>
              <a:lvl8pPr marL="34290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8pPr>
              <a:lvl9pPr marL="38862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9pPr>
            </a:lstStyle>
            <a:p>
              <a:pPr eaLnBrk="1" hangingPunct="1"/>
              <a:r>
                <a:rPr lang="en-US" altLang="x-none" sz="2800" b="1">
                  <a:latin typeface="Calibri" charset="0"/>
                </a:rPr>
                <a:t>3</a:t>
              </a:r>
            </a:p>
          </p:txBody>
        </p:sp>
        <p:sp>
          <p:nvSpPr>
            <p:cNvPr id="54296" name="TextBox 25"/>
            <p:cNvSpPr txBox="1">
              <a:spLocks noChangeArrowheads="1"/>
            </p:cNvSpPr>
            <p:nvPr/>
          </p:nvSpPr>
          <p:spPr bwMode="auto">
            <a:xfrm>
              <a:off x="5238157" y="5777946"/>
              <a:ext cx="4400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00"/>
                  </a:solidFill>
                  <a:latin typeface="Times" charset="0"/>
                  <a:ea typeface="ヒラギノ明朝 ProN W3" charset="-128"/>
                  <a:sym typeface="Times" charset="0"/>
                </a:defRPr>
              </a:lvl1pPr>
              <a:lvl2pPr marL="742950" indent="-285750">
                <a:defRPr sz="2400">
                  <a:solidFill>
                    <a:srgbClr val="000000"/>
                  </a:solidFill>
                  <a:latin typeface="Times" charset="0"/>
                  <a:ea typeface="ヒラギノ明朝 ProN W3" charset="-128"/>
                  <a:sym typeface="Times" charset="0"/>
                </a:defRPr>
              </a:lvl2pPr>
              <a:lvl3pPr marL="1143000" indent="-228600">
                <a:defRPr sz="2400">
                  <a:solidFill>
                    <a:srgbClr val="000000"/>
                  </a:solidFill>
                  <a:latin typeface="Times" charset="0"/>
                  <a:ea typeface="ヒラギノ明朝 ProN W3" charset="-128"/>
                  <a:sym typeface="Times" charset="0"/>
                </a:defRPr>
              </a:lvl3pPr>
              <a:lvl4pPr marL="1600200" indent="-228600">
                <a:defRPr sz="2400">
                  <a:solidFill>
                    <a:srgbClr val="000000"/>
                  </a:solidFill>
                  <a:latin typeface="Times" charset="0"/>
                  <a:ea typeface="ヒラギノ明朝 ProN W3" charset="-128"/>
                  <a:sym typeface="Times" charset="0"/>
                </a:defRPr>
              </a:lvl4pPr>
              <a:lvl5pPr marL="2057400" indent="-228600">
                <a:defRPr sz="2400">
                  <a:solidFill>
                    <a:srgbClr val="000000"/>
                  </a:solidFill>
                  <a:latin typeface="Times" charset="0"/>
                  <a:ea typeface="ヒラギノ明朝 ProN W3" charset="-128"/>
                  <a:sym typeface="Times" charset="0"/>
                </a:defRPr>
              </a:lvl5pPr>
              <a:lvl6pPr marL="25146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6pPr>
              <a:lvl7pPr marL="29718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7pPr>
              <a:lvl8pPr marL="34290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8pPr>
              <a:lvl9pPr marL="38862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9pPr>
            </a:lstStyle>
            <a:p>
              <a:pPr eaLnBrk="1" hangingPunct="1"/>
              <a:r>
                <a:rPr lang="en-US" altLang="x-none" sz="2800" b="1">
                  <a:latin typeface="Calibri" charset="0"/>
                </a:rPr>
                <a:t>4</a:t>
              </a:r>
            </a:p>
          </p:txBody>
        </p:sp>
        <p:sp>
          <p:nvSpPr>
            <p:cNvPr id="54297" name="TextBox 26"/>
            <p:cNvSpPr txBox="1">
              <a:spLocks noChangeArrowheads="1"/>
            </p:cNvSpPr>
            <p:nvPr/>
          </p:nvSpPr>
          <p:spPr bwMode="auto">
            <a:xfrm>
              <a:off x="5613432" y="2623978"/>
              <a:ext cx="4400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00"/>
                  </a:solidFill>
                  <a:latin typeface="Times" charset="0"/>
                  <a:ea typeface="ヒラギノ明朝 ProN W3" charset="-128"/>
                  <a:sym typeface="Times" charset="0"/>
                </a:defRPr>
              </a:lvl1pPr>
              <a:lvl2pPr marL="742950" indent="-285750">
                <a:defRPr sz="2400">
                  <a:solidFill>
                    <a:srgbClr val="000000"/>
                  </a:solidFill>
                  <a:latin typeface="Times" charset="0"/>
                  <a:ea typeface="ヒラギノ明朝 ProN W3" charset="-128"/>
                  <a:sym typeface="Times" charset="0"/>
                </a:defRPr>
              </a:lvl2pPr>
              <a:lvl3pPr marL="1143000" indent="-228600">
                <a:defRPr sz="2400">
                  <a:solidFill>
                    <a:srgbClr val="000000"/>
                  </a:solidFill>
                  <a:latin typeface="Times" charset="0"/>
                  <a:ea typeface="ヒラギノ明朝 ProN W3" charset="-128"/>
                  <a:sym typeface="Times" charset="0"/>
                </a:defRPr>
              </a:lvl3pPr>
              <a:lvl4pPr marL="1600200" indent="-228600">
                <a:defRPr sz="2400">
                  <a:solidFill>
                    <a:srgbClr val="000000"/>
                  </a:solidFill>
                  <a:latin typeface="Times" charset="0"/>
                  <a:ea typeface="ヒラギノ明朝 ProN W3" charset="-128"/>
                  <a:sym typeface="Times" charset="0"/>
                </a:defRPr>
              </a:lvl4pPr>
              <a:lvl5pPr marL="2057400" indent="-228600">
                <a:defRPr sz="2400">
                  <a:solidFill>
                    <a:srgbClr val="000000"/>
                  </a:solidFill>
                  <a:latin typeface="Times" charset="0"/>
                  <a:ea typeface="ヒラギノ明朝 ProN W3" charset="-128"/>
                  <a:sym typeface="Times" charset="0"/>
                </a:defRPr>
              </a:lvl5pPr>
              <a:lvl6pPr marL="25146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6pPr>
              <a:lvl7pPr marL="29718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7pPr>
              <a:lvl8pPr marL="34290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8pPr>
              <a:lvl9pPr marL="38862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9pPr>
            </a:lstStyle>
            <a:p>
              <a:pPr eaLnBrk="1" hangingPunct="1"/>
              <a:r>
                <a:rPr lang="en-US" altLang="x-none" sz="2800" b="1">
                  <a:latin typeface="Calibri" charset="0"/>
                </a:rPr>
                <a:t>5</a:t>
              </a:r>
            </a:p>
          </p:txBody>
        </p:sp>
        <p:sp>
          <p:nvSpPr>
            <p:cNvPr id="54298" name="TextBox 27"/>
            <p:cNvSpPr txBox="1">
              <a:spLocks noChangeArrowheads="1"/>
            </p:cNvSpPr>
            <p:nvPr/>
          </p:nvSpPr>
          <p:spPr bwMode="auto">
            <a:xfrm>
              <a:off x="4471431" y="1897262"/>
              <a:ext cx="4400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00"/>
                  </a:solidFill>
                  <a:latin typeface="Times" charset="0"/>
                  <a:ea typeface="ヒラギノ明朝 ProN W3" charset="-128"/>
                  <a:sym typeface="Times" charset="0"/>
                </a:defRPr>
              </a:lvl1pPr>
              <a:lvl2pPr marL="742950" indent="-285750">
                <a:defRPr sz="2400">
                  <a:solidFill>
                    <a:srgbClr val="000000"/>
                  </a:solidFill>
                  <a:latin typeface="Times" charset="0"/>
                  <a:ea typeface="ヒラギノ明朝 ProN W3" charset="-128"/>
                  <a:sym typeface="Times" charset="0"/>
                </a:defRPr>
              </a:lvl2pPr>
              <a:lvl3pPr marL="1143000" indent="-228600">
                <a:defRPr sz="2400">
                  <a:solidFill>
                    <a:srgbClr val="000000"/>
                  </a:solidFill>
                  <a:latin typeface="Times" charset="0"/>
                  <a:ea typeface="ヒラギノ明朝 ProN W3" charset="-128"/>
                  <a:sym typeface="Times" charset="0"/>
                </a:defRPr>
              </a:lvl3pPr>
              <a:lvl4pPr marL="1600200" indent="-228600">
                <a:defRPr sz="2400">
                  <a:solidFill>
                    <a:srgbClr val="000000"/>
                  </a:solidFill>
                  <a:latin typeface="Times" charset="0"/>
                  <a:ea typeface="ヒラギノ明朝 ProN W3" charset="-128"/>
                  <a:sym typeface="Times" charset="0"/>
                </a:defRPr>
              </a:lvl4pPr>
              <a:lvl5pPr marL="2057400" indent="-228600">
                <a:defRPr sz="2400">
                  <a:solidFill>
                    <a:srgbClr val="000000"/>
                  </a:solidFill>
                  <a:latin typeface="Times" charset="0"/>
                  <a:ea typeface="ヒラギノ明朝 ProN W3" charset="-128"/>
                  <a:sym typeface="Times" charset="0"/>
                </a:defRPr>
              </a:lvl5pPr>
              <a:lvl6pPr marL="25146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6pPr>
              <a:lvl7pPr marL="29718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7pPr>
              <a:lvl8pPr marL="34290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8pPr>
              <a:lvl9pPr marL="38862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9pPr>
            </a:lstStyle>
            <a:p>
              <a:pPr eaLnBrk="1" hangingPunct="1"/>
              <a:r>
                <a:rPr lang="en-US" altLang="x-none" sz="2800" b="1">
                  <a:latin typeface="Calibri" charset="0"/>
                </a:rPr>
                <a:t>6</a:t>
              </a:r>
            </a:p>
          </p:txBody>
        </p:sp>
        <p:sp>
          <p:nvSpPr>
            <p:cNvPr id="54299" name="TextBox 28"/>
            <p:cNvSpPr txBox="1">
              <a:spLocks noChangeArrowheads="1"/>
            </p:cNvSpPr>
            <p:nvPr/>
          </p:nvSpPr>
          <p:spPr bwMode="auto">
            <a:xfrm>
              <a:off x="6450419" y="1519738"/>
              <a:ext cx="4400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00"/>
                  </a:solidFill>
                  <a:latin typeface="Times" charset="0"/>
                  <a:ea typeface="ヒラギノ明朝 ProN W3" charset="-128"/>
                  <a:sym typeface="Times" charset="0"/>
                </a:defRPr>
              </a:lvl1pPr>
              <a:lvl2pPr marL="742950" indent="-285750">
                <a:defRPr sz="2400">
                  <a:solidFill>
                    <a:srgbClr val="000000"/>
                  </a:solidFill>
                  <a:latin typeface="Times" charset="0"/>
                  <a:ea typeface="ヒラギノ明朝 ProN W3" charset="-128"/>
                  <a:sym typeface="Times" charset="0"/>
                </a:defRPr>
              </a:lvl2pPr>
              <a:lvl3pPr marL="1143000" indent="-228600">
                <a:defRPr sz="2400">
                  <a:solidFill>
                    <a:srgbClr val="000000"/>
                  </a:solidFill>
                  <a:latin typeface="Times" charset="0"/>
                  <a:ea typeface="ヒラギノ明朝 ProN W3" charset="-128"/>
                  <a:sym typeface="Times" charset="0"/>
                </a:defRPr>
              </a:lvl3pPr>
              <a:lvl4pPr marL="1600200" indent="-228600">
                <a:defRPr sz="2400">
                  <a:solidFill>
                    <a:srgbClr val="000000"/>
                  </a:solidFill>
                  <a:latin typeface="Times" charset="0"/>
                  <a:ea typeface="ヒラギノ明朝 ProN W3" charset="-128"/>
                  <a:sym typeface="Times" charset="0"/>
                </a:defRPr>
              </a:lvl4pPr>
              <a:lvl5pPr marL="2057400" indent="-228600">
                <a:defRPr sz="2400">
                  <a:solidFill>
                    <a:srgbClr val="000000"/>
                  </a:solidFill>
                  <a:latin typeface="Times" charset="0"/>
                  <a:ea typeface="ヒラギノ明朝 ProN W3" charset="-128"/>
                  <a:sym typeface="Times" charset="0"/>
                </a:defRPr>
              </a:lvl5pPr>
              <a:lvl6pPr marL="25146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6pPr>
              <a:lvl7pPr marL="29718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7pPr>
              <a:lvl8pPr marL="34290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8pPr>
              <a:lvl9pPr marL="38862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9pPr>
            </a:lstStyle>
            <a:p>
              <a:pPr eaLnBrk="1" hangingPunct="1"/>
              <a:r>
                <a:rPr lang="en-US" altLang="x-none" sz="2800" b="1">
                  <a:latin typeface="Calibri" charset="0"/>
                </a:rPr>
                <a:t>7</a:t>
              </a:r>
            </a:p>
          </p:txBody>
        </p:sp>
        <p:sp>
          <p:nvSpPr>
            <p:cNvPr id="54300" name="TextBox 29"/>
            <p:cNvSpPr txBox="1">
              <a:spLocks noChangeArrowheads="1"/>
            </p:cNvSpPr>
            <p:nvPr/>
          </p:nvSpPr>
          <p:spPr bwMode="auto">
            <a:xfrm>
              <a:off x="5854734" y="611140"/>
              <a:ext cx="4400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00"/>
                  </a:solidFill>
                  <a:latin typeface="Times" charset="0"/>
                  <a:ea typeface="ヒラギノ明朝 ProN W3" charset="-128"/>
                  <a:sym typeface="Times" charset="0"/>
                </a:defRPr>
              </a:lvl1pPr>
              <a:lvl2pPr marL="742950" indent="-285750">
                <a:defRPr sz="2400">
                  <a:solidFill>
                    <a:srgbClr val="000000"/>
                  </a:solidFill>
                  <a:latin typeface="Times" charset="0"/>
                  <a:ea typeface="ヒラギノ明朝 ProN W3" charset="-128"/>
                  <a:sym typeface="Times" charset="0"/>
                </a:defRPr>
              </a:lvl2pPr>
              <a:lvl3pPr marL="1143000" indent="-228600">
                <a:defRPr sz="2400">
                  <a:solidFill>
                    <a:srgbClr val="000000"/>
                  </a:solidFill>
                  <a:latin typeface="Times" charset="0"/>
                  <a:ea typeface="ヒラギノ明朝 ProN W3" charset="-128"/>
                  <a:sym typeface="Times" charset="0"/>
                </a:defRPr>
              </a:lvl3pPr>
              <a:lvl4pPr marL="1600200" indent="-228600">
                <a:defRPr sz="2400">
                  <a:solidFill>
                    <a:srgbClr val="000000"/>
                  </a:solidFill>
                  <a:latin typeface="Times" charset="0"/>
                  <a:ea typeface="ヒラギノ明朝 ProN W3" charset="-128"/>
                  <a:sym typeface="Times" charset="0"/>
                </a:defRPr>
              </a:lvl4pPr>
              <a:lvl5pPr marL="2057400" indent="-228600">
                <a:defRPr sz="2400">
                  <a:solidFill>
                    <a:srgbClr val="000000"/>
                  </a:solidFill>
                  <a:latin typeface="Times" charset="0"/>
                  <a:ea typeface="ヒラギノ明朝 ProN W3" charset="-128"/>
                  <a:sym typeface="Times" charset="0"/>
                </a:defRPr>
              </a:lvl5pPr>
              <a:lvl6pPr marL="25146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6pPr>
              <a:lvl7pPr marL="29718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7pPr>
              <a:lvl8pPr marL="34290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8pPr>
              <a:lvl9pPr marL="38862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9pPr>
            </a:lstStyle>
            <a:p>
              <a:pPr eaLnBrk="1" hangingPunct="1"/>
              <a:r>
                <a:rPr lang="en-US" altLang="x-none" sz="2800" b="1">
                  <a:latin typeface="Calibri" charset="0"/>
                </a:rPr>
                <a:t>8</a:t>
              </a:r>
            </a:p>
          </p:txBody>
        </p:sp>
        <p:sp>
          <p:nvSpPr>
            <p:cNvPr id="54301" name="TextBox 30"/>
            <p:cNvSpPr txBox="1">
              <a:spLocks noChangeArrowheads="1"/>
            </p:cNvSpPr>
            <p:nvPr/>
          </p:nvSpPr>
          <p:spPr bwMode="auto">
            <a:xfrm>
              <a:off x="7560951" y="1461299"/>
              <a:ext cx="4400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00"/>
                  </a:solidFill>
                  <a:latin typeface="Times" charset="0"/>
                  <a:ea typeface="ヒラギノ明朝 ProN W3" charset="-128"/>
                  <a:sym typeface="Times" charset="0"/>
                </a:defRPr>
              </a:lvl1pPr>
              <a:lvl2pPr marL="742950" indent="-285750">
                <a:defRPr sz="2400">
                  <a:solidFill>
                    <a:srgbClr val="000000"/>
                  </a:solidFill>
                  <a:latin typeface="Times" charset="0"/>
                  <a:ea typeface="ヒラギノ明朝 ProN W3" charset="-128"/>
                  <a:sym typeface="Times" charset="0"/>
                </a:defRPr>
              </a:lvl2pPr>
              <a:lvl3pPr marL="1143000" indent="-228600">
                <a:defRPr sz="2400">
                  <a:solidFill>
                    <a:srgbClr val="000000"/>
                  </a:solidFill>
                  <a:latin typeface="Times" charset="0"/>
                  <a:ea typeface="ヒラギノ明朝 ProN W3" charset="-128"/>
                  <a:sym typeface="Times" charset="0"/>
                </a:defRPr>
              </a:lvl3pPr>
              <a:lvl4pPr marL="1600200" indent="-228600">
                <a:defRPr sz="2400">
                  <a:solidFill>
                    <a:srgbClr val="000000"/>
                  </a:solidFill>
                  <a:latin typeface="Times" charset="0"/>
                  <a:ea typeface="ヒラギノ明朝 ProN W3" charset="-128"/>
                  <a:sym typeface="Times" charset="0"/>
                </a:defRPr>
              </a:lvl4pPr>
              <a:lvl5pPr marL="2057400" indent="-228600">
                <a:defRPr sz="2400">
                  <a:solidFill>
                    <a:srgbClr val="000000"/>
                  </a:solidFill>
                  <a:latin typeface="Times" charset="0"/>
                  <a:ea typeface="ヒラギノ明朝 ProN W3" charset="-128"/>
                  <a:sym typeface="Times" charset="0"/>
                </a:defRPr>
              </a:lvl5pPr>
              <a:lvl6pPr marL="25146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6pPr>
              <a:lvl7pPr marL="29718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7pPr>
              <a:lvl8pPr marL="34290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8pPr>
              <a:lvl9pPr marL="38862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9pPr>
            </a:lstStyle>
            <a:p>
              <a:pPr eaLnBrk="1" hangingPunct="1"/>
              <a:r>
                <a:rPr lang="en-US" altLang="x-none" sz="2800" b="1">
                  <a:latin typeface="Calibri" charset="0"/>
                </a:rPr>
                <a:t>9</a:t>
              </a:r>
            </a:p>
          </p:txBody>
        </p:sp>
      </p:grpSp>
      <p:sp>
        <p:nvSpPr>
          <p:cNvPr id="54274" name="Title 1"/>
          <p:cNvSpPr>
            <a:spLocks noGrp="1"/>
          </p:cNvSpPr>
          <p:nvPr>
            <p:ph type="title"/>
          </p:nvPr>
        </p:nvSpPr>
        <p:spPr>
          <a:xfrm>
            <a:off x="685800" y="381000"/>
            <a:ext cx="7772400" cy="533400"/>
          </a:xfrm>
        </p:spPr>
        <p:txBody>
          <a:bodyPr/>
          <a:lstStyle/>
          <a:p>
            <a:r>
              <a:rPr lang="en-US" altLang="x-none" sz="2800" b="1">
                <a:solidFill>
                  <a:srgbClr val="800000"/>
                </a:solidFill>
              </a:rPr>
              <a:t>Graph algorithms MEGA-POLL!</a:t>
            </a:r>
          </a:p>
        </p:txBody>
      </p:sp>
      <p:sp>
        <p:nvSpPr>
          <p:cNvPr id="35" name="TextBox 34"/>
          <p:cNvSpPr txBox="1"/>
          <p:nvPr/>
        </p:nvSpPr>
        <p:spPr>
          <a:xfrm>
            <a:off x="377825" y="1182688"/>
            <a:ext cx="6024563" cy="5262562"/>
          </a:xfrm>
          <a:prstGeom prst="rect">
            <a:avLst/>
          </a:prstGeom>
          <a:noFill/>
        </p:spPr>
        <p:txBody>
          <a:bodyPr wrap="none">
            <a:spAutoFit/>
          </a:bodyPr>
          <a:lstStyle/>
          <a:p>
            <a:pPr eaLnBrk="1" hangingPunct="1">
              <a:defRPr/>
            </a:pPr>
            <a:r>
              <a:rPr lang="en-US" dirty="0"/>
              <a:t>In this undirected graph, all edge weights are 1.</a:t>
            </a:r>
          </a:p>
          <a:p>
            <a:pPr eaLnBrk="1" hangingPunct="1">
              <a:defRPr/>
            </a:pPr>
            <a:r>
              <a:rPr lang="en-US" b="1" dirty="0"/>
              <a:t>Which of the following visit the nodes </a:t>
            </a:r>
          </a:p>
          <a:p>
            <a:pPr eaLnBrk="1" hangingPunct="1">
              <a:defRPr/>
            </a:pPr>
            <a:r>
              <a:rPr lang="en-US" b="1" dirty="0"/>
              <a:t>in the same order as Prim(1)?</a:t>
            </a:r>
          </a:p>
          <a:p>
            <a:pPr marL="342900" indent="-342900" eaLnBrk="1" hangingPunct="1">
              <a:buFont typeface="Arial" charset="0"/>
              <a:buChar char="•"/>
              <a:defRPr/>
            </a:pPr>
            <a:r>
              <a:rPr lang="en-US" dirty="0"/>
              <a:t>Always break ties by choosing the </a:t>
            </a:r>
            <a:br>
              <a:rPr lang="en-US" dirty="0"/>
            </a:br>
            <a:r>
              <a:rPr lang="en-US" dirty="0"/>
              <a:t>lower-numbered node first. </a:t>
            </a:r>
          </a:p>
          <a:p>
            <a:pPr marL="342900" indent="-342900" eaLnBrk="1" hangingPunct="1">
              <a:buFont typeface="Arial" charset="0"/>
              <a:buChar char="•"/>
              <a:defRPr/>
            </a:pPr>
            <a:r>
              <a:rPr lang="en-US" dirty="0"/>
              <a:t>In tree traversals, use node 1 </a:t>
            </a:r>
            <a:br>
              <a:rPr lang="en-US" dirty="0"/>
            </a:br>
            <a:r>
              <a:rPr lang="en-US" dirty="0"/>
              <a:t>as the tree’s root.</a:t>
            </a:r>
          </a:p>
          <a:p>
            <a:pPr eaLnBrk="1" hangingPunct="1">
              <a:defRPr/>
            </a:pPr>
            <a:endParaRPr lang="en-US" dirty="0"/>
          </a:p>
          <a:p>
            <a:pPr eaLnBrk="1" hangingPunct="1">
              <a:defRPr/>
            </a:pPr>
            <a:r>
              <a:rPr lang="en-US" dirty="0"/>
              <a:t>-Dijkstra(1)</a:t>
            </a:r>
          </a:p>
          <a:p>
            <a:pPr eaLnBrk="1" hangingPunct="1">
              <a:defRPr/>
            </a:pPr>
            <a:r>
              <a:rPr lang="en-US" dirty="0"/>
              <a:t>-BFS(1)</a:t>
            </a:r>
          </a:p>
          <a:p>
            <a:pPr eaLnBrk="1" hangingPunct="1">
              <a:defRPr/>
            </a:pPr>
            <a:r>
              <a:rPr lang="en-US" dirty="0"/>
              <a:t>-DFS(1)</a:t>
            </a:r>
          </a:p>
          <a:p>
            <a:pPr eaLnBrk="1" hangingPunct="1">
              <a:defRPr/>
            </a:pPr>
            <a:r>
              <a:rPr lang="en-US" dirty="0"/>
              <a:t>-Preorder tree traversal</a:t>
            </a:r>
          </a:p>
          <a:p>
            <a:pPr eaLnBrk="1" hangingPunct="1">
              <a:defRPr/>
            </a:pPr>
            <a:r>
              <a:rPr lang="en-US" dirty="0"/>
              <a:t>-</a:t>
            </a:r>
            <a:r>
              <a:rPr lang="en-US" dirty="0" err="1"/>
              <a:t>Postorder</a:t>
            </a:r>
            <a:r>
              <a:rPr lang="en-US" dirty="0"/>
              <a:t> tree traversal</a:t>
            </a:r>
          </a:p>
          <a:p>
            <a:pPr eaLnBrk="1" hangingPunct="1">
              <a:defRPr/>
            </a:pPr>
            <a:r>
              <a:rPr lang="en-US" dirty="0"/>
              <a:t>-Level order tree traversal</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Number Placeholder 5"/>
          <p:cNvSpPr>
            <a:spLocks noGrp="1"/>
          </p:cNvSpPr>
          <p:nvPr>
            <p:ph type="sldNum" sz="quarter" idx="10"/>
          </p:nvPr>
        </p:nvSpPr>
        <p:spPr>
          <a:xfrm>
            <a:off x="0" y="1271588"/>
            <a:ext cx="533400" cy="244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nSpc>
                <a:spcPct val="80000"/>
              </a:lnSpc>
              <a:spcBef>
                <a:spcPct val="0"/>
              </a:spcBef>
              <a:buSzTx/>
              <a:buFontTx/>
              <a:buNone/>
            </a:pPr>
            <a:fld id="{BCBE6B16-FF34-DC48-AE8F-586B8B8EA81C}" type="slidenum">
              <a:rPr lang="en-US" altLang="x-none" sz="1200">
                <a:solidFill>
                  <a:srgbClr val="FFFFFF"/>
                </a:solidFill>
                <a:latin typeface="Arial" charset="0"/>
                <a:ea typeface="ヒラギノ角ゴ ProN W3" charset="-128"/>
                <a:sym typeface="Arial" charset="0"/>
              </a:rPr>
              <a:pPr>
                <a:lnSpc>
                  <a:spcPct val="80000"/>
                </a:lnSpc>
                <a:spcBef>
                  <a:spcPct val="0"/>
                </a:spcBef>
                <a:buSzTx/>
                <a:buFontTx/>
                <a:buNone/>
              </a:pPr>
              <a:t>38</a:t>
            </a:fld>
            <a:endParaRPr lang="en-US" altLang="x-none" sz="1200">
              <a:solidFill>
                <a:srgbClr val="FFFFFF"/>
              </a:solidFill>
              <a:latin typeface="Arial" charset="0"/>
              <a:ea typeface="ヒラギノ角ゴ ProN W3" charset="-128"/>
              <a:sym typeface="Arial" charset="0"/>
            </a:endParaRPr>
          </a:p>
        </p:txBody>
      </p:sp>
      <p:sp>
        <p:nvSpPr>
          <p:cNvPr id="55298" name="Title 1"/>
          <p:cNvSpPr>
            <a:spLocks noGrp="1"/>
          </p:cNvSpPr>
          <p:nvPr>
            <p:ph type="title"/>
          </p:nvPr>
        </p:nvSpPr>
        <p:spPr>
          <a:xfrm>
            <a:off x="685800" y="381000"/>
            <a:ext cx="7772400" cy="533400"/>
          </a:xfrm>
        </p:spPr>
        <p:txBody>
          <a:bodyPr/>
          <a:lstStyle/>
          <a:p>
            <a:r>
              <a:rPr lang="en-US" altLang="x-none" sz="2800" b="1">
                <a:solidFill>
                  <a:srgbClr val="800000"/>
                </a:solidFill>
              </a:rPr>
              <a:t>Greedy algorithms</a:t>
            </a:r>
          </a:p>
        </p:txBody>
      </p:sp>
      <p:sp>
        <p:nvSpPr>
          <p:cNvPr id="55299" name="TextBox 2"/>
          <p:cNvSpPr txBox="1">
            <a:spLocks noChangeArrowheads="1"/>
          </p:cNvSpPr>
          <p:nvPr/>
        </p:nvSpPr>
        <p:spPr bwMode="auto">
          <a:xfrm>
            <a:off x="457200" y="1295400"/>
            <a:ext cx="8382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800000"/>
                </a:solidFill>
              </a:rPr>
              <a:t>Suppose the weights are all 1.</a:t>
            </a:r>
          </a:p>
          <a:p>
            <a:pPr eaLnBrk="1" hangingPunct="1">
              <a:spcBef>
                <a:spcPct val="0"/>
              </a:spcBef>
              <a:buSzTx/>
              <a:buFontTx/>
              <a:buNone/>
            </a:pPr>
            <a:r>
              <a:rPr lang="en-US" altLang="x-none" sz="2400">
                <a:solidFill>
                  <a:srgbClr val="800000"/>
                </a:solidFill>
              </a:rPr>
              <a:t>Then Dijkstra</a:t>
            </a:r>
            <a:r>
              <a:rPr lang="en-US" altLang="en-US" sz="2400">
                <a:solidFill>
                  <a:srgbClr val="800000"/>
                </a:solidFill>
              </a:rPr>
              <a:t>’</a:t>
            </a:r>
            <a:r>
              <a:rPr lang="en-US" altLang="x-none" sz="2400">
                <a:solidFill>
                  <a:srgbClr val="800000"/>
                </a:solidFill>
              </a:rPr>
              <a:t>s shortest-path</a:t>
            </a:r>
          </a:p>
          <a:p>
            <a:pPr eaLnBrk="1" hangingPunct="1">
              <a:spcBef>
                <a:spcPct val="0"/>
              </a:spcBef>
              <a:buSzTx/>
              <a:buFontTx/>
              <a:buNone/>
            </a:pPr>
            <a:r>
              <a:rPr lang="en-US" altLang="x-none" sz="2400">
                <a:solidFill>
                  <a:srgbClr val="800000"/>
                </a:solidFill>
              </a:rPr>
              <a:t>algorithm does a breath-first search!</a:t>
            </a:r>
          </a:p>
        </p:txBody>
      </p:sp>
      <p:grpSp>
        <p:nvGrpSpPr>
          <p:cNvPr id="55300" name="Group 1"/>
          <p:cNvGrpSpPr>
            <a:grpSpLocks/>
          </p:cNvGrpSpPr>
          <p:nvPr/>
        </p:nvGrpSpPr>
        <p:grpSpPr bwMode="auto">
          <a:xfrm>
            <a:off x="5562600" y="1524000"/>
            <a:ext cx="1981200" cy="1562100"/>
            <a:chOff x="762000" y="2738438"/>
            <a:chExt cx="1981616" cy="1562377"/>
          </a:xfrm>
        </p:grpSpPr>
        <p:grpSp>
          <p:nvGrpSpPr>
            <p:cNvPr id="55314" name="Group 3"/>
            <p:cNvGrpSpPr>
              <a:grpSpLocks/>
            </p:cNvGrpSpPr>
            <p:nvPr/>
          </p:nvGrpSpPr>
          <p:grpSpPr bwMode="auto">
            <a:xfrm>
              <a:off x="1066739" y="2865460"/>
              <a:ext cx="1409420" cy="1435355"/>
              <a:chOff x="466" y="-67"/>
              <a:chExt cx="888" cy="904"/>
            </a:xfrm>
          </p:grpSpPr>
          <p:sp>
            <p:nvSpPr>
              <p:cNvPr id="55321"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55322"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55323"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55324" name="Oval 11"/>
              <p:cNvSpPr>
                <a:spLocks/>
              </p:cNvSpPr>
              <p:nvPr/>
            </p:nvSpPr>
            <p:spPr bwMode="auto">
              <a:xfrm>
                <a:off x="1296" y="209"/>
                <a:ext cx="58" cy="5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55325"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5326" name="AutoShape 23"/>
              <p:cNvSpPr>
                <a:spLocks/>
              </p:cNvSpPr>
              <p:nvPr/>
            </p:nvSpPr>
            <p:spPr bwMode="auto">
              <a:xfrm rot="10800000" flipH="1">
                <a:off x="1196" y="243"/>
                <a:ext cx="134" cy="52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5327" name="Oval 28"/>
              <p:cNvSpPr>
                <a:spLocks/>
              </p:cNvSpPr>
              <p:nvPr/>
            </p:nvSpPr>
            <p:spPr bwMode="auto">
              <a:xfrm>
                <a:off x="994" y="-67"/>
                <a:ext cx="96" cy="67"/>
              </a:xfrm>
              <a:prstGeom prst="ellipse">
                <a:avLst/>
              </a:prstGeom>
              <a:solidFill>
                <a:srgbClr val="FF0000"/>
              </a:solidFill>
              <a:ln w="25400">
                <a:solidFill>
                  <a:srgbClr val="FF00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55328" name="AutoShape 31"/>
              <p:cNvSpPr>
                <a:spLocks/>
              </p:cNvSpPr>
              <p:nvPr/>
            </p:nvSpPr>
            <p:spPr bwMode="auto">
              <a:xfrm>
                <a:off x="1042" y="-3"/>
                <a:ext cx="262" cy="22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5329" name="AutoShape 35"/>
              <p:cNvSpPr>
                <a:spLocks/>
              </p:cNvSpPr>
              <p:nvPr/>
            </p:nvSpPr>
            <p:spPr bwMode="auto">
              <a:xfrm rot="10800000" flipH="1">
                <a:off x="624" y="0"/>
                <a:ext cx="370" cy="291"/>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5330" name="AutoShape 36"/>
              <p:cNvSpPr>
                <a:spLocks/>
              </p:cNvSpPr>
              <p:nvPr/>
            </p:nvSpPr>
            <p:spPr bwMode="auto">
              <a:xfrm rot="10800000" flipH="1">
                <a:off x="515" y="243"/>
                <a:ext cx="815" cy="54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5331"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55315" name="TextBox 1"/>
            <p:cNvSpPr txBox="1">
              <a:spLocks noChangeArrowheads="1"/>
            </p:cNvSpPr>
            <p:nvPr/>
          </p:nvSpPr>
          <p:spPr bwMode="auto">
            <a:xfrm>
              <a:off x="1262063" y="2743200"/>
              <a:ext cx="338554" cy="461747"/>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1</a:t>
              </a:r>
            </a:p>
          </p:txBody>
        </p:sp>
        <p:sp>
          <p:nvSpPr>
            <p:cNvPr id="55316" name="TextBox 26"/>
            <p:cNvSpPr txBox="1">
              <a:spLocks noChangeArrowheads="1"/>
            </p:cNvSpPr>
            <p:nvPr/>
          </p:nvSpPr>
          <p:spPr bwMode="auto">
            <a:xfrm>
              <a:off x="1871663" y="3729038"/>
              <a:ext cx="338554" cy="461747"/>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1</a:t>
              </a:r>
            </a:p>
          </p:txBody>
        </p:sp>
        <p:sp>
          <p:nvSpPr>
            <p:cNvPr id="55317" name="TextBox 28"/>
            <p:cNvSpPr txBox="1">
              <a:spLocks noChangeArrowheads="1"/>
            </p:cNvSpPr>
            <p:nvPr/>
          </p:nvSpPr>
          <p:spPr bwMode="auto">
            <a:xfrm>
              <a:off x="2252663" y="2738438"/>
              <a:ext cx="338554" cy="461747"/>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1</a:t>
              </a:r>
            </a:p>
          </p:txBody>
        </p:sp>
        <p:sp>
          <p:nvSpPr>
            <p:cNvPr id="55318" name="TextBox 30"/>
            <p:cNvSpPr txBox="1">
              <a:spLocks noChangeArrowheads="1"/>
            </p:cNvSpPr>
            <p:nvPr/>
          </p:nvSpPr>
          <p:spPr bwMode="auto">
            <a:xfrm>
              <a:off x="2405062" y="3509962"/>
              <a:ext cx="338554" cy="461747"/>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1</a:t>
              </a:r>
            </a:p>
          </p:txBody>
        </p:sp>
        <p:sp>
          <p:nvSpPr>
            <p:cNvPr id="55319" name="TextBox 31"/>
            <p:cNvSpPr txBox="1">
              <a:spLocks noChangeArrowheads="1"/>
            </p:cNvSpPr>
            <p:nvPr/>
          </p:nvSpPr>
          <p:spPr bwMode="auto">
            <a:xfrm>
              <a:off x="762000" y="3586162"/>
              <a:ext cx="338554" cy="461747"/>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1</a:t>
              </a:r>
            </a:p>
          </p:txBody>
        </p:sp>
        <p:sp>
          <p:nvSpPr>
            <p:cNvPr id="55320" name="TextBox 32"/>
            <p:cNvSpPr txBox="1">
              <a:spLocks noChangeArrowheads="1"/>
            </p:cNvSpPr>
            <p:nvPr/>
          </p:nvSpPr>
          <p:spPr bwMode="auto">
            <a:xfrm>
              <a:off x="1676400" y="3205162"/>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1</a:t>
              </a:r>
            </a:p>
          </p:txBody>
        </p:sp>
      </p:grpSp>
      <p:sp>
        <p:nvSpPr>
          <p:cNvPr id="55301" name="AutoShape 54"/>
          <p:cNvSpPr>
            <a:spLocks/>
          </p:cNvSpPr>
          <p:nvPr/>
        </p:nvSpPr>
        <p:spPr bwMode="auto">
          <a:xfrm rot="10800000" flipH="1">
            <a:off x="6858000" y="3048000"/>
            <a:ext cx="152400" cy="99060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5302" name="Oval 8"/>
          <p:cNvSpPr>
            <a:spLocks/>
          </p:cNvSpPr>
          <p:nvPr/>
        </p:nvSpPr>
        <p:spPr bwMode="auto">
          <a:xfrm>
            <a:off x="6781800" y="4038600"/>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55303" name="Oval 8"/>
          <p:cNvSpPr>
            <a:spLocks/>
          </p:cNvSpPr>
          <p:nvPr/>
        </p:nvSpPr>
        <p:spPr bwMode="auto">
          <a:xfrm>
            <a:off x="5715000" y="4038600"/>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55304" name="AutoShape 54"/>
          <p:cNvSpPr>
            <a:spLocks/>
          </p:cNvSpPr>
          <p:nvPr/>
        </p:nvSpPr>
        <p:spPr bwMode="auto">
          <a:xfrm rot="10800000" flipH="1">
            <a:off x="5791200" y="3048000"/>
            <a:ext cx="76200" cy="106680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ys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9" name="Oval 28"/>
          <p:cNvSpPr>
            <a:spLocks/>
          </p:cNvSpPr>
          <p:nvPr/>
        </p:nvSpPr>
        <p:spPr bwMode="auto">
          <a:xfrm>
            <a:off x="6019800" y="2179638"/>
            <a:ext cx="152400" cy="106362"/>
          </a:xfrm>
          <a:prstGeom prst="ellipse">
            <a:avLst/>
          </a:prstGeom>
          <a:solidFill>
            <a:srgbClr val="FF0000"/>
          </a:solidFill>
          <a:ln w="25400">
            <a:solidFill>
              <a:srgbClr val="FF00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50" name="Oval 28"/>
          <p:cNvSpPr>
            <a:spLocks/>
          </p:cNvSpPr>
          <p:nvPr/>
        </p:nvSpPr>
        <p:spPr bwMode="auto">
          <a:xfrm>
            <a:off x="7162800" y="2057400"/>
            <a:ext cx="152400" cy="106363"/>
          </a:xfrm>
          <a:prstGeom prst="ellipse">
            <a:avLst/>
          </a:prstGeom>
          <a:solidFill>
            <a:srgbClr val="FF0000"/>
          </a:solidFill>
          <a:ln w="25400">
            <a:solidFill>
              <a:srgbClr val="FF00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55307" name="TextBox 51"/>
          <p:cNvSpPr txBox="1">
            <a:spLocks noChangeArrowheads="1"/>
          </p:cNvSpPr>
          <p:nvPr/>
        </p:nvSpPr>
        <p:spPr bwMode="auto">
          <a:xfrm>
            <a:off x="7086600" y="3195638"/>
            <a:ext cx="338138" cy="4619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1</a:t>
            </a:r>
          </a:p>
        </p:txBody>
      </p:sp>
      <p:sp>
        <p:nvSpPr>
          <p:cNvPr id="55308" name="TextBox 52"/>
          <p:cNvSpPr txBox="1">
            <a:spLocks noChangeArrowheads="1"/>
          </p:cNvSpPr>
          <p:nvPr/>
        </p:nvSpPr>
        <p:spPr bwMode="auto">
          <a:xfrm>
            <a:off x="5867400" y="3200400"/>
            <a:ext cx="338138" cy="4619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1</a:t>
            </a:r>
          </a:p>
        </p:txBody>
      </p:sp>
      <p:sp>
        <p:nvSpPr>
          <p:cNvPr id="54" name="Oval 28"/>
          <p:cNvSpPr>
            <a:spLocks/>
          </p:cNvSpPr>
          <p:nvPr/>
        </p:nvSpPr>
        <p:spPr bwMode="auto">
          <a:xfrm>
            <a:off x="5715000" y="2819400"/>
            <a:ext cx="304800" cy="304800"/>
          </a:xfrm>
          <a:prstGeom prst="ellipse">
            <a:avLst/>
          </a:prstGeom>
          <a:solidFill>
            <a:srgbClr val="FF0000"/>
          </a:solidFill>
          <a:ln w="25400">
            <a:solidFill>
              <a:srgbClr val="FF66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55" name="Oval 28"/>
          <p:cNvSpPr>
            <a:spLocks/>
          </p:cNvSpPr>
          <p:nvPr/>
        </p:nvSpPr>
        <p:spPr bwMode="auto">
          <a:xfrm>
            <a:off x="6858000" y="2819400"/>
            <a:ext cx="381000" cy="304800"/>
          </a:xfrm>
          <a:prstGeom prst="ellipse">
            <a:avLst/>
          </a:prstGeom>
          <a:solidFill>
            <a:srgbClr val="FF0000"/>
          </a:solidFill>
          <a:ln w="25400">
            <a:solidFill>
              <a:srgbClr val="FF66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56" name="Oval 28"/>
          <p:cNvSpPr>
            <a:spLocks/>
          </p:cNvSpPr>
          <p:nvPr/>
        </p:nvSpPr>
        <p:spPr bwMode="auto">
          <a:xfrm>
            <a:off x="5638800" y="3886200"/>
            <a:ext cx="304800" cy="304800"/>
          </a:xfrm>
          <a:prstGeom prst="ellipse">
            <a:avLst/>
          </a:prstGeom>
          <a:solidFill>
            <a:srgbClr val="3366FF"/>
          </a:solidFill>
          <a:ln w="25400">
            <a:solidFill>
              <a:srgbClr val="3366FF"/>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57" name="Oval 28"/>
          <p:cNvSpPr>
            <a:spLocks/>
          </p:cNvSpPr>
          <p:nvPr/>
        </p:nvSpPr>
        <p:spPr bwMode="auto">
          <a:xfrm>
            <a:off x="6705600" y="3962400"/>
            <a:ext cx="304800" cy="304800"/>
          </a:xfrm>
          <a:prstGeom prst="ellipse">
            <a:avLst/>
          </a:prstGeom>
          <a:solidFill>
            <a:srgbClr val="3366FF"/>
          </a:solidFill>
          <a:ln w="25400">
            <a:solidFill>
              <a:srgbClr val="3366FF"/>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58" name="TextBox 2"/>
          <p:cNvSpPr txBox="1">
            <a:spLocks noChangeArrowheads="1"/>
          </p:cNvSpPr>
          <p:nvPr/>
        </p:nvSpPr>
        <p:spPr bwMode="auto">
          <a:xfrm>
            <a:off x="838200" y="4495800"/>
            <a:ext cx="76962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800000"/>
                </a:solidFill>
              </a:rPr>
              <a:t>Dijkstra</a:t>
            </a:r>
            <a:r>
              <a:rPr lang="en-US" altLang="en-US" sz="2400">
                <a:solidFill>
                  <a:srgbClr val="800000"/>
                </a:solidFill>
              </a:rPr>
              <a:t>’</a:t>
            </a:r>
            <a:r>
              <a:rPr lang="en-US" altLang="x-none" sz="2400">
                <a:solidFill>
                  <a:srgbClr val="800000"/>
                </a:solidFill>
              </a:rPr>
              <a:t>s and Prim</a:t>
            </a:r>
            <a:r>
              <a:rPr lang="en-US" altLang="en-US" sz="2400">
                <a:solidFill>
                  <a:srgbClr val="800000"/>
                </a:solidFill>
              </a:rPr>
              <a:t>’</a:t>
            </a:r>
            <a:r>
              <a:rPr lang="en-US" altLang="x-none" sz="2400">
                <a:solidFill>
                  <a:srgbClr val="800000"/>
                </a:solidFill>
              </a:rPr>
              <a:t>s algorithms look similar.</a:t>
            </a:r>
          </a:p>
          <a:p>
            <a:pPr eaLnBrk="1" hangingPunct="1">
              <a:spcBef>
                <a:spcPct val="0"/>
              </a:spcBef>
              <a:buSzTx/>
              <a:buFontTx/>
              <a:buNone/>
            </a:pPr>
            <a:r>
              <a:rPr lang="en-US" altLang="x-none" sz="2400">
                <a:solidFill>
                  <a:srgbClr val="800000"/>
                </a:solidFill>
              </a:rPr>
              <a:t>The steps taken are similar, but at each step</a:t>
            </a:r>
          </a:p>
          <a:p>
            <a:pPr eaLnBrk="1" hangingPunct="1">
              <a:spcBef>
                <a:spcPct val="0"/>
              </a:spcBef>
              <a:buSzTx/>
              <a:buFont typeface="Arial" charset="0"/>
              <a:buChar char="•"/>
            </a:pPr>
            <a:r>
              <a:rPr lang="en-US" altLang="x-none" sz="2400">
                <a:solidFill>
                  <a:srgbClr val="800000"/>
                </a:solidFill>
              </a:rPr>
              <a:t>Dijkstra</a:t>
            </a:r>
            <a:r>
              <a:rPr lang="en-US" altLang="en-US" sz="2400">
                <a:solidFill>
                  <a:srgbClr val="800000"/>
                </a:solidFill>
              </a:rPr>
              <a:t>’</a:t>
            </a:r>
            <a:r>
              <a:rPr lang="en-US" altLang="x-none" sz="2400">
                <a:solidFill>
                  <a:srgbClr val="800000"/>
                </a:solidFill>
              </a:rPr>
              <a:t>s chooses an edge whose end node has a minimum path length from start node</a:t>
            </a:r>
          </a:p>
          <a:p>
            <a:pPr eaLnBrk="1" hangingPunct="1">
              <a:spcBef>
                <a:spcPct val="0"/>
              </a:spcBef>
              <a:buSzTx/>
              <a:buFont typeface="Arial" charset="0"/>
              <a:buChar char="•"/>
            </a:pPr>
            <a:r>
              <a:rPr lang="en-US" altLang="x-none" sz="2400">
                <a:solidFill>
                  <a:srgbClr val="800000"/>
                </a:solidFill>
              </a:rPr>
              <a:t>Prim</a:t>
            </a:r>
            <a:r>
              <a:rPr lang="en-US" altLang="en-US" sz="2400">
                <a:solidFill>
                  <a:srgbClr val="800000"/>
                </a:solidFill>
              </a:rPr>
              <a:t>’</a:t>
            </a:r>
            <a:r>
              <a:rPr lang="en-US" altLang="x-none" sz="2400">
                <a:solidFill>
                  <a:srgbClr val="800000"/>
                </a:solidFill>
              </a:rPr>
              <a:t>s chooses an edge with minimum length</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dissolve">
                                      <p:cBhvr>
                                        <p:cTn id="7" dur="500"/>
                                        <p:tgtEl>
                                          <p:spTgt spid="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0"/>
                                        </p:tgtEl>
                                        <p:attrNameLst>
                                          <p:attrName>style.visibility</p:attrName>
                                        </p:attrNameLst>
                                      </p:cBhvr>
                                      <p:to>
                                        <p:strVal val="visible"/>
                                      </p:to>
                                    </p:set>
                                    <p:animEffect transition="in" filter="dissolve">
                                      <p:cBhvr>
                                        <p:cTn id="12" dur="500"/>
                                        <p:tgtEl>
                                          <p:spTgt spid="5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4"/>
                                        </p:tgtEl>
                                        <p:attrNameLst>
                                          <p:attrName>style.visibility</p:attrName>
                                        </p:attrNameLst>
                                      </p:cBhvr>
                                      <p:to>
                                        <p:strVal val="visible"/>
                                      </p:to>
                                    </p:set>
                                    <p:animEffect transition="in" filter="dissolve">
                                      <p:cBhvr>
                                        <p:cTn id="17" dur="500"/>
                                        <p:tgtEl>
                                          <p:spTgt spid="5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5"/>
                                        </p:tgtEl>
                                        <p:attrNameLst>
                                          <p:attrName>style.visibility</p:attrName>
                                        </p:attrNameLst>
                                      </p:cBhvr>
                                      <p:to>
                                        <p:strVal val="visible"/>
                                      </p:to>
                                    </p:set>
                                    <p:animEffect transition="in" filter="dissolve">
                                      <p:cBhvr>
                                        <p:cTn id="22" dur="500"/>
                                        <p:tgtEl>
                                          <p:spTgt spid="5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6"/>
                                        </p:tgtEl>
                                        <p:attrNameLst>
                                          <p:attrName>style.visibility</p:attrName>
                                        </p:attrNameLst>
                                      </p:cBhvr>
                                      <p:to>
                                        <p:strVal val="visible"/>
                                      </p:to>
                                    </p:set>
                                    <p:animEffect transition="in" filter="dissolve">
                                      <p:cBhvr>
                                        <p:cTn id="27" dur="500"/>
                                        <p:tgtEl>
                                          <p:spTgt spid="5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7"/>
                                        </p:tgtEl>
                                        <p:attrNameLst>
                                          <p:attrName>style.visibility</p:attrName>
                                        </p:attrNameLst>
                                      </p:cBhvr>
                                      <p:to>
                                        <p:strVal val="visible"/>
                                      </p:to>
                                    </p:set>
                                    <p:animEffect transition="in" filter="dissolve">
                                      <p:cBhvr>
                                        <p:cTn id="32" dur="500"/>
                                        <p:tgtEl>
                                          <p:spTgt spid="5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8"/>
                                        </p:tgtEl>
                                        <p:attrNameLst>
                                          <p:attrName>style.visibility</p:attrName>
                                        </p:attrNameLst>
                                      </p:cBhvr>
                                      <p:to>
                                        <p:strVal val="visible"/>
                                      </p:to>
                                    </p:set>
                                    <p:animEffect transition="in" filter="dissolve">
                                      <p:cBhvr>
                                        <p:cTn id="37"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P spid="54" grpId="0" animBg="1"/>
      <p:bldP spid="55" grpId="0" animBg="1"/>
      <p:bldP spid="56" grpId="0" animBg="1"/>
      <p:bldP spid="57" grpId="0" animBg="1"/>
      <p:bldP spid="5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0"/>
          </p:nvPr>
        </p:nvSpPr>
        <p:spPr>
          <a:xfrm>
            <a:off x="0" y="1271588"/>
            <a:ext cx="533400" cy="244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nSpc>
                <a:spcPct val="80000"/>
              </a:lnSpc>
              <a:spcBef>
                <a:spcPct val="0"/>
              </a:spcBef>
              <a:buSzTx/>
              <a:buFontTx/>
              <a:buNone/>
            </a:pPr>
            <a:fld id="{90BBC202-083C-8A4F-BF56-AD5BB88696F9}" type="slidenum">
              <a:rPr lang="en-US" altLang="x-none" sz="1200">
                <a:solidFill>
                  <a:srgbClr val="FFFFFF"/>
                </a:solidFill>
                <a:latin typeface="Arial" charset="0"/>
                <a:ea typeface="ヒラギノ角ゴ ProN W3" charset="-128"/>
                <a:sym typeface="Arial" charset="0"/>
              </a:rPr>
              <a:pPr>
                <a:lnSpc>
                  <a:spcPct val="80000"/>
                </a:lnSpc>
                <a:spcBef>
                  <a:spcPct val="0"/>
                </a:spcBef>
                <a:buSzTx/>
                <a:buFontTx/>
                <a:buNone/>
              </a:pPr>
              <a:t>39</a:t>
            </a:fld>
            <a:endParaRPr lang="en-US" altLang="x-none" sz="1200">
              <a:solidFill>
                <a:srgbClr val="FFFFFF"/>
              </a:solidFill>
              <a:latin typeface="Arial" charset="0"/>
              <a:ea typeface="ヒラギノ角ゴ ProN W3" charset="-128"/>
              <a:sym typeface="Arial" charset="0"/>
            </a:endParaRPr>
          </a:p>
        </p:txBody>
      </p:sp>
      <p:sp>
        <p:nvSpPr>
          <p:cNvPr id="56322" name="Title 1"/>
          <p:cNvSpPr>
            <a:spLocks noGrp="1"/>
          </p:cNvSpPr>
          <p:nvPr>
            <p:ph type="title"/>
          </p:nvPr>
        </p:nvSpPr>
        <p:spPr>
          <a:xfrm>
            <a:off x="685800" y="381000"/>
            <a:ext cx="7772400" cy="533400"/>
          </a:xfrm>
        </p:spPr>
        <p:txBody>
          <a:bodyPr/>
          <a:lstStyle/>
          <a:p>
            <a:r>
              <a:rPr lang="en-US" altLang="x-none" sz="2800" b="1">
                <a:solidFill>
                  <a:srgbClr val="800000"/>
                </a:solidFill>
              </a:rPr>
              <a:t>Breadth-first search, Shortest-path, Prim</a:t>
            </a:r>
          </a:p>
        </p:txBody>
      </p:sp>
      <p:sp>
        <p:nvSpPr>
          <p:cNvPr id="56323" name="TextBox 2"/>
          <p:cNvSpPr txBox="1">
            <a:spLocks noChangeArrowheads="1"/>
          </p:cNvSpPr>
          <p:nvPr/>
        </p:nvSpPr>
        <p:spPr bwMode="auto">
          <a:xfrm>
            <a:off x="457200" y="1295400"/>
            <a:ext cx="83820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FF0000"/>
                </a:solidFill>
              </a:rPr>
              <a:t>G</a:t>
            </a:r>
            <a:r>
              <a:rPr lang="en-US" altLang="x-none" sz="2400" b="1">
                <a:solidFill>
                  <a:srgbClr val="FF0000"/>
                </a:solidFill>
              </a:rPr>
              <a:t>reedy algorithm</a:t>
            </a:r>
            <a:r>
              <a:rPr lang="en-US" altLang="x-none" sz="2400">
                <a:solidFill>
                  <a:srgbClr val="000000"/>
                </a:solidFill>
              </a:rPr>
              <a:t>: An algorithm that uses the heuristic of making the locally optimal choice at each stage with the hope of finding the global optimum.</a:t>
            </a:r>
          </a:p>
          <a:p>
            <a:pPr eaLnBrk="1" hangingPunct="1">
              <a:spcBef>
                <a:spcPct val="0"/>
              </a:spcBef>
              <a:buSzTx/>
              <a:buFontTx/>
              <a:buNone/>
            </a:pPr>
            <a:endParaRPr lang="en-US" altLang="x-none" sz="2400">
              <a:solidFill>
                <a:srgbClr val="000000"/>
              </a:solidFill>
            </a:endParaRPr>
          </a:p>
          <a:p>
            <a:pPr eaLnBrk="1" hangingPunct="1">
              <a:spcBef>
                <a:spcPct val="0"/>
              </a:spcBef>
              <a:buSzTx/>
              <a:buFontTx/>
              <a:buNone/>
            </a:pPr>
            <a:r>
              <a:rPr lang="en-US" altLang="x-none" sz="2400">
                <a:solidFill>
                  <a:srgbClr val="000000"/>
                </a:solidFill>
              </a:rPr>
              <a:t>Dijkstra</a:t>
            </a:r>
            <a:r>
              <a:rPr lang="en-US" altLang="en-US" sz="2400">
                <a:solidFill>
                  <a:srgbClr val="000000"/>
                </a:solidFill>
              </a:rPr>
              <a:t>’</a:t>
            </a:r>
            <a:r>
              <a:rPr lang="en-US" altLang="x-none" sz="2400">
                <a:solidFill>
                  <a:srgbClr val="000000"/>
                </a:solidFill>
              </a:rPr>
              <a:t>s shortest-path algorithm makes a locally optimal choice: choosing the node in the Frontier with minimum L value and moving it to the Settled set. And, it is proven that it is not just a hope but a fact that it leads to the global optimum.</a:t>
            </a:r>
          </a:p>
          <a:p>
            <a:pPr eaLnBrk="1" hangingPunct="1">
              <a:spcBef>
                <a:spcPct val="0"/>
              </a:spcBef>
              <a:buSzTx/>
              <a:buFontTx/>
              <a:buNone/>
            </a:pPr>
            <a:endParaRPr lang="en-US" altLang="x-none" sz="2400">
              <a:solidFill>
                <a:srgbClr val="000000"/>
              </a:solidFill>
            </a:endParaRPr>
          </a:p>
          <a:p>
            <a:pPr eaLnBrk="1" hangingPunct="1">
              <a:spcBef>
                <a:spcPct val="0"/>
              </a:spcBef>
              <a:buSzTx/>
              <a:buFontTx/>
              <a:buNone/>
            </a:pPr>
            <a:r>
              <a:rPr lang="en-US" altLang="x-none" sz="2400">
                <a:solidFill>
                  <a:srgbClr val="000000"/>
                </a:solidFill>
              </a:rPr>
              <a:t>Similarly, Prim</a:t>
            </a:r>
            <a:r>
              <a:rPr lang="en-US" altLang="en-US" sz="2400">
                <a:solidFill>
                  <a:srgbClr val="000000"/>
                </a:solidFill>
              </a:rPr>
              <a:t>’</a:t>
            </a:r>
            <a:r>
              <a:rPr lang="en-US" altLang="x-none" sz="2400">
                <a:solidFill>
                  <a:srgbClr val="000000"/>
                </a:solidFill>
              </a:rPr>
              <a:t>s and Kruskal</a:t>
            </a:r>
            <a:r>
              <a:rPr lang="en-US" altLang="en-US" sz="2400">
                <a:solidFill>
                  <a:srgbClr val="000000"/>
                </a:solidFill>
              </a:rPr>
              <a:t>’</a:t>
            </a:r>
            <a:r>
              <a:rPr lang="en-US" altLang="x-none" sz="2400">
                <a:solidFill>
                  <a:srgbClr val="000000"/>
                </a:solidFill>
              </a:rPr>
              <a:t>s locally optimum choices of adding a minimum-weight edge have been proven to yield the global optimum: a minimum spanning tree.</a:t>
            </a:r>
          </a:p>
          <a:p>
            <a:pPr eaLnBrk="1" hangingPunct="1">
              <a:spcBef>
                <a:spcPct val="0"/>
              </a:spcBef>
              <a:buSzTx/>
              <a:buFontTx/>
              <a:buNone/>
            </a:pPr>
            <a:endParaRPr lang="en-US" altLang="x-none" sz="2400">
              <a:solidFill>
                <a:srgbClr val="800000"/>
              </a:solidFill>
            </a:endParaRPr>
          </a:p>
          <a:p>
            <a:pPr eaLnBrk="1" hangingPunct="1">
              <a:spcBef>
                <a:spcPct val="0"/>
              </a:spcBef>
              <a:buSzTx/>
              <a:buFontTx/>
              <a:buNone/>
            </a:pPr>
            <a:r>
              <a:rPr lang="en-US" altLang="x-none" sz="2400">
                <a:solidFill>
                  <a:srgbClr val="800000"/>
                </a:solidFill>
              </a:rPr>
              <a:t>BUT: Greediness does not always work!</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xfrm>
            <a:off x="612775" y="228600"/>
            <a:ext cx="8153400" cy="990600"/>
          </a:xfrm>
        </p:spPr>
        <p:txBody>
          <a:bodyPr rIns="132080"/>
          <a:lstStyle/>
          <a:p>
            <a:pPr eaLnBrk="1" hangingPunct="1"/>
            <a:r>
              <a:rPr lang="en-US" altLang="x-none" sz="3600" b="1">
                <a:solidFill>
                  <a:srgbClr val="800000"/>
                </a:solidFill>
                <a:latin typeface="Tw Cen MT" charset="0"/>
              </a:rPr>
              <a:t>Facts about trees</a:t>
            </a:r>
          </a:p>
        </p:txBody>
      </p:sp>
      <p:sp>
        <p:nvSpPr>
          <p:cNvPr id="19458" name="Rectangle 2"/>
          <p:cNvSpPr>
            <a:spLocks/>
          </p:cNvSpPr>
          <p:nvPr/>
        </p:nvSpPr>
        <p:spPr bwMode="auto">
          <a:xfrm>
            <a:off x="838200" y="1752600"/>
            <a:ext cx="2921000" cy="149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lvl1pPr marL="269875" indent="-230188">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Clr>
                <a:srgbClr val="3333CC"/>
              </a:buClr>
              <a:buFont typeface="Arial" charset="0"/>
              <a:buChar char="•"/>
            </a:pPr>
            <a:r>
              <a:rPr lang="en-US" altLang="x-none">
                <a:solidFill>
                  <a:srgbClr val="3333CC"/>
                </a:solidFill>
              </a:rPr>
              <a:t>#E = #V – 1</a:t>
            </a:r>
          </a:p>
          <a:p>
            <a:pPr eaLnBrk="1" hangingPunct="1">
              <a:spcBef>
                <a:spcPct val="0"/>
              </a:spcBef>
              <a:buClr>
                <a:srgbClr val="3333CC"/>
              </a:buClr>
              <a:buFont typeface="Arial" charset="0"/>
              <a:buChar char="•"/>
            </a:pPr>
            <a:r>
              <a:rPr lang="en-US" altLang="x-none">
                <a:solidFill>
                  <a:srgbClr val="3333CC"/>
                </a:solidFill>
              </a:rPr>
              <a:t>connected</a:t>
            </a:r>
          </a:p>
          <a:p>
            <a:pPr eaLnBrk="1" hangingPunct="1">
              <a:spcBef>
                <a:spcPct val="0"/>
              </a:spcBef>
              <a:buClr>
                <a:srgbClr val="3333CC"/>
              </a:buClr>
              <a:buFont typeface="Arial" charset="0"/>
              <a:buChar char="•"/>
            </a:pPr>
            <a:r>
              <a:rPr lang="en-US" altLang="x-none">
                <a:solidFill>
                  <a:srgbClr val="3333CC"/>
                </a:solidFill>
              </a:rPr>
              <a:t>no cycles</a:t>
            </a:r>
          </a:p>
        </p:txBody>
      </p:sp>
      <p:sp>
        <p:nvSpPr>
          <p:cNvPr id="19459" name="Rectangle 3"/>
          <p:cNvSpPr>
            <a:spLocks/>
          </p:cNvSpPr>
          <p:nvPr/>
        </p:nvSpPr>
        <p:spPr bwMode="auto">
          <a:xfrm>
            <a:off x="884238" y="3544888"/>
            <a:ext cx="3454400" cy="212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lvl1pPr marL="39688">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800">
                <a:solidFill>
                  <a:srgbClr val="008000"/>
                </a:solidFill>
              </a:rPr>
              <a:t>Any two of these properties imply the third and thus imply that the graph is a tree</a:t>
            </a:r>
          </a:p>
        </p:txBody>
      </p:sp>
      <p:sp>
        <p:nvSpPr>
          <p:cNvPr id="19460" name="Oval 4"/>
          <p:cNvSpPr>
            <a:spLocks/>
          </p:cNvSpPr>
          <p:nvPr/>
        </p:nvSpPr>
        <p:spPr bwMode="auto">
          <a:xfrm>
            <a:off x="5230813" y="3078163"/>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9461" name="Oval 5"/>
          <p:cNvSpPr>
            <a:spLocks/>
          </p:cNvSpPr>
          <p:nvPr/>
        </p:nvSpPr>
        <p:spPr bwMode="auto">
          <a:xfrm>
            <a:off x="5057775" y="3867150"/>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9462" name="Oval 6"/>
          <p:cNvSpPr>
            <a:spLocks/>
          </p:cNvSpPr>
          <p:nvPr/>
        </p:nvSpPr>
        <p:spPr bwMode="auto">
          <a:xfrm>
            <a:off x="5775325" y="4349750"/>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9463" name="Oval 7"/>
          <p:cNvSpPr>
            <a:spLocks/>
          </p:cNvSpPr>
          <p:nvPr/>
        </p:nvSpPr>
        <p:spPr bwMode="auto">
          <a:xfrm>
            <a:off x="5084763" y="4768850"/>
            <a:ext cx="90487"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9464" name="Oval 8"/>
          <p:cNvSpPr>
            <a:spLocks/>
          </p:cNvSpPr>
          <p:nvPr/>
        </p:nvSpPr>
        <p:spPr bwMode="auto">
          <a:xfrm>
            <a:off x="6170613" y="3848100"/>
            <a:ext cx="90487"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9465" name="Oval 9"/>
          <p:cNvSpPr>
            <a:spLocks/>
          </p:cNvSpPr>
          <p:nvPr/>
        </p:nvSpPr>
        <p:spPr bwMode="auto">
          <a:xfrm>
            <a:off x="6267450" y="4770438"/>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9466" name="Oval 10"/>
          <p:cNvSpPr>
            <a:spLocks/>
          </p:cNvSpPr>
          <p:nvPr/>
        </p:nvSpPr>
        <p:spPr bwMode="auto">
          <a:xfrm>
            <a:off x="6654800" y="4260850"/>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9467" name="Oval 11"/>
          <p:cNvSpPr>
            <a:spLocks/>
          </p:cNvSpPr>
          <p:nvPr/>
        </p:nvSpPr>
        <p:spPr bwMode="auto">
          <a:xfrm>
            <a:off x="6375400" y="2960688"/>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9468" name="Oval 12"/>
          <p:cNvSpPr>
            <a:spLocks/>
          </p:cNvSpPr>
          <p:nvPr/>
        </p:nvSpPr>
        <p:spPr bwMode="auto">
          <a:xfrm>
            <a:off x="6954838" y="3576638"/>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9469" name="Oval 13"/>
          <p:cNvSpPr>
            <a:spLocks/>
          </p:cNvSpPr>
          <p:nvPr/>
        </p:nvSpPr>
        <p:spPr bwMode="auto">
          <a:xfrm>
            <a:off x="7469188" y="4338638"/>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9470" name="Oval 14"/>
          <p:cNvSpPr>
            <a:spLocks/>
          </p:cNvSpPr>
          <p:nvPr/>
        </p:nvSpPr>
        <p:spPr bwMode="auto">
          <a:xfrm>
            <a:off x="7702550" y="3201988"/>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9471" name="Oval 15"/>
          <p:cNvSpPr>
            <a:spLocks/>
          </p:cNvSpPr>
          <p:nvPr/>
        </p:nvSpPr>
        <p:spPr bwMode="auto">
          <a:xfrm>
            <a:off x="4318000" y="3662363"/>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9472" name="AutoShape 16"/>
          <p:cNvSpPr>
            <a:spLocks/>
          </p:cNvSpPr>
          <p:nvPr/>
        </p:nvSpPr>
        <p:spPr bwMode="auto">
          <a:xfrm>
            <a:off x="4422775" y="3708400"/>
            <a:ext cx="620713" cy="204788"/>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9473" name="AutoShape 17"/>
          <p:cNvSpPr>
            <a:spLocks/>
          </p:cNvSpPr>
          <p:nvPr/>
        </p:nvSpPr>
        <p:spPr bwMode="auto">
          <a:xfrm rot="10800000" flipH="1">
            <a:off x="5103813" y="3182938"/>
            <a:ext cx="173037" cy="6699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9474" name="AutoShape 18"/>
          <p:cNvSpPr>
            <a:spLocks/>
          </p:cNvSpPr>
          <p:nvPr/>
        </p:nvSpPr>
        <p:spPr bwMode="auto">
          <a:xfrm>
            <a:off x="5135563" y="3959225"/>
            <a:ext cx="652462" cy="388938"/>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9475" name="AutoShape 19"/>
          <p:cNvSpPr>
            <a:spLocks/>
          </p:cNvSpPr>
          <p:nvPr/>
        </p:nvSpPr>
        <p:spPr bwMode="auto">
          <a:xfrm rot="10800000" flipH="1">
            <a:off x="5162550" y="4441825"/>
            <a:ext cx="625475" cy="325438"/>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9476" name="AutoShape 20"/>
          <p:cNvSpPr>
            <a:spLocks/>
          </p:cNvSpPr>
          <p:nvPr/>
        </p:nvSpPr>
        <p:spPr bwMode="auto">
          <a:xfrm rot="10800000" flipH="1">
            <a:off x="5853113" y="3940175"/>
            <a:ext cx="330200" cy="407988"/>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9477" name="AutoShape 21"/>
          <p:cNvSpPr>
            <a:spLocks/>
          </p:cNvSpPr>
          <p:nvPr/>
        </p:nvSpPr>
        <p:spPr bwMode="auto">
          <a:xfrm>
            <a:off x="6248400" y="3940175"/>
            <a:ext cx="419100" cy="319088"/>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9478" name="AutoShape 22"/>
          <p:cNvSpPr>
            <a:spLocks/>
          </p:cNvSpPr>
          <p:nvPr/>
        </p:nvSpPr>
        <p:spPr bwMode="auto">
          <a:xfrm rot="10800000" flipH="1">
            <a:off x="6345238" y="4352925"/>
            <a:ext cx="322262" cy="4159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9479" name="AutoShape 23"/>
          <p:cNvSpPr>
            <a:spLocks/>
          </p:cNvSpPr>
          <p:nvPr/>
        </p:nvSpPr>
        <p:spPr bwMode="auto">
          <a:xfrm rot="10800000" flipH="1">
            <a:off x="6216650" y="3065463"/>
            <a:ext cx="204788" cy="7683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9480" name="AutoShape 24"/>
          <p:cNvSpPr>
            <a:spLocks/>
          </p:cNvSpPr>
          <p:nvPr/>
        </p:nvSpPr>
        <p:spPr bwMode="auto">
          <a:xfrm rot="10800000" flipH="1">
            <a:off x="6732588" y="3681413"/>
            <a:ext cx="268287" cy="5778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9481" name="AutoShape 25"/>
          <p:cNvSpPr>
            <a:spLocks/>
          </p:cNvSpPr>
          <p:nvPr/>
        </p:nvSpPr>
        <p:spPr bwMode="auto">
          <a:xfrm rot="10800000" flipH="1">
            <a:off x="7032625" y="3294063"/>
            <a:ext cx="682625" cy="280987"/>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9482" name="AutoShape 26"/>
          <p:cNvSpPr>
            <a:spLocks/>
          </p:cNvSpPr>
          <p:nvPr/>
        </p:nvSpPr>
        <p:spPr bwMode="auto">
          <a:xfrm>
            <a:off x="6759575" y="4306888"/>
            <a:ext cx="695325" cy="77787"/>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9483" name="AutoShape 27"/>
          <p:cNvSpPr>
            <a:spLocks/>
          </p:cNvSpPr>
          <p:nvPr/>
        </p:nvSpPr>
        <p:spPr bwMode="auto">
          <a:xfrm rot="10800000" flipH="1">
            <a:off x="6453188" y="2728913"/>
            <a:ext cx="222250" cy="230187"/>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9484" name="Oval 28"/>
          <p:cNvSpPr>
            <a:spLocks/>
          </p:cNvSpPr>
          <p:nvPr/>
        </p:nvSpPr>
        <p:spPr bwMode="auto">
          <a:xfrm>
            <a:off x="6007100" y="2628900"/>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9485" name="Oval 29"/>
          <p:cNvSpPr>
            <a:spLocks/>
          </p:cNvSpPr>
          <p:nvPr/>
        </p:nvSpPr>
        <p:spPr bwMode="auto">
          <a:xfrm>
            <a:off x="6662738" y="2636838"/>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9486" name="Oval 30"/>
          <p:cNvSpPr>
            <a:spLocks/>
          </p:cNvSpPr>
          <p:nvPr/>
        </p:nvSpPr>
        <p:spPr bwMode="auto">
          <a:xfrm>
            <a:off x="8064500" y="3937000"/>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9487" name="AutoShape 31"/>
          <p:cNvSpPr>
            <a:spLocks/>
          </p:cNvSpPr>
          <p:nvPr/>
        </p:nvSpPr>
        <p:spPr bwMode="auto">
          <a:xfrm>
            <a:off x="6084888" y="2720975"/>
            <a:ext cx="303212" cy="2381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9488" name="AutoShape 32"/>
          <p:cNvSpPr>
            <a:spLocks/>
          </p:cNvSpPr>
          <p:nvPr/>
        </p:nvSpPr>
        <p:spPr bwMode="auto">
          <a:xfrm rot="10800000" flipH="1">
            <a:off x="7546975" y="4029075"/>
            <a:ext cx="530225" cy="30797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9489" name="AutoShape 33"/>
          <p:cNvSpPr>
            <a:spLocks/>
          </p:cNvSpPr>
          <p:nvPr/>
        </p:nvSpPr>
        <p:spPr bwMode="auto">
          <a:xfrm rot="10800000">
            <a:off x="7515225" y="4443413"/>
            <a:ext cx="246063" cy="401637"/>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9490" name="Oval 34"/>
          <p:cNvSpPr>
            <a:spLocks/>
          </p:cNvSpPr>
          <p:nvPr/>
        </p:nvSpPr>
        <p:spPr bwMode="auto">
          <a:xfrm>
            <a:off x="7715250" y="4859338"/>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19491" name="Slide Number Placeholder 35"/>
          <p:cNvSpPr>
            <a:spLocks noGrp="1"/>
          </p:cNvSpPr>
          <p:nvPr>
            <p:ph type="sldNum" sz="quarter" idx="10"/>
          </p:nvPr>
        </p:nvSpPr>
        <p:spPr>
          <a:xfrm>
            <a:off x="0" y="1271588"/>
            <a:ext cx="533400" cy="244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nSpc>
                <a:spcPct val="80000"/>
              </a:lnSpc>
              <a:spcBef>
                <a:spcPct val="0"/>
              </a:spcBef>
              <a:buSzTx/>
              <a:buFontTx/>
              <a:buNone/>
            </a:pPr>
            <a:fld id="{23D73DA3-674B-E840-ADAC-AB75F3DA331A}" type="slidenum">
              <a:rPr lang="en-US" altLang="x-none" sz="1200">
                <a:solidFill>
                  <a:srgbClr val="FFFFFF"/>
                </a:solidFill>
                <a:latin typeface="Arial" charset="0"/>
                <a:ea typeface="ヒラギノ角ゴ ProN W3" charset="-128"/>
                <a:sym typeface="Arial" charset="0"/>
              </a:rPr>
              <a:pPr>
                <a:lnSpc>
                  <a:spcPct val="80000"/>
                </a:lnSpc>
                <a:spcBef>
                  <a:spcPct val="0"/>
                </a:spcBef>
                <a:buSzTx/>
                <a:buFontTx/>
                <a:buNone/>
              </a:pPr>
              <a:t>4</a:t>
            </a:fld>
            <a:endParaRPr lang="en-US" altLang="x-none" sz="1200">
              <a:solidFill>
                <a:srgbClr val="FFFFFF"/>
              </a:solidFill>
              <a:latin typeface="Arial" charset="0"/>
              <a:ea typeface="ヒラギノ角ゴ ProN W3" charset="-128"/>
              <a:sym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Grp="1" noChangeArrowheads="1"/>
          </p:cNvSpPr>
          <p:nvPr>
            <p:ph type="title"/>
          </p:nvPr>
        </p:nvSpPr>
        <p:spPr>
          <a:xfrm>
            <a:off x="685800" y="0"/>
            <a:ext cx="7772400" cy="1600200"/>
          </a:xfrm>
        </p:spPr>
        <p:txBody>
          <a:bodyPr rIns="132080"/>
          <a:lstStyle/>
          <a:p>
            <a:pPr eaLnBrk="1" hangingPunct="1"/>
            <a:r>
              <a:rPr lang="en-US" altLang="x-none" sz="3600">
                <a:solidFill>
                  <a:srgbClr val="800000"/>
                </a:solidFill>
                <a:ea typeface="ＭＳ Ｐゴシック" charset="-128"/>
              </a:rPr>
              <a:t>Similar code structures</a:t>
            </a:r>
          </a:p>
        </p:txBody>
      </p:sp>
      <p:sp>
        <p:nvSpPr>
          <p:cNvPr id="57346" name="Rectangle 2"/>
          <p:cNvSpPr>
            <a:spLocks noGrp="1" noChangeArrowheads="1"/>
          </p:cNvSpPr>
          <p:nvPr>
            <p:ph sz="quarter" idx="1"/>
          </p:nvPr>
        </p:nvSpPr>
        <p:spPr>
          <a:xfrm>
            <a:off x="228600" y="1752600"/>
            <a:ext cx="3962400" cy="2895600"/>
          </a:xfrm>
          <a:solidFill>
            <a:srgbClr val="FFFFCC"/>
          </a:solidFill>
          <a:ln>
            <a:solidFill>
              <a:schemeClr val="tx1"/>
            </a:solidFill>
            <a:miter lim="800000"/>
            <a:headEnd/>
            <a:tailEnd/>
          </a:ln>
        </p:spPr>
        <p:txBody>
          <a:bodyPr rIns="132080"/>
          <a:lstStyle/>
          <a:p>
            <a:pPr marL="319088" indent="-319088" eaLnBrk="1" hangingPunct="1">
              <a:buFont typeface="Arial" charset="0"/>
              <a:buNone/>
            </a:pPr>
            <a:r>
              <a:rPr lang="en-US" altLang="x-none" sz="2400">
                <a:latin typeface="Times New Roman" charset="0"/>
                <a:sym typeface="Courier New" charset="0"/>
              </a:rPr>
              <a:t>while (a vertex is unmarked) {</a:t>
            </a:r>
            <a:endParaRPr lang="en-US" altLang="x-none" sz="2400">
              <a:latin typeface="Times New Roman" charset="0"/>
              <a:ea typeface="ヒラギノ角ゴ ProN W6" charset="-128"/>
              <a:cs typeface="Times New Roman" charset="0"/>
              <a:sym typeface="Courier New" charset="0"/>
            </a:endParaRPr>
          </a:p>
          <a:p>
            <a:pPr marL="319088" indent="-319088" eaLnBrk="1" hangingPunct="1">
              <a:buFont typeface="Arial" charset="0"/>
              <a:buNone/>
            </a:pPr>
            <a:r>
              <a:rPr lang="en-US" altLang="x-none" sz="2400">
                <a:latin typeface="Times New Roman" charset="0"/>
                <a:ea typeface="ヒラギノ角ゴ ProN W6" charset="-128"/>
                <a:cs typeface="Times New Roman" charset="0"/>
                <a:sym typeface="Courier New" charset="0"/>
              </a:rPr>
              <a:t>	</a:t>
            </a:r>
            <a:r>
              <a:rPr lang="en-US" altLang="x-none" sz="2400">
                <a:latin typeface="Times New Roman" charset="0"/>
                <a:sym typeface="Courier New" charset="0"/>
              </a:rPr>
              <a:t>v= </a:t>
            </a:r>
            <a:r>
              <a:rPr lang="en-US" altLang="x-none" sz="2400" i="1">
                <a:latin typeface="Times New Roman" charset="0"/>
                <a:sym typeface="Courier New" charset="0"/>
              </a:rPr>
              <a:t>best</a:t>
            </a:r>
            <a:r>
              <a:rPr lang="en-US" altLang="x-none" sz="2400">
                <a:latin typeface="Times New Roman" charset="0"/>
                <a:sym typeface="Courier New" charset="0"/>
              </a:rPr>
              <a:t> unmarked vertex</a:t>
            </a:r>
            <a:endParaRPr lang="en-US" altLang="x-none" sz="2400">
              <a:latin typeface="Times New Roman" charset="0"/>
              <a:ea typeface="ヒラギノ角ゴ ProN W6" charset="-128"/>
              <a:cs typeface="ヒラギノ角ゴ ProN W6" charset="-128"/>
              <a:sym typeface="Courier New" charset="0"/>
            </a:endParaRPr>
          </a:p>
          <a:p>
            <a:pPr marL="319088" indent="-319088" eaLnBrk="1" hangingPunct="1">
              <a:buFont typeface="Arial" charset="0"/>
              <a:buNone/>
            </a:pPr>
            <a:r>
              <a:rPr lang="en-US" altLang="x-none" sz="2400">
                <a:latin typeface="Times New Roman" charset="0"/>
                <a:ea typeface="ヒラギノ角ゴ ProN W6" charset="-128"/>
                <a:cs typeface="ヒラギノ角ゴ ProN W6" charset="-128"/>
                <a:sym typeface="Courier New" charset="0"/>
              </a:rPr>
              <a:t>	</a:t>
            </a:r>
            <a:r>
              <a:rPr lang="en-US" altLang="x-none" sz="2400">
                <a:latin typeface="Times New Roman" charset="0"/>
                <a:sym typeface="Courier New" charset="0"/>
              </a:rPr>
              <a:t>mark v;</a:t>
            </a:r>
            <a:endParaRPr lang="en-US" altLang="x-none" sz="2400">
              <a:latin typeface="Times New Roman" charset="0"/>
              <a:ea typeface="ヒラギノ角ゴ ProN W6" charset="-128"/>
              <a:cs typeface="ヒラギノ角ゴ ProN W6" charset="-128"/>
              <a:sym typeface="Courier New" charset="0"/>
            </a:endParaRPr>
          </a:p>
          <a:p>
            <a:pPr marL="319088" indent="-319088" eaLnBrk="1" hangingPunct="1">
              <a:buFont typeface="Arial" charset="0"/>
              <a:buNone/>
            </a:pPr>
            <a:r>
              <a:rPr lang="en-US" altLang="x-none" sz="2400">
                <a:latin typeface="Times New Roman" charset="0"/>
                <a:ea typeface="ヒラギノ角ゴ ProN W6" charset="-128"/>
                <a:cs typeface="ヒラギノ角ゴ ProN W6" charset="-128"/>
                <a:sym typeface="Courier New" charset="0"/>
              </a:rPr>
              <a:t>	</a:t>
            </a:r>
            <a:r>
              <a:rPr lang="en-US" altLang="x-none" sz="2400">
                <a:latin typeface="Times New Roman" charset="0"/>
                <a:sym typeface="Courier New" charset="0"/>
              </a:rPr>
              <a:t>for (each w adj to v)</a:t>
            </a:r>
            <a:endParaRPr lang="en-US" altLang="x-none" sz="2400">
              <a:latin typeface="Times New Roman" charset="0"/>
              <a:ea typeface="ヒラギノ角ゴ ProN W6" charset="-128"/>
              <a:cs typeface="ヒラギノ角ゴ ProN W6" charset="-128"/>
              <a:sym typeface="Courier New" charset="0"/>
            </a:endParaRPr>
          </a:p>
          <a:p>
            <a:pPr marL="319088" indent="-319088" eaLnBrk="1" hangingPunct="1">
              <a:buFont typeface="Arial" charset="0"/>
              <a:buNone/>
            </a:pPr>
            <a:r>
              <a:rPr lang="en-US" altLang="x-none" sz="2400">
                <a:latin typeface="Times New Roman" charset="0"/>
                <a:ea typeface="ヒラギノ角ゴ ProN W6" charset="-128"/>
                <a:cs typeface="ヒラギノ角ゴ ProN W6" charset="-128"/>
                <a:sym typeface="Courier New" charset="0"/>
              </a:rPr>
              <a:t>		</a:t>
            </a:r>
            <a:r>
              <a:rPr lang="en-US" altLang="x-none" sz="2400">
                <a:latin typeface="Times New Roman" charset="0"/>
                <a:sym typeface="Courier New" charset="0"/>
              </a:rPr>
              <a:t>update D[w];</a:t>
            </a:r>
            <a:endParaRPr lang="en-US" altLang="x-none" sz="2400">
              <a:latin typeface="Times New Roman" charset="0"/>
              <a:ea typeface="ヒラギノ角ゴ ProN W6" charset="-128"/>
              <a:cs typeface="ヒラギノ角ゴ ProN W6" charset="-128"/>
              <a:sym typeface="Courier New" charset="0"/>
            </a:endParaRPr>
          </a:p>
          <a:p>
            <a:pPr marL="319088" indent="-319088" eaLnBrk="1" hangingPunct="1">
              <a:buFont typeface="Arial" charset="0"/>
              <a:buNone/>
            </a:pPr>
            <a:r>
              <a:rPr lang="en-US" altLang="x-none" sz="2400">
                <a:latin typeface="Times New Roman" charset="0"/>
                <a:sym typeface="Courier New" charset="0"/>
              </a:rPr>
              <a:t>}</a:t>
            </a:r>
            <a:endParaRPr lang="en-US" altLang="x-none" sz="2400">
              <a:latin typeface="Times New Roman" charset="0"/>
              <a:ea typeface="ヒラギノ角ゴ ProN W6" charset="-128"/>
              <a:cs typeface="ヒラギノ角ゴ ProN W6" charset="-128"/>
              <a:sym typeface="Courier New" charset="0"/>
            </a:endParaRPr>
          </a:p>
        </p:txBody>
      </p:sp>
      <p:sp>
        <p:nvSpPr>
          <p:cNvPr id="57347" name="Rectangle 3"/>
          <p:cNvSpPr>
            <a:spLocks/>
          </p:cNvSpPr>
          <p:nvPr/>
        </p:nvSpPr>
        <p:spPr bwMode="auto">
          <a:xfrm>
            <a:off x="4224338" y="1752600"/>
            <a:ext cx="4691062" cy="398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lvl1pPr marL="209550" indent="-169863">
              <a:spcBef>
                <a:spcPts val="800"/>
              </a:spcBef>
              <a:buSzPct val="100000"/>
              <a:buFont typeface="Times" charset="0"/>
              <a:buChar char="•"/>
              <a:tabLst>
                <a:tab pos="215900" algn="l"/>
                <a:tab pos="952500" algn="l"/>
              </a:tabLst>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tabLst>
                <a:tab pos="215900" algn="l"/>
                <a:tab pos="952500" algn="l"/>
              </a:tabLst>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tabLst>
                <a:tab pos="215900" algn="l"/>
                <a:tab pos="952500" algn="l"/>
              </a:tabLst>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tabLst>
                <a:tab pos="215900" algn="l"/>
                <a:tab pos="952500" algn="l"/>
              </a:tabLst>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tabLst>
                <a:tab pos="215900" algn="l"/>
                <a:tab pos="952500" algn="l"/>
              </a:tabLst>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tabLst>
                <a:tab pos="215900" algn="l"/>
                <a:tab pos="952500" algn="l"/>
              </a:tabLst>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tabLst>
                <a:tab pos="215900" algn="l"/>
                <a:tab pos="952500" algn="l"/>
              </a:tabLst>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tabLst>
                <a:tab pos="215900" algn="l"/>
                <a:tab pos="952500" algn="l"/>
              </a:tabLst>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tabLst>
                <a:tab pos="215900" algn="l"/>
                <a:tab pos="952500" algn="l"/>
              </a:tabLst>
              <a:defRPr sz="2000">
                <a:solidFill>
                  <a:schemeClr val="tx1"/>
                </a:solidFill>
                <a:latin typeface="Times" charset="0"/>
                <a:ea typeface="ヒラギノ明朝 ProN W3" charset="-128"/>
                <a:sym typeface="Times" charset="0"/>
              </a:defRPr>
            </a:lvl9pPr>
          </a:lstStyle>
          <a:p>
            <a:pPr eaLnBrk="1" hangingPunct="1">
              <a:spcBef>
                <a:spcPts val="550"/>
              </a:spcBef>
              <a:buClr>
                <a:srgbClr val="3333CC"/>
              </a:buClr>
              <a:buFont typeface="Arial" charset="0"/>
              <a:buChar char="•"/>
            </a:pPr>
            <a:r>
              <a:rPr lang="en-US" altLang="x-none" sz="2400">
                <a:solidFill>
                  <a:srgbClr val="3333CC"/>
                </a:solidFill>
                <a:latin typeface="Arial" charset="0"/>
                <a:ea typeface="ヒラギノ角ゴ ProN W3" charset="-128"/>
                <a:sym typeface="Arial" charset="0"/>
              </a:rPr>
              <a:t>Breadth-first-search (bfs)</a:t>
            </a:r>
          </a:p>
          <a:p>
            <a:pPr eaLnBrk="1" hangingPunct="1">
              <a:spcBef>
                <a:spcPts val="450"/>
              </a:spcBef>
              <a:buClr>
                <a:srgbClr val="008000"/>
              </a:buClr>
              <a:buFont typeface="Arial" charset="0"/>
              <a:buChar char="–"/>
            </a:pPr>
            <a:r>
              <a:rPr lang="en-US" altLang="x-none" sz="2400">
                <a:solidFill>
                  <a:srgbClr val="008000"/>
                </a:solidFill>
                <a:latin typeface="Arial" charset="0"/>
                <a:ea typeface="ヒラギノ角ゴ ProN W3" charset="-128"/>
                <a:sym typeface="Arial" charset="0"/>
              </a:rPr>
              <a:t>best: next in queue</a:t>
            </a:r>
          </a:p>
          <a:p>
            <a:pPr eaLnBrk="1" hangingPunct="1">
              <a:spcBef>
                <a:spcPts val="450"/>
              </a:spcBef>
              <a:buClr>
                <a:srgbClr val="008000"/>
              </a:buClr>
              <a:buFont typeface="Arial" charset="0"/>
              <a:buChar char="–"/>
            </a:pPr>
            <a:r>
              <a:rPr lang="en-US" altLang="x-none" sz="2400">
                <a:solidFill>
                  <a:srgbClr val="008000"/>
                </a:solidFill>
                <a:latin typeface="Arial" charset="0"/>
                <a:ea typeface="ヒラギノ角ゴ ProN W3" charset="-128"/>
                <a:sym typeface="Arial" charset="0"/>
              </a:rPr>
              <a:t>update: D[w] = D[v]+1</a:t>
            </a:r>
          </a:p>
          <a:p>
            <a:pPr eaLnBrk="1" hangingPunct="1">
              <a:spcBef>
                <a:spcPts val="550"/>
              </a:spcBef>
              <a:buClr>
                <a:srgbClr val="3333CC"/>
              </a:buClr>
              <a:buFont typeface="Arial" charset="0"/>
              <a:buChar char="•"/>
            </a:pPr>
            <a:r>
              <a:rPr lang="en-US" altLang="x-none" sz="2400">
                <a:solidFill>
                  <a:srgbClr val="3333CC"/>
                </a:solidFill>
                <a:latin typeface="Arial" charset="0"/>
                <a:ea typeface="ヒラギノ角ゴ ProN W3" charset="-128"/>
                <a:sym typeface="Arial" charset="0"/>
              </a:rPr>
              <a:t>Dijkstra</a:t>
            </a:r>
            <a:r>
              <a:rPr lang="en-US" altLang="en-US" sz="2400">
                <a:solidFill>
                  <a:srgbClr val="3333CC"/>
                </a:solidFill>
                <a:latin typeface="Arial" charset="0"/>
                <a:ea typeface="ヒラギノ角ゴ ProN W3" charset="-128"/>
                <a:sym typeface="Arial" charset="0"/>
              </a:rPr>
              <a:t>’</a:t>
            </a:r>
            <a:r>
              <a:rPr lang="en-US" altLang="x-none" sz="2400">
                <a:solidFill>
                  <a:srgbClr val="3333CC"/>
                </a:solidFill>
                <a:latin typeface="Arial" charset="0"/>
                <a:ea typeface="ヒラギノ角ゴ ProN W3" charset="-128"/>
                <a:sym typeface="Arial" charset="0"/>
              </a:rPr>
              <a:t>s algorithm</a:t>
            </a:r>
          </a:p>
          <a:p>
            <a:pPr eaLnBrk="1" hangingPunct="1">
              <a:spcBef>
                <a:spcPts val="450"/>
              </a:spcBef>
              <a:buClr>
                <a:srgbClr val="008000"/>
              </a:buClr>
              <a:buFont typeface="Arial" charset="0"/>
              <a:buChar char="–"/>
            </a:pPr>
            <a:r>
              <a:rPr lang="en-US" altLang="x-none" sz="2400">
                <a:solidFill>
                  <a:srgbClr val="008000"/>
                </a:solidFill>
                <a:latin typeface="Arial" charset="0"/>
                <a:ea typeface="ヒラギノ角ゴ ProN W3" charset="-128"/>
                <a:sym typeface="Arial" charset="0"/>
              </a:rPr>
              <a:t>best: next in priority queue</a:t>
            </a:r>
          </a:p>
          <a:p>
            <a:pPr eaLnBrk="1" hangingPunct="1">
              <a:spcBef>
                <a:spcPts val="450"/>
              </a:spcBef>
              <a:buClr>
                <a:srgbClr val="008000"/>
              </a:buClr>
              <a:buFont typeface="Arial" charset="0"/>
              <a:buChar char="–"/>
            </a:pPr>
            <a:r>
              <a:rPr lang="en-US" altLang="x-none" sz="2400">
                <a:solidFill>
                  <a:srgbClr val="008000"/>
                </a:solidFill>
                <a:latin typeface="Arial" charset="0"/>
                <a:ea typeface="ヒラギノ角ゴ ProN W3" charset="-128"/>
                <a:sym typeface="Arial" charset="0"/>
              </a:rPr>
              <a:t>update: D[w] = min(D[w], D[v]+c(v,w))</a:t>
            </a:r>
          </a:p>
          <a:p>
            <a:pPr eaLnBrk="1" hangingPunct="1">
              <a:spcBef>
                <a:spcPts val="550"/>
              </a:spcBef>
              <a:buClr>
                <a:srgbClr val="3333CC"/>
              </a:buClr>
              <a:buFont typeface="Arial" charset="0"/>
              <a:buChar char="•"/>
            </a:pPr>
            <a:r>
              <a:rPr lang="en-US" altLang="x-none" sz="2400">
                <a:solidFill>
                  <a:srgbClr val="3333CC"/>
                </a:solidFill>
                <a:latin typeface="Arial" charset="0"/>
                <a:ea typeface="ヒラギノ角ゴ ProN W3" charset="-128"/>
                <a:sym typeface="Arial" charset="0"/>
              </a:rPr>
              <a:t>Prim</a:t>
            </a:r>
            <a:r>
              <a:rPr lang="en-US" altLang="en-US" sz="2400">
                <a:solidFill>
                  <a:srgbClr val="3333CC"/>
                </a:solidFill>
                <a:latin typeface="Arial" charset="0"/>
                <a:ea typeface="ヒラギノ角ゴ ProN W3" charset="-128"/>
                <a:sym typeface="Arial" charset="0"/>
              </a:rPr>
              <a:t>’</a:t>
            </a:r>
            <a:r>
              <a:rPr lang="en-US" altLang="x-none" sz="2400">
                <a:solidFill>
                  <a:srgbClr val="3333CC"/>
                </a:solidFill>
                <a:latin typeface="Arial" charset="0"/>
                <a:ea typeface="ヒラギノ角ゴ ProN W3" charset="-128"/>
                <a:sym typeface="Arial" charset="0"/>
              </a:rPr>
              <a:t>s algorithm</a:t>
            </a:r>
          </a:p>
          <a:p>
            <a:pPr eaLnBrk="1" hangingPunct="1">
              <a:spcBef>
                <a:spcPts val="450"/>
              </a:spcBef>
              <a:buClr>
                <a:srgbClr val="008000"/>
              </a:buClr>
              <a:buFont typeface="Arial" charset="0"/>
              <a:buChar char="–"/>
            </a:pPr>
            <a:r>
              <a:rPr lang="en-US" altLang="x-none" sz="2400">
                <a:solidFill>
                  <a:srgbClr val="008000"/>
                </a:solidFill>
                <a:latin typeface="Arial" charset="0"/>
                <a:ea typeface="ヒラギノ角ゴ ProN W3" charset="-128"/>
                <a:sym typeface="Arial" charset="0"/>
              </a:rPr>
              <a:t>best: next in priority queue</a:t>
            </a:r>
          </a:p>
          <a:p>
            <a:pPr eaLnBrk="1" hangingPunct="1">
              <a:spcBef>
                <a:spcPts val="450"/>
              </a:spcBef>
              <a:buClr>
                <a:srgbClr val="008000"/>
              </a:buClr>
              <a:buFont typeface="Arial" charset="0"/>
              <a:buChar char="–"/>
            </a:pPr>
            <a:r>
              <a:rPr lang="en-US" altLang="x-none" sz="2400">
                <a:solidFill>
                  <a:srgbClr val="008000"/>
                </a:solidFill>
                <a:latin typeface="Arial" charset="0"/>
                <a:ea typeface="ヒラギノ角ゴ ProN W3" charset="-128"/>
                <a:sym typeface="Arial" charset="0"/>
              </a:rPr>
              <a:t>update: D[w] = min(D[w], c(v,w))</a:t>
            </a:r>
          </a:p>
          <a:p>
            <a:pPr eaLnBrk="1" hangingPunct="1">
              <a:spcBef>
                <a:spcPts val="450"/>
              </a:spcBef>
              <a:buClr>
                <a:srgbClr val="008000"/>
              </a:buClr>
              <a:buFont typeface="Wingdings" charset="2"/>
              <a:buNone/>
            </a:pPr>
            <a:endParaRPr lang="en-US" altLang="x-none" sz="2400" b="1" i="1">
              <a:solidFill>
                <a:srgbClr val="008000"/>
              </a:solidFill>
              <a:latin typeface="Arial" charset="0"/>
              <a:ea typeface="ヒラギノ角ゴ ProN W3" charset="-128"/>
              <a:sym typeface="Arial" charset="0"/>
            </a:endParaRPr>
          </a:p>
        </p:txBody>
      </p:sp>
      <p:sp>
        <p:nvSpPr>
          <p:cNvPr id="57348" name="Slide Number Placeholder 4"/>
          <p:cNvSpPr>
            <a:spLocks noGrp="1"/>
          </p:cNvSpPr>
          <p:nvPr>
            <p:ph type="sldNum" sz="quarter" idx="10"/>
          </p:nvPr>
        </p:nvSpPr>
        <p:spPr>
          <a:xfrm>
            <a:off x="0" y="1271588"/>
            <a:ext cx="533400" cy="244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nSpc>
                <a:spcPct val="80000"/>
              </a:lnSpc>
              <a:spcBef>
                <a:spcPct val="0"/>
              </a:spcBef>
              <a:buSzTx/>
              <a:buFontTx/>
              <a:buNone/>
            </a:pPr>
            <a:fld id="{F51B65D6-153F-9044-AA86-E297A551594B}" type="slidenum">
              <a:rPr lang="en-US" altLang="x-none" sz="1200">
                <a:solidFill>
                  <a:srgbClr val="FFFFFF"/>
                </a:solidFill>
                <a:latin typeface="Arial" charset="0"/>
                <a:ea typeface="ヒラギノ角ゴ ProN W3" charset="-128"/>
                <a:sym typeface="Arial" charset="0"/>
              </a:rPr>
              <a:pPr>
                <a:lnSpc>
                  <a:spcPct val="80000"/>
                </a:lnSpc>
                <a:spcBef>
                  <a:spcPct val="0"/>
                </a:spcBef>
                <a:buSzTx/>
                <a:buFontTx/>
                <a:buNone/>
              </a:pPr>
              <a:t>40</a:t>
            </a:fld>
            <a:endParaRPr lang="en-US" altLang="x-none" sz="1200">
              <a:solidFill>
                <a:srgbClr val="FFFFFF"/>
              </a:solidFill>
              <a:latin typeface="Arial" charset="0"/>
              <a:ea typeface="ヒラギノ角ゴ ProN W3" charset="-128"/>
              <a:sym typeface="Arial" charset="0"/>
            </a:endParaRPr>
          </a:p>
        </p:txBody>
      </p:sp>
      <p:sp>
        <p:nvSpPr>
          <p:cNvPr id="57349" name="Rectangle 1"/>
          <p:cNvSpPr>
            <a:spLocks noChangeArrowheads="1"/>
          </p:cNvSpPr>
          <p:nvPr/>
        </p:nvSpPr>
        <p:spPr bwMode="auto">
          <a:xfrm>
            <a:off x="533400" y="5257800"/>
            <a:ext cx="3200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09550" indent="-169863">
              <a:spcBef>
                <a:spcPts val="800"/>
              </a:spcBef>
              <a:buSzPct val="100000"/>
              <a:buFont typeface="Times" charset="0"/>
              <a:buChar char="•"/>
              <a:tabLst>
                <a:tab pos="215900" algn="l"/>
                <a:tab pos="952500" algn="l"/>
              </a:tabLst>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tabLst>
                <a:tab pos="215900" algn="l"/>
                <a:tab pos="952500" algn="l"/>
              </a:tabLst>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tabLst>
                <a:tab pos="215900" algn="l"/>
                <a:tab pos="952500" algn="l"/>
              </a:tabLst>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tabLst>
                <a:tab pos="215900" algn="l"/>
                <a:tab pos="952500" algn="l"/>
              </a:tabLst>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tabLst>
                <a:tab pos="215900" algn="l"/>
                <a:tab pos="952500" algn="l"/>
              </a:tabLst>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tabLst>
                <a:tab pos="215900" algn="l"/>
                <a:tab pos="952500" algn="l"/>
              </a:tabLst>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tabLst>
                <a:tab pos="215900" algn="l"/>
                <a:tab pos="952500" algn="l"/>
              </a:tabLst>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tabLst>
                <a:tab pos="215900" algn="l"/>
                <a:tab pos="952500" algn="l"/>
              </a:tabLst>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tabLst>
                <a:tab pos="215900" algn="l"/>
                <a:tab pos="952500" algn="l"/>
              </a:tabLst>
              <a:defRPr sz="2000">
                <a:solidFill>
                  <a:schemeClr val="tx1"/>
                </a:solidFill>
                <a:latin typeface="Times" charset="0"/>
                <a:ea typeface="ヒラギノ明朝 ProN W3" charset="-128"/>
                <a:sym typeface="Times" charset="0"/>
              </a:defRPr>
            </a:lvl9pPr>
          </a:lstStyle>
          <a:p>
            <a:pPr eaLnBrk="1" hangingPunct="1">
              <a:spcBef>
                <a:spcPts val="450"/>
              </a:spcBef>
              <a:buClr>
                <a:srgbClr val="008000"/>
              </a:buClr>
              <a:buFont typeface="Wingdings" charset="2"/>
              <a:buNone/>
            </a:pPr>
            <a:r>
              <a:rPr lang="en-US" altLang="x-none" sz="2400">
                <a:solidFill>
                  <a:srgbClr val="008000"/>
                </a:solidFill>
                <a:latin typeface="Arial" charset="0"/>
                <a:ea typeface="ヒラギノ角ゴ ProN W3" charset="-128"/>
                <a:sym typeface="Arial" charset="0"/>
              </a:rPr>
              <a:t>c(v,w) is the </a:t>
            </a:r>
            <a:br>
              <a:rPr lang="en-US" altLang="x-none" sz="2400">
                <a:solidFill>
                  <a:srgbClr val="008000"/>
                </a:solidFill>
                <a:latin typeface="Arial" charset="0"/>
                <a:ea typeface="ヒラギノ角ゴ ProN W3" charset="-128"/>
                <a:sym typeface="Arial" charset="0"/>
              </a:rPr>
            </a:br>
            <a:r>
              <a:rPr lang="en-US" altLang="x-none" sz="2400">
                <a:solidFill>
                  <a:srgbClr val="008000"/>
                </a:solidFill>
                <a:latin typeface="Arial" charset="0"/>
                <a:ea typeface="ヒラギノ角ゴ ProN W3" charset="-128"/>
                <a:sym typeface="Arial" charset="0"/>
              </a:rPr>
              <a:t>v</a:t>
            </a:r>
            <a:r>
              <a:rPr lang="en-US" altLang="x-none" sz="2400">
                <a:solidFill>
                  <a:srgbClr val="008000"/>
                </a:solidFill>
                <a:latin typeface="Arial" charset="0"/>
                <a:ea typeface="ヒラギノ角ゴ ProN W3" charset="-128"/>
                <a:sym typeface="Symbol" charset="2"/>
              </a:rPr>
              <a:t>w</a:t>
            </a:r>
            <a:r>
              <a:rPr lang="en-US" altLang="x-none" sz="2400">
                <a:solidFill>
                  <a:srgbClr val="008000"/>
                </a:solidFill>
                <a:latin typeface="Arial" charset="0"/>
                <a:ea typeface="ヒラギノ角ゴ ProN W3" charset="-128"/>
                <a:sym typeface="Arial" charset="0"/>
              </a:rPr>
              <a:t> edge weight</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a:xfrm>
            <a:off x="612775" y="228600"/>
            <a:ext cx="8153400" cy="990600"/>
          </a:xfrm>
        </p:spPr>
        <p:txBody>
          <a:bodyPr/>
          <a:lstStyle/>
          <a:p>
            <a:r>
              <a:rPr lang="en-US" altLang="x-none" sz="3600">
                <a:solidFill>
                  <a:srgbClr val="800000"/>
                </a:solidFill>
                <a:ea typeface="ＭＳ Ｐゴシック" charset="-128"/>
              </a:rPr>
              <a:t>Traveling salesman problem</a:t>
            </a:r>
          </a:p>
        </p:txBody>
      </p:sp>
      <p:sp>
        <p:nvSpPr>
          <p:cNvPr id="58370" name="Content Placeholder 2"/>
          <p:cNvSpPr>
            <a:spLocks noGrp="1"/>
          </p:cNvSpPr>
          <p:nvPr>
            <p:ph sz="quarter" idx="1"/>
          </p:nvPr>
        </p:nvSpPr>
        <p:spPr>
          <a:xfrm>
            <a:off x="612775" y="1600200"/>
            <a:ext cx="8153400" cy="4495800"/>
          </a:xfrm>
        </p:spPr>
        <p:txBody>
          <a:bodyPr/>
          <a:lstStyle/>
          <a:p>
            <a:pPr marL="0" indent="0">
              <a:buFont typeface="Wingdings" charset="2"/>
              <a:buNone/>
            </a:pPr>
            <a:r>
              <a:rPr lang="en-US" altLang="x-none" sz="2400">
                <a:latin typeface="Times New Roman" charset="0"/>
                <a:ea typeface="ＭＳ Ｐゴシック" charset="-128"/>
              </a:rPr>
              <a:t>Given a list of cities and the distances between each pair, what is the shortest route that visits each city exactly once and returns to the origin city?</a:t>
            </a:r>
          </a:p>
          <a:p>
            <a:pPr lvl="1"/>
            <a:r>
              <a:rPr lang="en-US" altLang="x-none" sz="2400">
                <a:latin typeface="Times New Roman" charset="0"/>
                <a:ea typeface="ＭＳ Ｐゴシック" charset="-128"/>
              </a:rPr>
              <a:t>The true TSP is very hard (called NP complete)… for this we want the </a:t>
            </a:r>
            <a:r>
              <a:rPr lang="en-US" altLang="x-none" sz="2400" i="1" u="sng">
                <a:latin typeface="Times New Roman" charset="0"/>
                <a:ea typeface="ＭＳ Ｐゴシック" charset="-128"/>
              </a:rPr>
              <a:t>perfect</a:t>
            </a:r>
            <a:r>
              <a:rPr lang="en-US" altLang="x-none" sz="2400">
                <a:latin typeface="Times New Roman" charset="0"/>
                <a:ea typeface="ＭＳ Ｐゴシック" charset="-128"/>
              </a:rPr>
              <a:t> answer in all cases</a:t>
            </a:r>
            <a:r>
              <a:rPr lang="en-US" altLang="ja-JP" sz="2400">
                <a:latin typeface="Times New Roman" charset="0"/>
                <a:ea typeface="ＭＳ Ｐゴシック" charset="-128"/>
              </a:rPr>
              <a:t>. </a:t>
            </a:r>
          </a:p>
          <a:p>
            <a:pPr lvl="1"/>
            <a:r>
              <a:rPr lang="en-US" altLang="x-none" sz="2400">
                <a:latin typeface="Times New Roman" charset="0"/>
                <a:ea typeface="ＭＳ Ｐゴシック" charset="-128"/>
              </a:rPr>
              <a:t>Most TSP algorithms start with a spanning tree, then </a:t>
            </a:r>
            <a:r>
              <a:rPr lang="ja-JP" altLang="en-US" sz="2400">
                <a:latin typeface="Times New Roman" charset="0"/>
                <a:ea typeface="ＭＳ Ｐゴシック" charset="-128"/>
              </a:rPr>
              <a:t>“</a:t>
            </a:r>
            <a:r>
              <a:rPr lang="en-US" altLang="ja-JP" sz="2400">
                <a:latin typeface="Times New Roman" charset="0"/>
                <a:ea typeface="ＭＳ Ｐゴシック" charset="-128"/>
              </a:rPr>
              <a:t>evolve</a:t>
            </a:r>
            <a:r>
              <a:rPr lang="ja-JP" altLang="en-US" sz="2400">
                <a:latin typeface="Times New Roman" charset="0"/>
                <a:ea typeface="ＭＳ Ｐゴシック" charset="-128"/>
              </a:rPr>
              <a:t>”</a:t>
            </a:r>
            <a:r>
              <a:rPr lang="en-US" altLang="ja-JP" sz="2400">
                <a:latin typeface="Times New Roman" charset="0"/>
                <a:ea typeface="ＭＳ Ｐゴシック" charset="-128"/>
              </a:rPr>
              <a:t> it into a TSP solution.  Wikipedia has a lot of information about packages you can download…</a:t>
            </a:r>
            <a:endParaRPr lang="en-US" altLang="x-none" sz="2400">
              <a:latin typeface="Times New Roman" charset="0"/>
              <a:ea typeface="ＭＳ Ｐゴシック" charset="-128"/>
            </a:endParaRPr>
          </a:p>
        </p:txBody>
      </p:sp>
      <p:sp>
        <p:nvSpPr>
          <p:cNvPr id="58371" name="Slide Number Placeholder 3"/>
          <p:cNvSpPr>
            <a:spLocks noGrp="1"/>
          </p:cNvSpPr>
          <p:nvPr>
            <p:ph type="sldNum" sz="quarter" idx="10"/>
          </p:nvPr>
        </p:nvSpPr>
        <p:spPr>
          <a:xfrm>
            <a:off x="0" y="1271588"/>
            <a:ext cx="533400" cy="244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nSpc>
                <a:spcPct val="80000"/>
              </a:lnSpc>
              <a:spcBef>
                <a:spcPct val="0"/>
              </a:spcBef>
              <a:buSzTx/>
              <a:buFontTx/>
              <a:buNone/>
            </a:pPr>
            <a:fld id="{43708CC9-50F6-DE4D-B05D-3528B316DC29}" type="slidenum">
              <a:rPr lang="en-US" altLang="x-none" sz="1200">
                <a:solidFill>
                  <a:srgbClr val="FFFFFF"/>
                </a:solidFill>
                <a:latin typeface="Arial" charset="0"/>
                <a:ea typeface="ヒラギノ角ゴ ProN W3" charset="-128"/>
                <a:sym typeface="Arial" charset="0"/>
              </a:rPr>
              <a:pPr>
                <a:lnSpc>
                  <a:spcPct val="80000"/>
                </a:lnSpc>
                <a:spcBef>
                  <a:spcPct val="0"/>
                </a:spcBef>
                <a:buSzTx/>
                <a:buFontTx/>
                <a:buNone/>
              </a:pPr>
              <a:t>41</a:t>
            </a:fld>
            <a:endParaRPr lang="en-US" altLang="x-none" sz="1200">
              <a:solidFill>
                <a:srgbClr val="FFFFFF"/>
              </a:solidFill>
              <a:latin typeface="Arial" charset="0"/>
              <a:ea typeface="ヒラギノ角ゴ ProN W3" charset="-128"/>
              <a:sym typeface="Arial" charset="0"/>
            </a:endParaRPr>
          </a:p>
        </p:txBody>
      </p:sp>
      <p:sp>
        <p:nvSpPr>
          <p:cNvPr id="2" name="TextBox 1"/>
          <p:cNvSpPr txBox="1">
            <a:spLocks noChangeArrowheads="1"/>
          </p:cNvSpPr>
          <p:nvPr/>
        </p:nvSpPr>
        <p:spPr bwMode="auto">
          <a:xfrm>
            <a:off x="533400" y="5181600"/>
            <a:ext cx="84582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00"/>
                </a:solidFill>
                <a:latin typeface="Times" charset="0"/>
                <a:ea typeface="ヒラギノ明朝 ProN W3" charset="-128"/>
                <a:sym typeface="Times" charset="0"/>
              </a:defRPr>
            </a:lvl1pPr>
            <a:lvl2pPr marL="742950" indent="-285750">
              <a:defRPr sz="2400">
                <a:solidFill>
                  <a:srgbClr val="000000"/>
                </a:solidFill>
                <a:latin typeface="Times" charset="0"/>
                <a:ea typeface="ヒラギノ明朝 ProN W3" charset="-128"/>
                <a:sym typeface="Times" charset="0"/>
              </a:defRPr>
            </a:lvl2pPr>
            <a:lvl3pPr marL="1143000" indent="-228600">
              <a:defRPr sz="2400">
                <a:solidFill>
                  <a:srgbClr val="000000"/>
                </a:solidFill>
                <a:latin typeface="Times" charset="0"/>
                <a:ea typeface="ヒラギノ明朝 ProN W3" charset="-128"/>
                <a:sym typeface="Times" charset="0"/>
              </a:defRPr>
            </a:lvl3pPr>
            <a:lvl4pPr marL="1600200" indent="-228600">
              <a:defRPr sz="2400">
                <a:solidFill>
                  <a:srgbClr val="000000"/>
                </a:solidFill>
                <a:latin typeface="Times" charset="0"/>
                <a:ea typeface="ヒラギノ明朝 ProN W3" charset="-128"/>
                <a:sym typeface="Times" charset="0"/>
              </a:defRPr>
            </a:lvl4pPr>
            <a:lvl5pPr marL="2057400" indent="-228600">
              <a:defRPr sz="2400">
                <a:solidFill>
                  <a:srgbClr val="000000"/>
                </a:solidFill>
                <a:latin typeface="Times" charset="0"/>
                <a:ea typeface="ヒラギノ明朝 ProN W3" charset="-128"/>
                <a:sym typeface="Times" charset="0"/>
              </a:defRPr>
            </a:lvl5pPr>
            <a:lvl6pPr marL="25146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6pPr>
            <a:lvl7pPr marL="29718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7pPr>
            <a:lvl8pPr marL="34290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8pPr>
            <a:lvl9pPr marL="38862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9pPr>
          </a:lstStyle>
          <a:p>
            <a:pPr eaLnBrk="1" hangingPunct="1"/>
            <a:r>
              <a:rPr lang="en-US" altLang="x-none"/>
              <a:t>But really, how hard can it be? </a:t>
            </a:r>
          </a:p>
          <a:p>
            <a:pPr eaLnBrk="1" hangingPunct="1"/>
            <a:r>
              <a:rPr lang="en-US" altLang="x-none"/>
              <a:t>How many paths can there be that visit all of 50 cities?</a:t>
            </a:r>
          </a:p>
          <a:p>
            <a:pPr eaLnBrk="1" hangingPunct="1"/>
            <a:r>
              <a:rPr lang="en-US" altLang="x-none">
                <a:solidFill>
                  <a:srgbClr val="FF0000"/>
                </a:solidFill>
              </a:rPr>
              <a:t>12,413,915,592,536,072,670,862,289,047,373,375,038,521,486,354,677,760,000,000,000</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Grp="1" noChangeArrowheads="1"/>
          </p:cNvSpPr>
          <p:nvPr>
            <p:ph type="title"/>
          </p:nvPr>
        </p:nvSpPr>
        <p:spPr/>
        <p:txBody>
          <a:bodyPr/>
          <a:lstStyle/>
          <a:p>
            <a:pPr eaLnBrk="1" hangingPunct="1"/>
            <a:r>
              <a:rPr lang="en-US" altLang="x-none">
                <a:latin typeface="Calibri" charset="0"/>
              </a:rPr>
              <a:t>Graph Algorithms</a:t>
            </a:r>
          </a:p>
        </p:txBody>
      </p:sp>
      <p:sp>
        <p:nvSpPr>
          <p:cNvPr id="62466" name="Content Placeholder 6"/>
          <p:cNvSpPr>
            <a:spLocks noGrp="1"/>
          </p:cNvSpPr>
          <p:nvPr>
            <p:ph idx="1"/>
          </p:nvPr>
        </p:nvSpPr>
        <p:spPr/>
        <p:txBody>
          <a:bodyPr/>
          <a:lstStyle/>
          <a:p>
            <a:pPr eaLnBrk="1" hangingPunct="1"/>
            <a:r>
              <a:rPr lang="en-US" altLang="x-none">
                <a:solidFill>
                  <a:srgbClr val="0000FF"/>
                </a:solidFill>
                <a:latin typeface="Calibri" charset="0"/>
                <a:sym typeface="Arial" charset="0"/>
              </a:rPr>
              <a:t>Search</a:t>
            </a:r>
          </a:p>
          <a:p>
            <a:pPr lvl="1" eaLnBrk="1" hangingPunct="1"/>
            <a:r>
              <a:rPr lang="en-US" altLang="x-none">
                <a:latin typeface="Calibri" charset="0"/>
                <a:sym typeface="Arial" charset="0"/>
              </a:rPr>
              <a:t>Depth-first search</a:t>
            </a:r>
          </a:p>
          <a:p>
            <a:pPr lvl="1" eaLnBrk="1" hangingPunct="1"/>
            <a:r>
              <a:rPr lang="en-US" altLang="x-none">
                <a:latin typeface="Calibri" charset="0"/>
                <a:sym typeface="Arial" charset="0"/>
              </a:rPr>
              <a:t>Breadth-first search</a:t>
            </a:r>
          </a:p>
          <a:p>
            <a:pPr eaLnBrk="1" hangingPunct="1"/>
            <a:r>
              <a:rPr lang="en-US" altLang="x-none">
                <a:solidFill>
                  <a:srgbClr val="0000FF"/>
                </a:solidFill>
                <a:latin typeface="Calibri" charset="0"/>
                <a:sym typeface="Arial" charset="0"/>
              </a:rPr>
              <a:t>Shortest paths</a:t>
            </a:r>
          </a:p>
          <a:p>
            <a:pPr lvl="1" eaLnBrk="1" hangingPunct="1"/>
            <a:r>
              <a:rPr lang="en-US" altLang="x-none">
                <a:latin typeface="Calibri" charset="0"/>
                <a:sym typeface="Arial" charset="0"/>
              </a:rPr>
              <a:t>Dijkstra's algorithm</a:t>
            </a:r>
          </a:p>
          <a:p>
            <a:pPr eaLnBrk="1" hangingPunct="1"/>
            <a:r>
              <a:rPr lang="en-US" altLang="x-none">
                <a:solidFill>
                  <a:srgbClr val="0000FF"/>
                </a:solidFill>
                <a:latin typeface="Calibri" charset="0"/>
                <a:sym typeface="Arial" charset="0"/>
              </a:rPr>
              <a:t>Minimum spanning trees</a:t>
            </a:r>
          </a:p>
          <a:p>
            <a:pPr lvl="1" eaLnBrk="1" hangingPunct="1"/>
            <a:r>
              <a:rPr lang="en-US" altLang="x-none">
                <a:latin typeface="Calibri" charset="0"/>
                <a:sym typeface="Arial" charset="0"/>
              </a:rPr>
              <a:t>Prim's algorithm</a:t>
            </a:r>
          </a:p>
          <a:p>
            <a:pPr lvl="1" eaLnBrk="1" hangingPunct="1"/>
            <a:r>
              <a:rPr lang="en-US" altLang="x-none">
                <a:latin typeface="Calibri" charset="0"/>
                <a:sym typeface="Arial" charset="0"/>
              </a:rPr>
              <a:t>Kruskal's algorithm</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xfrm>
            <a:off x="612775" y="228600"/>
            <a:ext cx="8153400" cy="533400"/>
          </a:xfrm>
        </p:spPr>
        <p:txBody>
          <a:bodyPr rIns="132080"/>
          <a:lstStyle/>
          <a:p>
            <a:pPr eaLnBrk="1" hangingPunct="1"/>
            <a:r>
              <a:rPr lang="en-US" altLang="x-none" sz="3600" b="1">
                <a:solidFill>
                  <a:srgbClr val="800000"/>
                </a:solidFill>
                <a:latin typeface="Tw Cen MT" charset="0"/>
              </a:rPr>
              <a:t>Spanning trees</a:t>
            </a:r>
          </a:p>
        </p:txBody>
      </p:sp>
      <p:sp>
        <p:nvSpPr>
          <p:cNvPr id="20482" name="Rectangle 2"/>
          <p:cNvSpPr>
            <a:spLocks/>
          </p:cNvSpPr>
          <p:nvPr/>
        </p:nvSpPr>
        <p:spPr bwMode="auto">
          <a:xfrm>
            <a:off x="914400" y="762000"/>
            <a:ext cx="7429500"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lvl1pPr marL="39688">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3333CC"/>
                </a:solidFill>
              </a:rPr>
              <a:t>A </a:t>
            </a:r>
            <a:r>
              <a:rPr lang="en-US" altLang="x-none" sz="2400" b="1" i="1">
                <a:solidFill>
                  <a:srgbClr val="FF3300"/>
                </a:solidFill>
              </a:rPr>
              <a:t>spanning tree</a:t>
            </a:r>
            <a:r>
              <a:rPr lang="en-US" altLang="x-none" sz="2400" b="1">
                <a:solidFill>
                  <a:srgbClr val="3333CC"/>
                </a:solidFill>
              </a:rPr>
              <a:t> </a:t>
            </a:r>
            <a:r>
              <a:rPr lang="en-US" altLang="x-none" sz="2400">
                <a:solidFill>
                  <a:srgbClr val="3333CC"/>
                </a:solidFill>
              </a:rPr>
              <a:t>of a </a:t>
            </a:r>
            <a:r>
              <a:rPr lang="en-US" altLang="x-none" sz="2400" b="1">
                <a:solidFill>
                  <a:srgbClr val="800000"/>
                </a:solidFill>
              </a:rPr>
              <a:t>connected undirected </a:t>
            </a:r>
            <a:r>
              <a:rPr lang="en-US" altLang="x-none" sz="2400">
                <a:solidFill>
                  <a:srgbClr val="3333CC"/>
                </a:solidFill>
              </a:rPr>
              <a:t>graph (V, E) is a subgraph (V, E') that is a tree</a:t>
            </a:r>
          </a:p>
        </p:txBody>
      </p:sp>
      <p:grpSp>
        <p:nvGrpSpPr>
          <p:cNvPr id="20483" name="Group 3"/>
          <p:cNvGrpSpPr>
            <a:grpSpLocks/>
          </p:cNvGrpSpPr>
          <p:nvPr/>
        </p:nvGrpSpPr>
        <p:grpSpPr bwMode="auto">
          <a:xfrm>
            <a:off x="6242050" y="1828800"/>
            <a:ext cx="1987550" cy="1328738"/>
            <a:chOff x="466" y="0"/>
            <a:chExt cx="1252" cy="837"/>
          </a:xfrm>
        </p:grpSpPr>
        <p:sp>
          <p:nvSpPr>
            <p:cNvPr id="20529"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0530"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0531"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0532" name="Oval 11"/>
            <p:cNvSpPr>
              <a:spLocks/>
            </p:cNvSpPr>
            <p:nvPr/>
          </p:nvSpPr>
          <p:spPr bwMode="auto">
            <a:xfrm>
              <a:off x="1296" y="209"/>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0533" name="Oval 12"/>
            <p:cNvSpPr>
              <a:spLocks/>
            </p:cNvSpPr>
            <p:nvPr/>
          </p:nvSpPr>
          <p:spPr bwMode="auto">
            <a:xfrm>
              <a:off x="1661" y="597"/>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0534"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35" name="AutoShape 23"/>
            <p:cNvSpPr>
              <a:spLocks/>
            </p:cNvSpPr>
            <p:nvPr/>
          </p:nvSpPr>
          <p:spPr bwMode="auto">
            <a:xfrm rot="10800000" flipH="1">
              <a:off x="1196" y="266"/>
              <a:ext cx="129" cy="50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36" name="AutoShape 27"/>
            <p:cNvSpPr>
              <a:spLocks/>
            </p:cNvSpPr>
            <p:nvPr/>
          </p:nvSpPr>
          <p:spPr bwMode="auto">
            <a:xfrm rot="10800000" flipH="1">
              <a:off x="1345" y="54"/>
              <a:ext cx="140" cy="163"/>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37" name="Oval 28"/>
            <p:cNvSpPr>
              <a:spLocks/>
            </p:cNvSpPr>
            <p:nvPr/>
          </p:nvSpPr>
          <p:spPr bwMode="auto">
            <a:xfrm>
              <a:off x="1064" y="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0538" name="Oval 29"/>
            <p:cNvSpPr>
              <a:spLocks/>
            </p:cNvSpPr>
            <p:nvPr/>
          </p:nvSpPr>
          <p:spPr bwMode="auto">
            <a:xfrm>
              <a:off x="1477" y="5"/>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0539" name="AutoShape 31"/>
            <p:cNvSpPr>
              <a:spLocks/>
            </p:cNvSpPr>
            <p:nvPr/>
          </p:nvSpPr>
          <p:spPr bwMode="auto">
            <a:xfrm>
              <a:off x="1113" y="49"/>
              <a:ext cx="191" cy="168"/>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40" name="AutoShape 35"/>
            <p:cNvSpPr>
              <a:spLocks/>
            </p:cNvSpPr>
            <p:nvPr/>
          </p:nvSpPr>
          <p:spPr bwMode="auto">
            <a:xfrm rot="10800000" flipH="1">
              <a:off x="624" y="49"/>
              <a:ext cx="448" cy="24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41" name="AutoShape 36"/>
            <p:cNvSpPr>
              <a:spLocks/>
            </p:cNvSpPr>
            <p:nvPr/>
          </p:nvSpPr>
          <p:spPr bwMode="auto">
            <a:xfrm rot="10800000" flipH="1">
              <a:off x="515" y="258"/>
              <a:ext cx="789" cy="53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42" name="Line 37"/>
            <p:cNvSpPr>
              <a:spLocks noChangeShapeType="1"/>
            </p:cNvSpPr>
            <p:nvPr/>
          </p:nvSpPr>
          <p:spPr bwMode="auto">
            <a:xfrm>
              <a:off x="1121" y="29"/>
              <a:ext cx="356" cy="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43" name="AutoShape 38"/>
            <p:cNvSpPr>
              <a:spLocks/>
            </p:cNvSpPr>
            <p:nvPr/>
          </p:nvSpPr>
          <p:spPr bwMode="auto">
            <a:xfrm>
              <a:off x="624" y="332"/>
              <a:ext cx="551" cy="444"/>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44" name="AutoShape 44"/>
            <p:cNvSpPr>
              <a:spLocks/>
            </p:cNvSpPr>
            <p:nvPr/>
          </p:nvSpPr>
          <p:spPr bwMode="auto">
            <a:xfrm rot="10800000">
              <a:off x="1345" y="258"/>
              <a:ext cx="324" cy="347"/>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45" name="AutoShape 50"/>
            <p:cNvSpPr>
              <a:spLocks/>
            </p:cNvSpPr>
            <p:nvPr/>
          </p:nvSpPr>
          <p:spPr bwMode="auto">
            <a:xfrm rot="10800000">
              <a:off x="1506" y="62"/>
              <a:ext cx="184" cy="53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46" name="AutoShape 51"/>
            <p:cNvSpPr>
              <a:spLocks/>
            </p:cNvSpPr>
            <p:nvPr/>
          </p:nvSpPr>
          <p:spPr bwMode="auto">
            <a:xfrm rot="10800000" flipH="1">
              <a:off x="1224" y="646"/>
              <a:ext cx="445" cy="151"/>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47"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20484" name="Slide Number Placeholder 55"/>
          <p:cNvSpPr>
            <a:spLocks noGrp="1"/>
          </p:cNvSpPr>
          <p:nvPr>
            <p:ph type="sldNum" sz="quarter" idx="10"/>
          </p:nvPr>
        </p:nvSpPr>
        <p:spPr>
          <a:xfrm>
            <a:off x="0" y="1271588"/>
            <a:ext cx="533400" cy="244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nSpc>
                <a:spcPct val="80000"/>
              </a:lnSpc>
              <a:spcBef>
                <a:spcPct val="0"/>
              </a:spcBef>
              <a:buSzTx/>
              <a:buFontTx/>
              <a:buNone/>
            </a:pPr>
            <a:fld id="{683A2D9F-DC99-C642-BB37-A3FF767D5ACB}" type="slidenum">
              <a:rPr lang="en-US" altLang="x-none" sz="1200">
                <a:solidFill>
                  <a:srgbClr val="FFFFFF"/>
                </a:solidFill>
                <a:latin typeface="Arial" charset="0"/>
                <a:ea typeface="ヒラギノ角ゴ ProN W3" charset="-128"/>
                <a:sym typeface="Arial" charset="0"/>
              </a:rPr>
              <a:pPr>
                <a:lnSpc>
                  <a:spcPct val="80000"/>
                </a:lnSpc>
                <a:spcBef>
                  <a:spcPct val="0"/>
                </a:spcBef>
                <a:buSzTx/>
                <a:buFontTx/>
                <a:buNone/>
              </a:pPr>
              <a:t>5</a:t>
            </a:fld>
            <a:endParaRPr lang="en-US" altLang="x-none" sz="1200">
              <a:solidFill>
                <a:srgbClr val="FFFFFF"/>
              </a:solidFill>
              <a:latin typeface="Arial" charset="0"/>
              <a:ea typeface="ヒラギノ角ゴ ProN W3" charset="-128"/>
              <a:sym typeface="Arial" charset="0"/>
            </a:endParaRPr>
          </a:p>
        </p:txBody>
      </p:sp>
      <p:sp>
        <p:nvSpPr>
          <p:cNvPr id="20485" name="Rectangle 55"/>
          <p:cNvSpPr>
            <a:spLocks/>
          </p:cNvSpPr>
          <p:nvPr/>
        </p:nvSpPr>
        <p:spPr bwMode="auto">
          <a:xfrm>
            <a:off x="914400" y="1600200"/>
            <a:ext cx="4267200" cy="14478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0" tIns="0" rIns="40639" bIns="0"/>
          <a:lstStyle>
            <a:lvl1pPr marL="269875" indent="-230188">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ts val="1600"/>
              </a:spcBef>
              <a:buClr>
                <a:srgbClr val="008000"/>
              </a:buClr>
              <a:buFont typeface="Arial" charset="0"/>
              <a:buChar char="•"/>
            </a:pPr>
            <a:r>
              <a:rPr lang="en-US" altLang="x-none" sz="2400">
                <a:solidFill>
                  <a:srgbClr val="008000"/>
                </a:solidFill>
              </a:rPr>
              <a:t>Same set of vertices V</a:t>
            </a:r>
          </a:p>
          <a:p>
            <a:pPr eaLnBrk="1" hangingPunct="1">
              <a:spcBef>
                <a:spcPts val="1000"/>
              </a:spcBef>
              <a:buClr>
                <a:srgbClr val="008000"/>
              </a:buClr>
              <a:buFont typeface="Arial" charset="0"/>
              <a:buChar char="•"/>
            </a:pPr>
            <a:r>
              <a:rPr lang="en-US" altLang="x-none" sz="2400">
                <a:solidFill>
                  <a:srgbClr val="008000"/>
                </a:solidFill>
              </a:rPr>
              <a:t>E' ⊆ E</a:t>
            </a:r>
          </a:p>
          <a:p>
            <a:pPr eaLnBrk="1" hangingPunct="1">
              <a:spcBef>
                <a:spcPts val="1000"/>
              </a:spcBef>
              <a:buClr>
                <a:srgbClr val="008000"/>
              </a:buClr>
              <a:buFont typeface="Arial" charset="0"/>
              <a:buChar char="•"/>
            </a:pPr>
            <a:r>
              <a:rPr lang="en-US" altLang="x-none" sz="2400">
                <a:solidFill>
                  <a:srgbClr val="008000"/>
                </a:solidFill>
              </a:rPr>
              <a:t>(V, E') is a tree</a:t>
            </a:r>
          </a:p>
        </p:txBody>
      </p:sp>
      <p:grpSp>
        <p:nvGrpSpPr>
          <p:cNvPr id="58" name="Group 3"/>
          <p:cNvGrpSpPr>
            <a:grpSpLocks/>
          </p:cNvGrpSpPr>
          <p:nvPr/>
        </p:nvGrpSpPr>
        <p:grpSpPr bwMode="auto">
          <a:xfrm>
            <a:off x="6324600" y="5029200"/>
            <a:ext cx="1987550" cy="1328738"/>
            <a:chOff x="466" y="0"/>
            <a:chExt cx="1252" cy="837"/>
          </a:xfrm>
        </p:grpSpPr>
        <p:sp>
          <p:nvSpPr>
            <p:cNvPr id="20510"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0511"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0512"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0513" name="Oval 11"/>
            <p:cNvSpPr>
              <a:spLocks/>
            </p:cNvSpPr>
            <p:nvPr/>
          </p:nvSpPr>
          <p:spPr bwMode="auto">
            <a:xfrm>
              <a:off x="1296" y="209"/>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0514" name="Oval 12"/>
            <p:cNvSpPr>
              <a:spLocks/>
            </p:cNvSpPr>
            <p:nvPr/>
          </p:nvSpPr>
          <p:spPr bwMode="auto">
            <a:xfrm>
              <a:off x="1661" y="597"/>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0515"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16" name="AutoShape 23"/>
            <p:cNvSpPr>
              <a:spLocks/>
            </p:cNvSpPr>
            <p:nvPr/>
          </p:nvSpPr>
          <p:spPr bwMode="auto">
            <a:xfrm rot="10800000" flipH="1">
              <a:off x="1196" y="266"/>
              <a:ext cx="129" cy="50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17" name="AutoShape 27"/>
            <p:cNvSpPr>
              <a:spLocks/>
            </p:cNvSpPr>
            <p:nvPr/>
          </p:nvSpPr>
          <p:spPr bwMode="auto">
            <a:xfrm rot="10800000" flipH="1">
              <a:off x="1345" y="54"/>
              <a:ext cx="140" cy="163"/>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18" name="Oval 28"/>
            <p:cNvSpPr>
              <a:spLocks/>
            </p:cNvSpPr>
            <p:nvPr/>
          </p:nvSpPr>
          <p:spPr bwMode="auto">
            <a:xfrm>
              <a:off x="1064" y="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0519" name="Oval 29"/>
            <p:cNvSpPr>
              <a:spLocks/>
            </p:cNvSpPr>
            <p:nvPr/>
          </p:nvSpPr>
          <p:spPr bwMode="auto">
            <a:xfrm>
              <a:off x="1477" y="5"/>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0520" name="AutoShape 31"/>
            <p:cNvSpPr>
              <a:spLocks/>
            </p:cNvSpPr>
            <p:nvPr/>
          </p:nvSpPr>
          <p:spPr bwMode="auto">
            <a:xfrm>
              <a:off x="1113" y="49"/>
              <a:ext cx="191" cy="168"/>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21" name="AutoShape 35"/>
            <p:cNvSpPr>
              <a:spLocks/>
            </p:cNvSpPr>
            <p:nvPr/>
          </p:nvSpPr>
          <p:spPr bwMode="auto">
            <a:xfrm rot="10800000" flipH="1">
              <a:off x="624" y="49"/>
              <a:ext cx="448" cy="24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22" name="AutoShape 36"/>
            <p:cNvSpPr>
              <a:spLocks/>
            </p:cNvSpPr>
            <p:nvPr/>
          </p:nvSpPr>
          <p:spPr bwMode="auto">
            <a:xfrm rot="10800000" flipH="1">
              <a:off x="515" y="258"/>
              <a:ext cx="789" cy="53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23" name="Line 37"/>
            <p:cNvSpPr>
              <a:spLocks noChangeShapeType="1"/>
            </p:cNvSpPr>
            <p:nvPr/>
          </p:nvSpPr>
          <p:spPr bwMode="auto">
            <a:xfrm>
              <a:off x="1121" y="29"/>
              <a:ext cx="356" cy="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24" name="AutoShape 38"/>
            <p:cNvSpPr>
              <a:spLocks/>
            </p:cNvSpPr>
            <p:nvPr/>
          </p:nvSpPr>
          <p:spPr bwMode="auto">
            <a:xfrm>
              <a:off x="624" y="332"/>
              <a:ext cx="551" cy="444"/>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25" name="AutoShape 44"/>
            <p:cNvSpPr>
              <a:spLocks/>
            </p:cNvSpPr>
            <p:nvPr/>
          </p:nvSpPr>
          <p:spPr bwMode="auto">
            <a:xfrm rot="10800000">
              <a:off x="1345" y="258"/>
              <a:ext cx="324" cy="347"/>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26" name="AutoShape 50"/>
            <p:cNvSpPr>
              <a:spLocks/>
            </p:cNvSpPr>
            <p:nvPr/>
          </p:nvSpPr>
          <p:spPr bwMode="auto">
            <a:xfrm rot="10800000">
              <a:off x="1506" y="62"/>
              <a:ext cx="184" cy="53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27" name="AutoShape 51"/>
            <p:cNvSpPr>
              <a:spLocks/>
            </p:cNvSpPr>
            <p:nvPr/>
          </p:nvSpPr>
          <p:spPr bwMode="auto">
            <a:xfrm rot="10800000" flipH="1">
              <a:off x="1224" y="646"/>
              <a:ext cx="445" cy="151"/>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28"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78" name="Group 3"/>
          <p:cNvGrpSpPr>
            <a:grpSpLocks/>
          </p:cNvGrpSpPr>
          <p:nvPr/>
        </p:nvGrpSpPr>
        <p:grpSpPr bwMode="auto">
          <a:xfrm>
            <a:off x="6242050" y="3429000"/>
            <a:ext cx="1987550" cy="1328738"/>
            <a:chOff x="466" y="0"/>
            <a:chExt cx="1252" cy="837"/>
          </a:xfrm>
        </p:grpSpPr>
        <p:sp>
          <p:nvSpPr>
            <p:cNvPr id="20491" name="Oval 4"/>
            <p:cNvSpPr>
              <a:spLocks/>
            </p:cNvSpPr>
            <p:nvPr/>
          </p:nvSpPr>
          <p:spPr bwMode="auto">
            <a:xfrm>
              <a:off x="575" y="283"/>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0492" name="Oval 5"/>
            <p:cNvSpPr>
              <a:spLocks/>
            </p:cNvSpPr>
            <p:nvPr/>
          </p:nvSpPr>
          <p:spPr bwMode="auto">
            <a:xfrm>
              <a:off x="466" y="78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0493" name="Oval 8"/>
            <p:cNvSpPr>
              <a:spLocks/>
            </p:cNvSpPr>
            <p:nvPr/>
          </p:nvSpPr>
          <p:spPr bwMode="auto">
            <a:xfrm>
              <a:off x="1167" y="768"/>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0494" name="Oval 11"/>
            <p:cNvSpPr>
              <a:spLocks/>
            </p:cNvSpPr>
            <p:nvPr/>
          </p:nvSpPr>
          <p:spPr bwMode="auto">
            <a:xfrm>
              <a:off x="1296" y="209"/>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0495" name="Oval 12"/>
            <p:cNvSpPr>
              <a:spLocks/>
            </p:cNvSpPr>
            <p:nvPr/>
          </p:nvSpPr>
          <p:spPr bwMode="auto">
            <a:xfrm>
              <a:off x="1661" y="597"/>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0496" name="AutoShape 17"/>
            <p:cNvSpPr>
              <a:spLocks/>
            </p:cNvSpPr>
            <p:nvPr/>
          </p:nvSpPr>
          <p:spPr bwMode="auto">
            <a:xfrm rot="10800000" flipH="1">
              <a:off x="495" y="340"/>
              <a:ext cx="109" cy="44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497" name="AutoShape 23"/>
            <p:cNvSpPr>
              <a:spLocks/>
            </p:cNvSpPr>
            <p:nvPr/>
          </p:nvSpPr>
          <p:spPr bwMode="auto">
            <a:xfrm rot="10800000" flipH="1">
              <a:off x="1196" y="266"/>
              <a:ext cx="129" cy="50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41275">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498" name="AutoShape 27"/>
            <p:cNvSpPr>
              <a:spLocks/>
            </p:cNvSpPr>
            <p:nvPr/>
          </p:nvSpPr>
          <p:spPr bwMode="auto">
            <a:xfrm rot="10800000" flipH="1">
              <a:off x="1345" y="54"/>
              <a:ext cx="140" cy="163"/>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499" name="Oval 28"/>
            <p:cNvSpPr>
              <a:spLocks/>
            </p:cNvSpPr>
            <p:nvPr/>
          </p:nvSpPr>
          <p:spPr bwMode="auto">
            <a:xfrm>
              <a:off x="1064" y="0"/>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0500" name="Oval 29"/>
            <p:cNvSpPr>
              <a:spLocks/>
            </p:cNvSpPr>
            <p:nvPr/>
          </p:nvSpPr>
          <p:spPr bwMode="auto">
            <a:xfrm>
              <a:off x="1477" y="5"/>
              <a:ext cx="57" cy="5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0501" name="AutoShape 31"/>
            <p:cNvSpPr>
              <a:spLocks/>
            </p:cNvSpPr>
            <p:nvPr/>
          </p:nvSpPr>
          <p:spPr bwMode="auto">
            <a:xfrm>
              <a:off x="1113" y="49"/>
              <a:ext cx="191" cy="168"/>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02" name="AutoShape 35"/>
            <p:cNvSpPr>
              <a:spLocks/>
            </p:cNvSpPr>
            <p:nvPr/>
          </p:nvSpPr>
          <p:spPr bwMode="auto">
            <a:xfrm rot="10800000" flipH="1">
              <a:off x="624" y="49"/>
              <a:ext cx="448" cy="24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03" name="AutoShape 36"/>
            <p:cNvSpPr>
              <a:spLocks/>
            </p:cNvSpPr>
            <p:nvPr/>
          </p:nvSpPr>
          <p:spPr bwMode="auto">
            <a:xfrm rot="10800000" flipH="1">
              <a:off x="515" y="258"/>
              <a:ext cx="789" cy="530"/>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04" name="Line 37"/>
            <p:cNvSpPr>
              <a:spLocks noChangeShapeType="1"/>
            </p:cNvSpPr>
            <p:nvPr/>
          </p:nvSpPr>
          <p:spPr bwMode="auto">
            <a:xfrm>
              <a:off x="1121" y="29"/>
              <a:ext cx="356" cy="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5" name="AutoShape 38"/>
            <p:cNvSpPr>
              <a:spLocks/>
            </p:cNvSpPr>
            <p:nvPr/>
          </p:nvSpPr>
          <p:spPr bwMode="auto">
            <a:xfrm>
              <a:off x="624" y="332"/>
              <a:ext cx="551" cy="444"/>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06" name="AutoShape 44"/>
            <p:cNvSpPr>
              <a:spLocks/>
            </p:cNvSpPr>
            <p:nvPr/>
          </p:nvSpPr>
          <p:spPr bwMode="auto">
            <a:xfrm rot="10800000">
              <a:off x="1345" y="258"/>
              <a:ext cx="324" cy="347"/>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07" name="AutoShape 50"/>
            <p:cNvSpPr>
              <a:spLocks/>
            </p:cNvSpPr>
            <p:nvPr/>
          </p:nvSpPr>
          <p:spPr bwMode="auto">
            <a:xfrm rot="10800000">
              <a:off x="1506" y="62"/>
              <a:ext cx="184" cy="535"/>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08" name="AutoShape 51"/>
            <p:cNvSpPr>
              <a:spLocks/>
            </p:cNvSpPr>
            <p:nvPr/>
          </p:nvSpPr>
          <p:spPr bwMode="auto">
            <a:xfrm rot="10800000" flipH="1">
              <a:off x="1224" y="646"/>
              <a:ext cx="445" cy="151"/>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509" name="AutoShape 54"/>
            <p:cNvSpPr>
              <a:spLocks/>
            </p:cNvSpPr>
            <p:nvPr/>
          </p:nvSpPr>
          <p:spPr bwMode="auto">
            <a:xfrm rot="10800000" flipH="1">
              <a:off x="523" y="797"/>
              <a:ext cx="644" cy="12"/>
            </a:xfrm>
            <a:custGeom>
              <a:avLst/>
              <a:gdLst>
                <a:gd name="T0" fmla="*/ 0 w 21600"/>
                <a:gd name="T1" fmla="*/ 0 h 21600"/>
                <a:gd name="T2" fmla="*/ 0 w 21600"/>
                <a:gd name="T3" fmla="*/ 0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98" name="Rectangle 55"/>
          <p:cNvSpPr>
            <a:spLocks/>
          </p:cNvSpPr>
          <p:nvPr/>
        </p:nvSpPr>
        <p:spPr bwMode="auto">
          <a:xfrm>
            <a:off x="914400" y="3276600"/>
            <a:ext cx="4267200" cy="12954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0" tIns="0" rIns="40639" bIns="0"/>
          <a:lstStyle>
            <a:lvl1pPr marL="269875" indent="-230188">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ts val="1600"/>
              </a:spcBef>
              <a:buClr>
                <a:srgbClr val="008000"/>
              </a:buClr>
              <a:buFont typeface="Arial" charset="0"/>
              <a:buChar char="•"/>
            </a:pPr>
            <a:r>
              <a:rPr lang="en-US" altLang="x-none" sz="2400">
                <a:solidFill>
                  <a:srgbClr val="008000"/>
                </a:solidFill>
              </a:rPr>
              <a:t>Same set of vertices V</a:t>
            </a:r>
          </a:p>
          <a:p>
            <a:pPr eaLnBrk="1" hangingPunct="1">
              <a:spcBef>
                <a:spcPts val="1000"/>
              </a:spcBef>
              <a:buClr>
                <a:srgbClr val="008000"/>
              </a:buClr>
              <a:buFont typeface="Arial" charset="0"/>
              <a:buChar char="•"/>
            </a:pPr>
            <a:r>
              <a:rPr lang="en-US" altLang="x-none" sz="2400">
                <a:solidFill>
                  <a:srgbClr val="008000"/>
                </a:solidFill>
              </a:rPr>
              <a:t>Maximal set of edges that contains no cycle</a:t>
            </a:r>
          </a:p>
        </p:txBody>
      </p:sp>
      <p:sp>
        <p:nvSpPr>
          <p:cNvPr id="99" name="Rectangle 55"/>
          <p:cNvSpPr>
            <a:spLocks/>
          </p:cNvSpPr>
          <p:nvPr/>
        </p:nvSpPr>
        <p:spPr bwMode="auto">
          <a:xfrm>
            <a:off x="914400" y="4800600"/>
            <a:ext cx="4267200" cy="12954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0" tIns="0" rIns="40639" bIns="0"/>
          <a:lstStyle>
            <a:lvl1pPr marL="269875" indent="-230188">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ts val="1600"/>
              </a:spcBef>
              <a:buClr>
                <a:srgbClr val="008000"/>
              </a:buClr>
              <a:buFont typeface="Arial" charset="0"/>
              <a:buChar char="•"/>
            </a:pPr>
            <a:r>
              <a:rPr lang="en-US" altLang="x-none" sz="2400">
                <a:solidFill>
                  <a:srgbClr val="008000"/>
                </a:solidFill>
              </a:rPr>
              <a:t>Same set of vertices V</a:t>
            </a:r>
          </a:p>
          <a:p>
            <a:pPr eaLnBrk="1" hangingPunct="1">
              <a:spcBef>
                <a:spcPts val="1000"/>
              </a:spcBef>
              <a:buClr>
                <a:srgbClr val="008000"/>
              </a:buClr>
              <a:buFont typeface="Arial" charset="0"/>
              <a:buChar char="•"/>
            </a:pPr>
            <a:r>
              <a:rPr lang="en-US" altLang="x-none" sz="2400">
                <a:solidFill>
                  <a:srgbClr val="008000"/>
                </a:solidFill>
              </a:rPr>
              <a:t>Minimal set of edges that connect all vertices</a:t>
            </a:r>
          </a:p>
        </p:txBody>
      </p:sp>
      <p:sp>
        <p:nvSpPr>
          <p:cNvPr id="2" name="TextBox 1"/>
          <p:cNvSpPr txBox="1">
            <a:spLocks noChangeArrowheads="1"/>
          </p:cNvSpPr>
          <p:nvPr/>
        </p:nvSpPr>
        <p:spPr bwMode="auto">
          <a:xfrm>
            <a:off x="1143000" y="6172200"/>
            <a:ext cx="36369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000000"/>
                </a:solidFill>
              </a:rPr>
              <a:t>Three equivalent definitions</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2" fill="hold" nodeType="clickEffect">
                                  <p:stCondLst>
                                    <p:cond delay="0"/>
                                  </p:stCondLst>
                                  <p:childTnLst>
                                    <p:set>
                                      <p:cBhvr>
                                        <p:cTn id="6" dur="1" fill="hold">
                                          <p:stCondLst>
                                            <p:cond delay="0"/>
                                          </p:stCondLst>
                                        </p:cTn>
                                        <p:tgtEl>
                                          <p:spTgt spid="78"/>
                                        </p:tgtEl>
                                        <p:attrNameLst>
                                          <p:attrName>style.visibility</p:attrName>
                                        </p:attrNameLst>
                                      </p:cBhvr>
                                      <p:to>
                                        <p:strVal val="visible"/>
                                      </p:to>
                                    </p:set>
                                    <p:anim calcmode="lin" valueType="num">
                                      <p:cBhvr additive="base">
                                        <p:cTn id="7" dur="500"/>
                                        <p:tgtEl>
                                          <p:spTgt spid="78"/>
                                        </p:tgtEl>
                                        <p:attrNameLst>
                                          <p:attrName>ppt_x</p:attrName>
                                        </p:attrNameLst>
                                      </p:cBhvr>
                                      <p:tavLst>
                                        <p:tav tm="0">
                                          <p:val>
                                            <p:strVal val="#ppt_x+#ppt_w*1.125000"/>
                                          </p:val>
                                        </p:tav>
                                        <p:tav tm="100000">
                                          <p:val>
                                            <p:strVal val="#ppt_x"/>
                                          </p:val>
                                        </p:tav>
                                      </p:tavLst>
                                    </p:anim>
                                    <p:animEffect transition="in" filter="wipe(left)">
                                      <p:cBhvr>
                                        <p:cTn id="8" dur="500"/>
                                        <p:tgtEl>
                                          <p:spTgt spid="78"/>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2" fill="hold" nodeType="clickEffect">
                                  <p:stCondLst>
                                    <p:cond delay="0"/>
                                  </p:stCondLst>
                                  <p:childTnLst>
                                    <p:set>
                                      <p:cBhvr>
                                        <p:cTn id="12" dur="1" fill="hold">
                                          <p:stCondLst>
                                            <p:cond delay="0"/>
                                          </p:stCondLst>
                                        </p:cTn>
                                        <p:tgtEl>
                                          <p:spTgt spid="58"/>
                                        </p:tgtEl>
                                        <p:attrNameLst>
                                          <p:attrName>style.visibility</p:attrName>
                                        </p:attrNameLst>
                                      </p:cBhvr>
                                      <p:to>
                                        <p:strVal val="visible"/>
                                      </p:to>
                                    </p:set>
                                    <p:anim calcmode="lin" valueType="num">
                                      <p:cBhvr additive="base">
                                        <p:cTn id="13" dur="500"/>
                                        <p:tgtEl>
                                          <p:spTgt spid="58"/>
                                        </p:tgtEl>
                                        <p:attrNameLst>
                                          <p:attrName>ppt_x</p:attrName>
                                        </p:attrNameLst>
                                      </p:cBhvr>
                                      <p:tavLst>
                                        <p:tav tm="0">
                                          <p:val>
                                            <p:strVal val="#ppt_x+#ppt_w*1.125000"/>
                                          </p:val>
                                        </p:tav>
                                        <p:tav tm="100000">
                                          <p:val>
                                            <p:strVal val="#ppt_x"/>
                                          </p:val>
                                        </p:tav>
                                      </p:tavLst>
                                    </p:anim>
                                    <p:animEffect transition="in" filter="wipe(left)">
                                      <p:cBhvr>
                                        <p:cTn id="14" dur="500"/>
                                        <p:tgtEl>
                                          <p:spTgt spid="5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8" fill="hold" grpId="0" nodeType="clickEffect">
                                  <p:stCondLst>
                                    <p:cond delay="0"/>
                                  </p:stCondLst>
                                  <p:childTnLst>
                                    <p:set>
                                      <p:cBhvr>
                                        <p:cTn id="18" dur="1" fill="hold">
                                          <p:stCondLst>
                                            <p:cond delay="0"/>
                                          </p:stCondLst>
                                        </p:cTn>
                                        <p:tgtEl>
                                          <p:spTgt spid="98"/>
                                        </p:tgtEl>
                                        <p:attrNameLst>
                                          <p:attrName>style.visibility</p:attrName>
                                        </p:attrNameLst>
                                      </p:cBhvr>
                                      <p:to>
                                        <p:strVal val="visible"/>
                                      </p:to>
                                    </p:set>
                                    <p:anim calcmode="lin" valueType="num">
                                      <p:cBhvr additive="base">
                                        <p:cTn id="19" dur="500"/>
                                        <p:tgtEl>
                                          <p:spTgt spid="98"/>
                                        </p:tgtEl>
                                        <p:attrNameLst>
                                          <p:attrName>ppt_x</p:attrName>
                                        </p:attrNameLst>
                                      </p:cBhvr>
                                      <p:tavLst>
                                        <p:tav tm="0">
                                          <p:val>
                                            <p:strVal val="#ppt_x-#ppt_w*1.125000"/>
                                          </p:val>
                                        </p:tav>
                                        <p:tav tm="100000">
                                          <p:val>
                                            <p:strVal val="#ppt_x"/>
                                          </p:val>
                                        </p:tav>
                                      </p:tavLst>
                                    </p:anim>
                                    <p:animEffect transition="in" filter="wipe(right)">
                                      <p:cBhvr>
                                        <p:cTn id="20" dur="500"/>
                                        <p:tgtEl>
                                          <p:spTgt spid="9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8" fill="hold" grpId="0" nodeType="clickEffect">
                                  <p:stCondLst>
                                    <p:cond delay="0"/>
                                  </p:stCondLst>
                                  <p:childTnLst>
                                    <p:set>
                                      <p:cBhvr>
                                        <p:cTn id="24" dur="1" fill="hold">
                                          <p:stCondLst>
                                            <p:cond delay="0"/>
                                          </p:stCondLst>
                                        </p:cTn>
                                        <p:tgtEl>
                                          <p:spTgt spid="99"/>
                                        </p:tgtEl>
                                        <p:attrNameLst>
                                          <p:attrName>style.visibility</p:attrName>
                                        </p:attrNameLst>
                                      </p:cBhvr>
                                      <p:to>
                                        <p:strVal val="visible"/>
                                      </p:to>
                                    </p:set>
                                    <p:anim calcmode="lin" valueType="num">
                                      <p:cBhvr additive="base">
                                        <p:cTn id="25" dur="500"/>
                                        <p:tgtEl>
                                          <p:spTgt spid="99"/>
                                        </p:tgtEl>
                                        <p:attrNameLst>
                                          <p:attrName>ppt_x</p:attrName>
                                        </p:attrNameLst>
                                      </p:cBhvr>
                                      <p:tavLst>
                                        <p:tav tm="0">
                                          <p:val>
                                            <p:strVal val="#ppt_x-#ppt_w*1.125000"/>
                                          </p:val>
                                        </p:tav>
                                        <p:tav tm="100000">
                                          <p:val>
                                            <p:strVal val="#ppt_x"/>
                                          </p:val>
                                        </p:tav>
                                      </p:tavLst>
                                    </p:anim>
                                    <p:animEffect transition="in" filter="wipe(right)">
                                      <p:cBhvr>
                                        <p:cTn id="26" dur="500"/>
                                        <p:tgtEl>
                                          <p:spTgt spid="99"/>
                                        </p:tgtEl>
                                      </p:cBhvr>
                                    </p:animEffect>
                                  </p:childTnLst>
                                </p:cTn>
                              </p:par>
                            </p:childTnLst>
                          </p:cTn>
                        </p:par>
                        <p:par>
                          <p:cTn id="27" fill="hold" nodeType="afterGroup">
                            <p:stCondLst>
                              <p:cond delay="500"/>
                            </p:stCondLst>
                            <p:childTnLst>
                              <p:par>
                                <p:cTn id="28" presetID="12" presetClass="entr" presetSubtype="2" fill="hold" grpId="0"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additive="base">
                                        <p:cTn id="30" dur="2000"/>
                                        <p:tgtEl>
                                          <p:spTgt spid="2"/>
                                        </p:tgtEl>
                                        <p:attrNameLst>
                                          <p:attrName>ppt_x</p:attrName>
                                        </p:attrNameLst>
                                      </p:cBhvr>
                                      <p:tavLst>
                                        <p:tav tm="0">
                                          <p:val>
                                            <p:strVal val="#ppt_x+#ppt_w*1.125000"/>
                                          </p:val>
                                        </p:tav>
                                        <p:tav tm="100000">
                                          <p:val>
                                            <p:strVal val="#ppt_x"/>
                                          </p:val>
                                        </p:tav>
                                      </p:tavLst>
                                    </p:anim>
                                    <p:animEffect transition="in" filter="wipe(left)">
                                      <p:cBhvr>
                                        <p:cTn id="3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animBg="1"/>
      <p:bldP spid="99" grpId="0" animBg="1"/>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spcBef>
                <a:spcPct val="0"/>
              </a:spcBef>
              <a:buSzTx/>
              <a:buFontTx/>
              <a:buNone/>
            </a:pPr>
            <a:fld id="{B6D50384-FE2A-9B4C-8F5D-8B0FA597D557}" type="slidenum">
              <a:rPr lang="en-US" altLang="x-none" sz="1400">
                <a:ea typeface="MS PGothic" charset="-128"/>
              </a:rPr>
              <a:pPr>
                <a:spcBef>
                  <a:spcPct val="0"/>
                </a:spcBef>
                <a:buSzTx/>
                <a:buFontTx/>
                <a:buNone/>
              </a:pPr>
              <a:t>6</a:t>
            </a:fld>
            <a:endParaRPr lang="en-US" altLang="x-none" sz="1400">
              <a:ea typeface="MS PGothic" charset="-128"/>
            </a:endParaRPr>
          </a:p>
        </p:txBody>
      </p:sp>
      <p:sp>
        <p:nvSpPr>
          <p:cNvPr id="22530" name="Rectangle 1"/>
          <p:cNvSpPr>
            <a:spLocks noGrp="1" noChangeArrowheads="1"/>
          </p:cNvSpPr>
          <p:nvPr>
            <p:ph type="title"/>
          </p:nvPr>
        </p:nvSpPr>
        <p:spPr>
          <a:xfrm>
            <a:off x="612775" y="228600"/>
            <a:ext cx="8153400" cy="990600"/>
          </a:xfrm>
        </p:spPr>
        <p:txBody>
          <a:bodyPr rIns="132080"/>
          <a:lstStyle/>
          <a:p>
            <a:pPr eaLnBrk="1" hangingPunct="1"/>
            <a:r>
              <a:rPr lang="en-US" altLang="x-none" sz="3600">
                <a:solidFill>
                  <a:srgbClr val="800000"/>
                </a:solidFill>
                <a:latin typeface="Tw Cen MT" charset="0"/>
              </a:rPr>
              <a:t>Spanning trees: examples</a:t>
            </a:r>
          </a:p>
        </p:txBody>
      </p:sp>
      <p:sp>
        <p:nvSpPr>
          <p:cNvPr id="22531" name="Rectangle 2"/>
          <p:cNvSpPr>
            <a:spLocks/>
          </p:cNvSpPr>
          <p:nvPr/>
        </p:nvSpPr>
        <p:spPr bwMode="auto">
          <a:xfrm>
            <a:off x="2971800" y="6003925"/>
            <a:ext cx="5364163"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lvl1pPr marL="39688">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gn="r" eaLnBrk="1" hangingPunct="1">
              <a:spcBef>
                <a:spcPct val="0"/>
              </a:spcBef>
              <a:buSzTx/>
              <a:buFontTx/>
              <a:buNone/>
            </a:pPr>
            <a:r>
              <a:rPr lang="en-US" altLang="x-none" sz="1600">
                <a:solidFill>
                  <a:srgbClr val="3333CC"/>
                </a:solidFill>
              </a:rPr>
              <a:t>http://mathworld.wolfram.com/SpanningTree.html</a:t>
            </a:r>
          </a:p>
        </p:txBody>
      </p:sp>
      <p:pic>
        <p:nvPicPr>
          <p:cNvPr id="22532" name="Picture 1" descr="SpanningTrees_1000.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057400"/>
            <a:ext cx="7620000" cy="369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p:cNvSpPr>
          <p:nvPr/>
        </p:nvSpPr>
        <p:spPr bwMode="auto">
          <a:xfrm>
            <a:off x="685800" y="1371600"/>
            <a:ext cx="428625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39" bIns="0">
            <a:spAutoFit/>
          </a:bodyPr>
          <a:lstStyle>
            <a:lvl1pPr marL="269875" indent="-230188">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ts val="1400"/>
              </a:spcBef>
              <a:buClr>
                <a:srgbClr val="008000"/>
              </a:buClr>
              <a:buFont typeface="Arial" charset="0"/>
              <a:buChar char="•"/>
            </a:pPr>
            <a:r>
              <a:rPr lang="en-US" altLang="x-none" sz="2400">
                <a:solidFill>
                  <a:srgbClr val="800000"/>
                </a:solidFill>
              </a:rPr>
              <a:t>Start with the whole graph – it is</a:t>
            </a:r>
            <a:br>
              <a:rPr lang="en-US" altLang="x-none" sz="2400">
                <a:solidFill>
                  <a:srgbClr val="800000"/>
                </a:solidFill>
              </a:rPr>
            </a:br>
            <a:r>
              <a:rPr lang="en-US" altLang="x-none" sz="2400">
                <a:solidFill>
                  <a:srgbClr val="800000"/>
                </a:solidFill>
              </a:rPr>
              <a:t>connected</a:t>
            </a:r>
          </a:p>
        </p:txBody>
      </p:sp>
      <p:sp>
        <p:nvSpPr>
          <p:cNvPr id="23554" name="Oval 3"/>
          <p:cNvSpPr>
            <a:spLocks/>
          </p:cNvSpPr>
          <p:nvPr/>
        </p:nvSpPr>
        <p:spPr bwMode="auto">
          <a:xfrm>
            <a:off x="1319213" y="4529138"/>
            <a:ext cx="90487" cy="90487"/>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555" name="Oval 4"/>
          <p:cNvSpPr>
            <a:spLocks/>
          </p:cNvSpPr>
          <p:nvPr/>
        </p:nvSpPr>
        <p:spPr bwMode="auto">
          <a:xfrm>
            <a:off x="1146175" y="5318125"/>
            <a:ext cx="90488"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556" name="Oval 5"/>
          <p:cNvSpPr>
            <a:spLocks/>
          </p:cNvSpPr>
          <p:nvPr/>
        </p:nvSpPr>
        <p:spPr bwMode="auto">
          <a:xfrm>
            <a:off x="1863725" y="5800725"/>
            <a:ext cx="90488"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557" name="Oval 6"/>
          <p:cNvSpPr>
            <a:spLocks/>
          </p:cNvSpPr>
          <p:nvPr/>
        </p:nvSpPr>
        <p:spPr bwMode="auto">
          <a:xfrm>
            <a:off x="1173163" y="6219825"/>
            <a:ext cx="90487"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558" name="Oval 7"/>
          <p:cNvSpPr>
            <a:spLocks/>
          </p:cNvSpPr>
          <p:nvPr/>
        </p:nvSpPr>
        <p:spPr bwMode="auto">
          <a:xfrm>
            <a:off x="2259013" y="5299075"/>
            <a:ext cx="90487"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559" name="Oval 8"/>
          <p:cNvSpPr>
            <a:spLocks/>
          </p:cNvSpPr>
          <p:nvPr/>
        </p:nvSpPr>
        <p:spPr bwMode="auto">
          <a:xfrm>
            <a:off x="2355850" y="6221413"/>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560" name="Oval 9"/>
          <p:cNvSpPr>
            <a:spLocks/>
          </p:cNvSpPr>
          <p:nvPr/>
        </p:nvSpPr>
        <p:spPr bwMode="auto">
          <a:xfrm>
            <a:off x="2743200" y="5711825"/>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561" name="Oval 10"/>
          <p:cNvSpPr>
            <a:spLocks/>
          </p:cNvSpPr>
          <p:nvPr/>
        </p:nvSpPr>
        <p:spPr bwMode="auto">
          <a:xfrm>
            <a:off x="2463800" y="4411663"/>
            <a:ext cx="90488" cy="90487"/>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562" name="Oval 11"/>
          <p:cNvSpPr>
            <a:spLocks/>
          </p:cNvSpPr>
          <p:nvPr/>
        </p:nvSpPr>
        <p:spPr bwMode="auto">
          <a:xfrm>
            <a:off x="3043238" y="5027613"/>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563" name="Oval 12"/>
          <p:cNvSpPr>
            <a:spLocks/>
          </p:cNvSpPr>
          <p:nvPr/>
        </p:nvSpPr>
        <p:spPr bwMode="auto">
          <a:xfrm>
            <a:off x="3557588" y="5789613"/>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564" name="Oval 13"/>
          <p:cNvSpPr>
            <a:spLocks/>
          </p:cNvSpPr>
          <p:nvPr/>
        </p:nvSpPr>
        <p:spPr bwMode="auto">
          <a:xfrm>
            <a:off x="3790950" y="4652963"/>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565" name="Oval 14"/>
          <p:cNvSpPr>
            <a:spLocks/>
          </p:cNvSpPr>
          <p:nvPr/>
        </p:nvSpPr>
        <p:spPr bwMode="auto">
          <a:xfrm>
            <a:off x="406400" y="5113338"/>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566" name="AutoShape 15"/>
          <p:cNvSpPr>
            <a:spLocks/>
          </p:cNvSpPr>
          <p:nvPr/>
        </p:nvSpPr>
        <p:spPr bwMode="auto">
          <a:xfrm>
            <a:off x="496888" y="5159375"/>
            <a:ext cx="649287" cy="204788"/>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67" name="AutoShape 16"/>
          <p:cNvSpPr>
            <a:spLocks/>
          </p:cNvSpPr>
          <p:nvPr/>
        </p:nvSpPr>
        <p:spPr bwMode="auto">
          <a:xfrm rot="10800000" flipH="1">
            <a:off x="1192213" y="4619625"/>
            <a:ext cx="173037" cy="6985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68" name="AutoShape 17"/>
          <p:cNvSpPr>
            <a:spLocks/>
          </p:cNvSpPr>
          <p:nvPr/>
        </p:nvSpPr>
        <p:spPr bwMode="auto">
          <a:xfrm>
            <a:off x="1223963" y="5395913"/>
            <a:ext cx="652462" cy="41751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69" name="AutoShape 18"/>
          <p:cNvSpPr>
            <a:spLocks/>
          </p:cNvSpPr>
          <p:nvPr/>
        </p:nvSpPr>
        <p:spPr bwMode="auto">
          <a:xfrm rot="10800000" flipH="1">
            <a:off x="1250950" y="5878513"/>
            <a:ext cx="625475" cy="35401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70" name="AutoShape 19"/>
          <p:cNvSpPr>
            <a:spLocks/>
          </p:cNvSpPr>
          <p:nvPr/>
        </p:nvSpPr>
        <p:spPr bwMode="auto">
          <a:xfrm rot="10800000" flipH="1">
            <a:off x="1941513" y="5376863"/>
            <a:ext cx="330200" cy="43656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71" name="AutoShape 20"/>
          <p:cNvSpPr>
            <a:spLocks/>
          </p:cNvSpPr>
          <p:nvPr/>
        </p:nvSpPr>
        <p:spPr bwMode="auto">
          <a:xfrm>
            <a:off x="2336800" y="5376863"/>
            <a:ext cx="419100" cy="34766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72" name="AutoShape 21"/>
          <p:cNvSpPr>
            <a:spLocks/>
          </p:cNvSpPr>
          <p:nvPr/>
        </p:nvSpPr>
        <p:spPr bwMode="auto">
          <a:xfrm rot="10800000" flipH="1">
            <a:off x="2433638" y="5789613"/>
            <a:ext cx="322262" cy="4445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73" name="AutoShape 22"/>
          <p:cNvSpPr>
            <a:spLocks/>
          </p:cNvSpPr>
          <p:nvPr/>
        </p:nvSpPr>
        <p:spPr bwMode="auto">
          <a:xfrm rot="10800000" flipH="1">
            <a:off x="2305050" y="4502150"/>
            <a:ext cx="204788" cy="7969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74" name="AutoShape 23"/>
          <p:cNvSpPr>
            <a:spLocks/>
          </p:cNvSpPr>
          <p:nvPr/>
        </p:nvSpPr>
        <p:spPr bwMode="auto">
          <a:xfrm rot="10800000" flipH="1">
            <a:off x="2820988" y="5118100"/>
            <a:ext cx="268287" cy="6064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75" name="AutoShape 24"/>
          <p:cNvSpPr>
            <a:spLocks/>
          </p:cNvSpPr>
          <p:nvPr/>
        </p:nvSpPr>
        <p:spPr bwMode="auto">
          <a:xfrm rot="10800000" flipH="1">
            <a:off x="3121025" y="4730750"/>
            <a:ext cx="682625" cy="3095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76" name="AutoShape 25"/>
          <p:cNvSpPr>
            <a:spLocks/>
          </p:cNvSpPr>
          <p:nvPr/>
        </p:nvSpPr>
        <p:spPr bwMode="auto">
          <a:xfrm>
            <a:off x="2833688" y="5757863"/>
            <a:ext cx="723900" cy="77787"/>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77" name="AutoShape 26"/>
          <p:cNvSpPr>
            <a:spLocks/>
          </p:cNvSpPr>
          <p:nvPr/>
        </p:nvSpPr>
        <p:spPr bwMode="auto">
          <a:xfrm rot="10800000" flipH="1">
            <a:off x="2541588" y="4165600"/>
            <a:ext cx="222250" cy="2587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78" name="Oval 27"/>
          <p:cNvSpPr>
            <a:spLocks/>
          </p:cNvSpPr>
          <p:nvPr/>
        </p:nvSpPr>
        <p:spPr bwMode="auto">
          <a:xfrm>
            <a:off x="2095500" y="4079875"/>
            <a:ext cx="90488"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579" name="Oval 28"/>
          <p:cNvSpPr>
            <a:spLocks/>
          </p:cNvSpPr>
          <p:nvPr/>
        </p:nvSpPr>
        <p:spPr bwMode="auto">
          <a:xfrm>
            <a:off x="2751138" y="4087813"/>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580" name="Oval 29"/>
          <p:cNvSpPr>
            <a:spLocks/>
          </p:cNvSpPr>
          <p:nvPr/>
        </p:nvSpPr>
        <p:spPr bwMode="auto">
          <a:xfrm>
            <a:off x="4152900" y="5387975"/>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581" name="AutoShape 30"/>
          <p:cNvSpPr>
            <a:spLocks/>
          </p:cNvSpPr>
          <p:nvPr/>
        </p:nvSpPr>
        <p:spPr bwMode="auto">
          <a:xfrm>
            <a:off x="2173288" y="4157663"/>
            <a:ext cx="303212" cy="2667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82" name="AutoShape 31"/>
          <p:cNvSpPr>
            <a:spLocks/>
          </p:cNvSpPr>
          <p:nvPr/>
        </p:nvSpPr>
        <p:spPr bwMode="auto">
          <a:xfrm rot="10800000" flipH="1">
            <a:off x="3635375" y="5465763"/>
            <a:ext cx="530225" cy="3365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83" name="AutoShape 32"/>
          <p:cNvSpPr>
            <a:spLocks/>
          </p:cNvSpPr>
          <p:nvPr/>
        </p:nvSpPr>
        <p:spPr bwMode="auto">
          <a:xfrm rot="10800000">
            <a:off x="3603625" y="5880100"/>
            <a:ext cx="246063" cy="4302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84" name="Oval 33"/>
          <p:cNvSpPr>
            <a:spLocks/>
          </p:cNvSpPr>
          <p:nvPr/>
        </p:nvSpPr>
        <p:spPr bwMode="auto">
          <a:xfrm>
            <a:off x="3803650" y="6310313"/>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585" name="AutoShape 34"/>
          <p:cNvSpPr>
            <a:spLocks/>
          </p:cNvSpPr>
          <p:nvPr/>
        </p:nvSpPr>
        <p:spPr bwMode="auto">
          <a:xfrm rot="10800000" flipH="1">
            <a:off x="1397000" y="4157663"/>
            <a:ext cx="711200" cy="38417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86" name="AutoShape 35"/>
          <p:cNvSpPr>
            <a:spLocks/>
          </p:cNvSpPr>
          <p:nvPr/>
        </p:nvSpPr>
        <p:spPr bwMode="auto">
          <a:xfrm rot="10800000" flipH="1">
            <a:off x="1223963" y="4489450"/>
            <a:ext cx="1252537" cy="84137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87" name="Line 36"/>
          <p:cNvSpPr>
            <a:spLocks noChangeShapeType="1"/>
          </p:cNvSpPr>
          <p:nvPr/>
        </p:nvSpPr>
        <p:spPr bwMode="auto">
          <a:xfrm>
            <a:off x="2185988" y="4125913"/>
            <a:ext cx="565150" cy="79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8" name="AutoShape 37"/>
          <p:cNvSpPr>
            <a:spLocks/>
          </p:cNvSpPr>
          <p:nvPr/>
        </p:nvSpPr>
        <p:spPr bwMode="auto">
          <a:xfrm>
            <a:off x="1397000" y="4606925"/>
            <a:ext cx="874713" cy="7048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89" name="AutoShape 38"/>
          <p:cNvSpPr>
            <a:spLocks/>
          </p:cNvSpPr>
          <p:nvPr/>
        </p:nvSpPr>
        <p:spPr bwMode="auto">
          <a:xfrm rot="10800000" flipH="1">
            <a:off x="484188" y="4606925"/>
            <a:ext cx="847725" cy="5191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90" name="AutoShape 39"/>
          <p:cNvSpPr>
            <a:spLocks/>
          </p:cNvSpPr>
          <p:nvPr/>
        </p:nvSpPr>
        <p:spPr bwMode="auto">
          <a:xfrm>
            <a:off x="484188" y="5191125"/>
            <a:ext cx="701675" cy="10414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91" name="AutoShape 40"/>
          <p:cNvSpPr>
            <a:spLocks/>
          </p:cNvSpPr>
          <p:nvPr/>
        </p:nvSpPr>
        <p:spPr bwMode="auto">
          <a:xfrm rot="10800000">
            <a:off x="1192213" y="5408613"/>
            <a:ext cx="26987" cy="811212"/>
          </a:xfrm>
          <a:custGeom>
            <a:avLst/>
            <a:gdLst>
              <a:gd name="T0" fmla="*/ 0 w 21600"/>
              <a:gd name="T1" fmla="*/ 0 h 21600"/>
              <a:gd name="T2" fmla="*/ 951419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92" name="Line 41"/>
          <p:cNvSpPr>
            <a:spLocks noChangeShapeType="1"/>
          </p:cNvSpPr>
          <p:nvPr/>
        </p:nvSpPr>
        <p:spPr bwMode="auto">
          <a:xfrm>
            <a:off x="1263650" y="6265863"/>
            <a:ext cx="1092200" cy="15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93" name="AutoShape 42"/>
          <p:cNvSpPr>
            <a:spLocks/>
          </p:cNvSpPr>
          <p:nvPr/>
        </p:nvSpPr>
        <p:spPr bwMode="auto">
          <a:xfrm rot="10800000" flipH="1">
            <a:off x="1954213" y="5757863"/>
            <a:ext cx="788987" cy="889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94" name="AutoShape 43"/>
          <p:cNvSpPr>
            <a:spLocks/>
          </p:cNvSpPr>
          <p:nvPr/>
        </p:nvSpPr>
        <p:spPr bwMode="auto">
          <a:xfrm rot="10800000">
            <a:off x="2541588" y="4489450"/>
            <a:ext cx="514350" cy="5508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95" name="AutoShape 44"/>
          <p:cNvSpPr>
            <a:spLocks/>
          </p:cNvSpPr>
          <p:nvPr/>
        </p:nvSpPr>
        <p:spPr bwMode="auto">
          <a:xfrm>
            <a:off x="2828925" y="4165600"/>
            <a:ext cx="974725" cy="5000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96" name="AutoShape 45"/>
          <p:cNvSpPr>
            <a:spLocks/>
          </p:cNvSpPr>
          <p:nvPr/>
        </p:nvSpPr>
        <p:spPr bwMode="auto">
          <a:xfrm>
            <a:off x="3121025" y="5105400"/>
            <a:ext cx="449263" cy="6969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97" name="AutoShape 46"/>
          <p:cNvSpPr>
            <a:spLocks/>
          </p:cNvSpPr>
          <p:nvPr/>
        </p:nvSpPr>
        <p:spPr bwMode="auto">
          <a:xfrm>
            <a:off x="2446338" y="6267450"/>
            <a:ext cx="1357312" cy="889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98" name="AutoShape 47"/>
          <p:cNvSpPr>
            <a:spLocks/>
          </p:cNvSpPr>
          <p:nvPr/>
        </p:nvSpPr>
        <p:spPr bwMode="auto">
          <a:xfrm rot="10800000" flipH="1">
            <a:off x="3881438" y="5478463"/>
            <a:ext cx="317500" cy="8445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99" name="AutoShape 48"/>
          <p:cNvSpPr>
            <a:spLocks/>
          </p:cNvSpPr>
          <p:nvPr/>
        </p:nvSpPr>
        <p:spPr bwMode="auto">
          <a:xfrm>
            <a:off x="3868738" y="4730750"/>
            <a:ext cx="296862" cy="6699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00" name="AutoShape 49"/>
          <p:cNvSpPr>
            <a:spLocks/>
          </p:cNvSpPr>
          <p:nvPr/>
        </p:nvSpPr>
        <p:spPr bwMode="auto">
          <a:xfrm rot="10800000">
            <a:off x="2797175" y="4178300"/>
            <a:ext cx="292100" cy="8493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01" name="AutoShape 50"/>
          <p:cNvSpPr>
            <a:spLocks/>
          </p:cNvSpPr>
          <p:nvPr/>
        </p:nvSpPr>
        <p:spPr bwMode="auto">
          <a:xfrm rot="10800000" flipH="1">
            <a:off x="2349500" y="5105400"/>
            <a:ext cx="706438" cy="2397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02" name="AutoShape 51"/>
          <p:cNvSpPr>
            <a:spLocks/>
          </p:cNvSpPr>
          <p:nvPr/>
        </p:nvSpPr>
        <p:spPr bwMode="auto">
          <a:xfrm>
            <a:off x="1941513" y="5878513"/>
            <a:ext cx="427037" cy="3556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03" name="AutoShape 52"/>
          <p:cNvSpPr>
            <a:spLocks/>
          </p:cNvSpPr>
          <p:nvPr/>
        </p:nvSpPr>
        <p:spPr bwMode="auto">
          <a:xfrm>
            <a:off x="2349500" y="5345113"/>
            <a:ext cx="1803400" cy="889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04" name="AutoShape 53"/>
          <p:cNvSpPr>
            <a:spLocks/>
          </p:cNvSpPr>
          <p:nvPr/>
        </p:nvSpPr>
        <p:spPr bwMode="auto">
          <a:xfrm rot="10800000" flipH="1">
            <a:off x="1236663" y="5345113"/>
            <a:ext cx="1022350" cy="19050"/>
          </a:xfrm>
          <a:custGeom>
            <a:avLst/>
            <a:gdLst>
              <a:gd name="T0" fmla="*/ 0 w 21600"/>
              <a:gd name="T1" fmla="*/ 0 h 21600"/>
              <a:gd name="T2" fmla="*/ 2147483646 w 21600"/>
              <a:gd name="T3" fmla="*/ 2553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05" name="Rectangle 54"/>
          <p:cNvSpPr>
            <a:spLocks noGrp="1" noChangeArrowheads="1"/>
          </p:cNvSpPr>
          <p:nvPr>
            <p:ph type="title"/>
          </p:nvPr>
        </p:nvSpPr>
        <p:spPr>
          <a:xfrm>
            <a:off x="609600" y="457200"/>
            <a:ext cx="8153400" cy="685800"/>
          </a:xfrm>
        </p:spPr>
        <p:txBody>
          <a:bodyPr rIns="132080"/>
          <a:lstStyle/>
          <a:p>
            <a:pPr eaLnBrk="1" hangingPunct="1"/>
            <a:r>
              <a:rPr lang="en-US" altLang="x-none" sz="2800" b="1">
                <a:solidFill>
                  <a:srgbClr val="800000"/>
                </a:solidFill>
                <a:latin typeface="Tw Cen MT" charset="0"/>
              </a:rPr>
              <a:t>Finding a spanning tree: </a:t>
            </a:r>
            <a:r>
              <a:rPr lang="en-US" altLang="x-none" sz="2800" b="1">
                <a:solidFill>
                  <a:srgbClr val="FF0000"/>
                </a:solidFill>
                <a:latin typeface="Tw Cen MT" charset="0"/>
              </a:rPr>
              <a:t>Subtractive method</a:t>
            </a:r>
          </a:p>
        </p:txBody>
      </p:sp>
      <p:sp>
        <p:nvSpPr>
          <p:cNvPr id="58" name="Rectangle 55"/>
          <p:cNvSpPr>
            <a:spLocks/>
          </p:cNvSpPr>
          <p:nvPr/>
        </p:nvSpPr>
        <p:spPr bwMode="auto">
          <a:xfrm>
            <a:off x="685800" y="2120900"/>
            <a:ext cx="7391400"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lvl1pPr marL="269875" indent="-230188">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ts val="1400"/>
              </a:spcBef>
              <a:buClr>
                <a:srgbClr val="008000"/>
              </a:buClr>
              <a:buFont typeface="Arial" charset="0"/>
              <a:buChar char="•"/>
            </a:pPr>
            <a:r>
              <a:rPr lang="en-US" altLang="x-none" sz="2400">
                <a:solidFill>
                  <a:srgbClr val="800000"/>
                </a:solidFill>
              </a:rPr>
              <a:t>While there is a cycle: </a:t>
            </a:r>
            <a:br>
              <a:rPr lang="en-US" altLang="x-none" sz="2400">
                <a:solidFill>
                  <a:srgbClr val="800000"/>
                </a:solidFill>
              </a:rPr>
            </a:br>
            <a:r>
              <a:rPr lang="en-US" altLang="x-none" sz="2400">
                <a:solidFill>
                  <a:srgbClr val="800000"/>
                </a:solidFill>
              </a:rPr>
              <a:t>    Pick an edge of a cycle and throw it out</a:t>
            </a:r>
            <a:br>
              <a:rPr lang="en-US" altLang="x-none" sz="2400">
                <a:solidFill>
                  <a:srgbClr val="800000"/>
                </a:solidFill>
              </a:rPr>
            </a:br>
            <a:r>
              <a:rPr lang="en-US" altLang="x-none" sz="2400">
                <a:solidFill>
                  <a:srgbClr val="800000"/>
                </a:solidFill>
              </a:rPr>
              <a:t>    – the graph is still connected (why?)</a:t>
            </a:r>
          </a:p>
        </p:txBody>
      </p:sp>
      <p:grpSp>
        <p:nvGrpSpPr>
          <p:cNvPr id="3" name="Group 2"/>
          <p:cNvGrpSpPr>
            <a:grpSpLocks/>
          </p:cNvGrpSpPr>
          <p:nvPr/>
        </p:nvGrpSpPr>
        <p:grpSpPr bwMode="auto">
          <a:xfrm>
            <a:off x="3048000" y="3657600"/>
            <a:ext cx="5410200" cy="2743200"/>
            <a:chOff x="3048000" y="3025775"/>
            <a:chExt cx="5410200" cy="2743200"/>
          </a:xfrm>
        </p:grpSpPr>
        <p:grpSp>
          <p:nvGrpSpPr>
            <p:cNvPr id="23610" name="Group 58"/>
            <p:cNvGrpSpPr>
              <a:grpSpLocks/>
            </p:cNvGrpSpPr>
            <p:nvPr/>
          </p:nvGrpSpPr>
          <p:grpSpPr bwMode="auto">
            <a:xfrm>
              <a:off x="4621212" y="3448050"/>
              <a:ext cx="3836988" cy="2320925"/>
              <a:chOff x="3987800" y="3448050"/>
              <a:chExt cx="3836988" cy="2320925"/>
            </a:xfrm>
          </p:grpSpPr>
          <p:sp>
            <p:nvSpPr>
              <p:cNvPr id="23612" name="Oval 3"/>
              <p:cNvSpPr>
                <a:spLocks/>
              </p:cNvSpPr>
              <p:nvPr/>
            </p:nvSpPr>
            <p:spPr bwMode="auto">
              <a:xfrm>
                <a:off x="4900613" y="3897313"/>
                <a:ext cx="90487" cy="90487"/>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613" name="Oval 4"/>
              <p:cNvSpPr>
                <a:spLocks/>
              </p:cNvSpPr>
              <p:nvPr/>
            </p:nvSpPr>
            <p:spPr bwMode="auto">
              <a:xfrm>
                <a:off x="4727575" y="4686300"/>
                <a:ext cx="90488"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614" name="Oval 5"/>
              <p:cNvSpPr>
                <a:spLocks/>
              </p:cNvSpPr>
              <p:nvPr/>
            </p:nvSpPr>
            <p:spPr bwMode="auto">
              <a:xfrm>
                <a:off x="5445125" y="5168900"/>
                <a:ext cx="90488"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615" name="Oval 6"/>
              <p:cNvSpPr>
                <a:spLocks/>
              </p:cNvSpPr>
              <p:nvPr/>
            </p:nvSpPr>
            <p:spPr bwMode="auto">
              <a:xfrm>
                <a:off x="4754563" y="5588000"/>
                <a:ext cx="90487"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616" name="Oval 7"/>
              <p:cNvSpPr>
                <a:spLocks/>
              </p:cNvSpPr>
              <p:nvPr/>
            </p:nvSpPr>
            <p:spPr bwMode="auto">
              <a:xfrm>
                <a:off x="5840413" y="4667250"/>
                <a:ext cx="90487"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617" name="Oval 8"/>
              <p:cNvSpPr>
                <a:spLocks/>
              </p:cNvSpPr>
              <p:nvPr/>
            </p:nvSpPr>
            <p:spPr bwMode="auto">
              <a:xfrm>
                <a:off x="5937250" y="5589588"/>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618" name="Oval 9"/>
              <p:cNvSpPr>
                <a:spLocks/>
              </p:cNvSpPr>
              <p:nvPr/>
            </p:nvSpPr>
            <p:spPr bwMode="auto">
              <a:xfrm>
                <a:off x="6324600" y="5080000"/>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619" name="Oval 10"/>
              <p:cNvSpPr>
                <a:spLocks/>
              </p:cNvSpPr>
              <p:nvPr/>
            </p:nvSpPr>
            <p:spPr bwMode="auto">
              <a:xfrm>
                <a:off x="6045200" y="3779838"/>
                <a:ext cx="90488" cy="90487"/>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620" name="Oval 11"/>
              <p:cNvSpPr>
                <a:spLocks/>
              </p:cNvSpPr>
              <p:nvPr/>
            </p:nvSpPr>
            <p:spPr bwMode="auto">
              <a:xfrm>
                <a:off x="6624638" y="4395788"/>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621" name="Oval 12"/>
              <p:cNvSpPr>
                <a:spLocks/>
              </p:cNvSpPr>
              <p:nvPr/>
            </p:nvSpPr>
            <p:spPr bwMode="auto">
              <a:xfrm>
                <a:off x="7138988" y="5157788"/>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622" name="Oval 13"/>
              <p:cNvSpPr>
                <a:spLocks/>
              </p:cNvSpPr>
              <p:nvPr/>
            </p:nvSpPr>
            <p:spPr bwMode="auto">
              <a:xfrm>
                <a:off x="7372350" y="4021138"/>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623" name="Oval 14"/>
              <p:cNvSpPr>
                <a:spLocks/>
              </p:cNvSpPr>
              <p:nvPr/>
            </p:nvSpPr>
            <p:spPr bwMode="auto">
              <a:xfrm>
                <a:off x="3987800" y="4481513"/>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624" name="AutoShape 15"/>
              <p:cNvSpPr>
                <a:spLocks/>
              </p:cNvSpPr>
              <p:nvPr/>
            </p:nvSpPr>
            <p:spPr bwMode="auto">
              <a:xfrm>
                <a:off x="4078288" y="4527550"/>
                <a:ext cx="649287" cy="204788"/>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25" name="AutoShape 16"/>
              <p:cNvSpPr>
                <a:spLocks/>
              </p:cNvSpPr>
              <p:nvPr/>
            </p:nvSpPr>
            <p:spPr bwMode="auto">
              <a:xfrm rot="10800000" flipH="1">
                <a:off x="4773613" y="3987800"/>
                <a:ext cx="173037" cy="6985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26" name="AutoShape 17"/>
              <p:cNvSpPr>
                <a:spLocks/>
              </p:cNvSpPr>
              <p:nvPr/>
            </p:nvSpPr>
            <p:spPr bwMode="auto">
              <a:xfrm>
                <a:off x="4805363" y="4764088"/>
                <a:ext cx="652462" cy="41751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27" name="AutoShape 18"/>
              <p:cNvSpPr>
                <a:spLocks/>
              </p:cNvSpPr>
              <p:nvPr/>
            </p:nvSpPr>
            <p:spPr bwMode="auto">
              <a:xfrm rot="10800000" flipH="1">
                <a:off x="4832350" y="5246688"/>
                <a:ext cx="625475" cy="35401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28" name="AutoShape 19"/>
              <p:cNvSpPr>
                <a:spLocks/>
              </p:cNvSpPr>
              <p:nvPr/>
            </p:nvSpPr>
            <p:spPr bwMode="auto">
              <a:xfrm rot="10800000" flipH="1">
                <a:off x="5522913" y="4745038"/>
                <a:ext cx="330200" cy="43656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29" name="AutoShape 20"/>
              <p:cNvSpPr>
                <a:spLocks/>
              </p:cNvSpPr>
              <p:nvPr/>
            </p:nvSpPr>
            <p:spPr bwMode="auto">
              <a:xfrm>
                <a:off x="5918200" y="4745038"/>
                <a:ext cx="419100" cy="34766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30" name="AutoShape 21"/>
              <p:cNvSpPr>
                <a:spLocks/>
              </p:cNvSpPr>
              <p:nvPr/>
            </p:nvSpPr>
            <p:spPr bwMode="auto">
              <a:xfrm rot="10800000" flipH="1">
                <a:off x="6015038" y="5157788"/>
                <a:ext cx="322262" cy="4445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31" name="AutoShape 22"/>
              <p:cNvSpPr>
                <a:spLocks/>
              </p:cNvSpPr>
              <p:nvPr/>
            </p:nvSpPr>
            <p:spPr bwMode="auto">
              <a:xfrm rot="10800000" flipH="1">
                <a:off x="5886450" y="3870325"/>
                <a:ext cx="204788" cy="7969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32" name="AutoShape 23"/>
              <p:cNvSpPr>
                <a:spLocks/>
              </p:cNvSpPr>
              <p:nvPr/>
            </p:nvSpPr>
            <p:spPr bwMode="auto">
              <a:xfrm rot="10800000" flipH="1">
                <a:off x="6402388" y="4486275"/>
                <a:ext cx="268287" cy="6064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33" name="AutoShape 24"/>
              <p:cNvSpPr>
                <a:spLocks/>
              </p:cNvSpPr>
              <p:nvPr/>
            </p:nvSpPr>
            <p:spPr bwMode="auto">
              <a:xfrm rot="10800000" flipH="1">
                <a:off x="6702425" y="4098925"/>
                <a:ext cx="682625" cy="3095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34" name="AutoShape 25"/>
              <p:cNvSpPr>
                <a:spLocks/>
              </p:cNvSpPr>
              <p:nvPr/>
            </p:nvSpPr>
            <p:spPr bwMode="auto">
              <a:xfrm>
                <a:off x="6415088" y="5126038"/>
                <a:ext cx="723900" cy="77787"/>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35" name="AutoShape 26"/>
              <p:cNvSpPr>
                <a:spLocks/>
              </p:cNvSpPr>
              <p:nvPr/>
            </p:nvSpPr>
            <p:spPr bwMode="auto">
              <a:xfrm rot="10800000" flipH="1">
                <a:off x="6122988" y="3533775"/>
                <a:ext cx="222250" cy="2587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36" name="Oval 27"/>
              <p:cNvSpPr>
                <a:spLocks/>
              </p:cNvSpPr>
              <p:nvPr/>
            </p:nvSpPr>
            <p:spPr bwMode="auto">
              <a:xfrm>
                <a:off x="5676900" y="3448050"/>
                <a:ext cx="90488"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637" name="Oval 28"/>
              <p:cNvSpPr>
                <a:spLocks/>
              </p:cNvSpPr>
              <p:nvPr/>
            </p:nvSpPr>
            <p:spPr bwMode="auto">
              <a:xfrm>
                <a:off x="6332538" y="3455988"/>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638" name="Oval 29"/>
              <p:cNvSpPr>
                <a:spLocks/>
              </p:cNvSpPr>
              <p:nvPr/>
            </p:nvSpPr>
            <p:spPr bwMode="auto">
              <a:xfrm>
                <a:off x="7734300" y="4756150"/>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639" name="AutoShape 30"/>
              <p:cNvSpPr>
                <a:spLocks/>
              </p:cNvSpPr>
              <p:nvPr/>
            </p:nvSpPr>
            <p:spPr bwMode="auto">
              <a:xfrm>
                <a:off x="5754688" y="3525838"/>
                <a:ext cx="303212" cy="2667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8100">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40" name="AutoShape 31"/>
              <p:cNvSpPr>
                <a:spLocks/>
              </p:cNvSpPr>
              <p:nvPr/>
            </p:nvSpPr>
            <p:spPr bwMode="auto">
              <a:xfrm rot="10800000" flipH="1">
                <a:off x="7216775" y="4833938"/>
                <a:ext cx="530225" cy="3365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41" name="AutoShape 32"/>
              <p:cNvSpPr>
                <a:spLocks/>
              </p:cNvSpPr>
              <p:nvPr/>
            </p:nvSpPr>
            <p:spPr bwMode="auto">
              <a:xfrm rot="10800000">
                <a:off x="7185025" y="5248275"/>
                <a:ext cx="246063" cy="4302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42" name="Oval 33"/>
              <p:cNvSpPr>
                <a:spLocks/>
              </p:cNvSpPr>
              <p:nvPr/>
            </p:nvSpPr>
            <p:spPr bwMode="auto">
              <a:xfrm>
                <a:off x="7385050" y="5678488"/>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3643" name="AutoShape 34"/>
              <p:cNvSpPr>
                <a:spLocks/>
              </p:cNvSpPr>
              <p:nvPr/>
            </p:nvSpPr>
            <p:spPr bwMode="auto">
              <a:xfrm rot="10800000" flipH="1">
                <a:off x="4805363" y="3857625"/>
                <a:ext cx="1252537" cy="84137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44" name="Line 35"/>
              <p:cNvSpPr>
                <a:spLocks noChangeShapeType="1"/>
              </p:cNvSpPr>
              <p:nvPr/>
            </p:nvSpPr>
            <p:spPr bwMode="auto">
              <a:xfrm>
                <a:off x="5767388" y="3494088"/>
                <a:ext cx="565150" cy="79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45" name="AutoShape 36"/>
              <p:cNvSpPr>
                <a:spLocks/>
              </p:cNvSpPr>
              <p:nvPr/>
            </p:nvSpPr>
            <p:spPr bwMode="auto">
              <a:xfrm>
                <a:off x="4978400" y="3975100"/>
                <a:ext cx="874713" cy="7048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46" name="AutoShape 37"/>
              <p:cNvSpPr>
                <a:spLocks/>
              </p:cNvSpPr>
              <p:nvPr/>
            </p:nvSpPr>
            <p:spPr bwMode="auto">
              <a:xfrm rot="10800000" flipH="1">
                <a:off x="4065588" y="3975100"/>
                <a:ext cx="847725" cy="5191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47" name="AutoShape 38"/>
              <p:cNvSpPr>
                <a:spLocks/>
              </p:cNvSpPr>
              <p:nvPr/>
            </p:nvSpPr>
            <p:spPr bwMode="auto">
              <a:xfrm>
                <a:off x="4065588" y="4559300"/>
                <a:ext cx="701675" cy="10414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48" name="AutoShape 39"/>
              <p:cNvSpPr>
                <a:spLocks/>
              </p:cNvSpPr>
              <p:nvPr/>
            </p:nvSpPr>
            <p:spPr bwMode="auto">
              <a:xfrm rot="10800000">
                <a:off x="4773613" y="4776788"/>
                <a:ext cx="26987" cy="811212"/>
              </a:xfrm>
              <a:custGeom>
                <a:avLst/>
                <a:gdLst>
                  <a:gd name="T0" fmla="*/ 0 w 21600"/>
                  <a:gd name="T1" fmla="*/ 0 h 21600"/>
                  <a:gd name="T2" fmla="*/ 951419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49" name="Line 40"/>
              <p:cNvSpPr>
                <a:spLocks noChangeShapeType="1"/>
              </p:cNvSpPr>
              <p:nvPr/>
            </p:nvSpPr>
            <p:spPr bwMode="auto">
              <a:xfrm>
                <a:off x="4845050" y="5634038"/>
                <a:ext cx="1092200" cy="15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50" name="AutoShape 41"/>
              <p:cNvSpPr>
                <a:spLocks/>
              </p:cNvSpPr>
              <p:nvPr/>
            </p:nvSpPr>
            <p:spPr bwMode="auto">
              <a:xfrm rot="10800000" flipH="1">
                <a:off x="5535613" y="5126038"/>
                <a:ext cx="788987" cy="889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51" name="AutoShape 42"/>
              <p:cNvSpPr>
                <a:spLocks/>
              </p:cNvSpPr>
              <p:nvPr/>
            </p:nvSpPr>
            <p:spPr bwMode="auto">
              <a:xfrm rot="10800000">
                <a:off x="6122988" y="3857625"/>
                <a:ext cx="514350" cy="5508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52" name="AutoShape 43"/>
              <p:cNvSpPr>
                <a:spLocks/>
              </p:cNvSpPr>
              <p:nvPr/>
            </p:nvSpPr>
            <p:spPr bwMode="auto">
              <a:xfrm>
                <a:off x="6410325" y="3533775"/>
                <a:ext cx="974725" cy="5000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53" name="AutoShape 44"/>
              <p:cNvSpPr>
                <a:spLocks/>
              </p:cNvSpPr>
              <p:nvPr/>
            </p:nvSpPr>
            <p:spPr bwMode="auto">
              <a:xfrm>
                <a:off x="6702425" y="4473575"/>
                <a:ext cx="449263" cy="6969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54" name="AutoShape 45"/>
              <p:cNvSpPr>
                <a:spLocks/>
              </p:cNvSpPr>
              <p:nvPr/>
            </p:nvSpPr>
            <p:spPr bwMode="auto">
              <a:xfrm>
                <a:off x="6027738" y="5635625"/>
                <a:ext cx="1357312" cy="889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55" name="AutoShape 46"/>
              <p:cNvSpPr>
                <a:spLocks/>
              </p:cNvSpPr>
              <p:nvPr/>
            </p:nvSpPr>
            <p:spPr bwMode="auto">
              <a:xfrm rot="10800000" flipH="1">
                <a:off x="7462838" y="4846638"/>
                <a:ext cx="317500" cy="8445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56" name="AutoShape 47"/>
              <p:cNvSpPr>
                <a:spLocks/>
              </p:cNvSpPr>
              <p:nvPr/>
            </p:nvSpPr>
            <p:spPr bwMode="auto">
              <a:xfrm>
                <a:off x="7450138" y="4098925"/>
                <a:ext cx="296862" cy="6699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57" name="AutoShape 48"/>
              <p:cNvSpPr>
                <a:spLocks/>
              </p:cNvSpPr>
              <p:nvPr/>
            </p:nvSpPr>
            <p:spPr bwMode="auto">
              <a:xfrm rot="10800000">
                <a:off x="6378575" y="3546475"/>
                <a:ext cx="292100" cy="8493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58" name="AutoShape 49"/>
              <p:cNvSpPr>
                <a:spLocks/>
              </p:cNvSpPr>
              <p:nvPr/>
            </p:nvSpPr>
            <p:spPr bwMode="auto">
              <a:xfrm rot="10800000" flipH="1">
                <a:off x="5930900" y="4473575"/>
                <a:ext cx="706438" cy="2397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59" name="AutoShape 50"/>
              <p:cNvSpPr>
                <a:spLocks/>
              </p:cNvSpPr>
              <p:nvPr/>
            </p:nvSpPr>
            <p:spPr bwMode="auto">
              <a:xfrm>
                <a:off x="5522913" y="5246688"/>
                <a:ext cx="427037" cy="3556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60" name="AutoShape 51"/>
              <p:cNvSpPr>
                <a:spLocks/>
              </p:cNvSpPr>
              <p:nvPr/>
            </p:nvSpPr>
            <p:spPr bwMode="auto">
              <a:xfrm>
                <a:off x="5930900" y="4713288"/>
                <a:ext cx="1803400" cy="889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661" name="AutoShape 52"/>
              <p:cNvSpPr>
                <a:spLocks/>
              </p:cNvSpPr>
              <p:nvPr/>
            </p:nvSpPr>
            <p:spPr bwMode="auto">
              <a:xfrm rot="10800000" flipH="1">
                <a:off x="4818063" y="4713288"/>
                <a:ext cx="1022350" cy="19050"/>
              </a:xfrm>
              <a:custGeom>
                <a:avLst/>
                <a:gdLst>
                  <a:gd name="T0" fmla="*/ 0 w 21600"/>
                  <a:gd name="T1" fmla="*/ 0 h 21600"/>
                  <a:gd name="T2" fmla="*/ 2147483646 w 21600"/>
                  <a:gd name="T3" fmla="*/ 2553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23611" name="TextBox 1"/>
            <p:cNvSpPr txBox="1">
              <a:spLocks noChangeArrowheads="1"/>
            </p:cNvSpPr>
            <p:nvPr/>
          </p:nvSpPr>
          <p:spPr bwMode="auto">
            <a:xfrm>
              <a:off x="3048000" y="3025775"/>
              <a:ext cx="33300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r>
                <a:rPr lang="en-US" altLang="x-none" sz="2400">
                  <a:solidFill>
                    <a:srgbClr val="3366FF"/>
                  </a:solidFill>
                </a:rPr>
                <a:t>One step of the algorithm</a:t>
              </a:r>
            </a:p>
          </p:txBody>
        </p:sp>
      </p:grpSp>
      <p:sp>
        <p:nvSpPr>
          <p:cNvPr id="23608" name="Rectangle 55"/>
          <p:cNvSpPr>
            <a:spLocks/>
          </p:cNvSpPr>
          <p:nvPr/>
        </p:nvSpPr>
        <p:spPr bwMode="auto">
          <a:xfrm>
            <a:off x="6477000" y="1371600"/>
            <a:ext cx="1981200" cy="1524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0" tIns="0" rIns="40639" bIns="0"/>
          <a:lstStyle>
            <a:lvl1pPr marL="38100">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gn="r" eaLnBrk="1" hangingPunct="1">
              <a:spcBef>
                <a:spcPts val="1000"/>
              </a:spcBef>
              <a:buClr>
                <a:srgbClr val="008000"/>
              </a:buClr>
              <a:buFontTx/>
              <a:buNone/>
            </a:pPr>
            <a:r>
              <a:rPr lang="en-US" altLang="x-none" sz="2400">
                <a:solidFill>
                  <a:srgbClr val="008000"/>
                </a:solidFill>
              </a:rPr>
              <a:t>Maximal set of edges that contains no cycle</a:t>
            </a:r>
          </a:p>
        </p:txBody>
      </p:sp>
      <p:sp>
        <p:nvSpPr>
          <p:cNvPr id="113" name="TextBox 112"/>
          <p:cNvSpPr txBox="1">
            <a:spLocks noChangeArrowheads="1"/>
          </p:cNvSpPr>
          <p:nvPr/>
        </p:nvSpPr>
        <p:spPr bwMode="auto">
          <a:xfrm>
            <a:off x="6205538" y="3048000"/>
            <a:ext cx="2252662" cy="83026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algn="r" eaLnBrk="1" hangingPunct="1">
              <a:spcBef>
                <a:spcPct val="0"/>
              </a:spcBef>
              <a:buSzTx/>
              <a:buFontTx/>
              <a:buNone/>
            </a:pPr>
            <a:r>
              <a:rPr lang="en-US" altLang="x-none" sz="2400">
                <a:solidFill>
                  <a:srgbClr val="000000"/>
                </a:solidFill>
              </a:rPr>
              <a:t>nondeterministic</a:t>
            </a:r>
            <a:br>
              <a:rPr lang="en-US" altLang="x-none" sz="2400">
                <a:solidFill>
                  <a:srgbClr val="000000"/>
                </a:solidFill>
              </a:rPr>
            </a:br>
            <a:r>
              <a:rPr lang="en-US" altLang="x-none" sz="2400">
                <a:solidFill>
                  <a:srgbClr val="000000"/>
                </a:solidFill>
              </a:rPr>
              <a:t>algorithm</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500" fill="hold"/>
                                        <p:tgtEl>
                                          <p:spTgt spid="58"/>
                                        </p:tgtEl>
                                        <p:attrNameLst>
                                          <p:attrName>ppt_x</p:attrName>
                                        </p:attrNameLst>
                                      </p:cBhvr>
                                      <p:tavLst>
                                        <p:tav tm="0">
                                          <p:val>
                                            <p:strVal val="0-#ppt_w/2"/>
                                          </p:val>
                                        </p:tav>
                                        <p:tav tm="100000">
                                          <p:val>
                                            <p:strVal val="#ppt_x"/>
                                          </p:val>
                                        </p:tav>
                                      </p:tavLst>
                                    </p:anim>
                                    <p:anim calcmode="lin" valueType="num">
                                      <p:cBhvr additive="base">
                                        <p:cTn id="8" dur="500" fill="hold"/>
                                        <p:tgtEl>
                                          <p:spTgt spid="5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2"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ppt_x</p:attrName>
                                        </p:attrNameLst>
                                      </p:cBhvr>
                                      <p:tavLst>
                                        <p:tav tm="0">
                                          <p:val>
                                            <p:strVal val="#ppt_x+#ppt_w*1.125000"/>
                                          </p:val>
                                        </p:tav>
                                        <p:tav tm="100000">
                                          <p:val>
                                            <p:strVal val="#ppt_x"/>
                                          </p:val>
                                        </p:tav>
                                      </p:tavLst>
                                    </p:anim>
                                    <p:animEffect transition="in" filter="wipe(left)">
                                      <p:cBhvr>
                                        <p:cTn id="14" dur="500"/>
                                        <p:tgtEl>
                                          <p:spTgt spid="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113"/>
                                        </p:tgtEl>
                                        <p:attrNameLst>
                                          <p:attrName>style.visibility</p:attrName>
                                        </p:attrNameLst>
                                      </p:cBhvr>
                                      <p:to>
                                        <p:strVal val="visible"/>
                                      </p:to>
                                    </p:set>
                                    <p:animEffect transition="in" filter="dissolve">
                                      <p:cBhvr>
                                        <p:cTn id="19" dur="500"/>
                                        <p:tgtEl>
                                          <p:spTgt spid="1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1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7" name="Group 3"/>
          <p:cNvGrpSpPr>
            <a:grpSpLocks/>
          </p:cNvGrpSpPr>
          <p:nvPr/>
        </p:nvGrpSpPr>
        <p:grpSpPr bwMode="auto">
          <a:xfrm>
            <a:off x="5181600" y="4419600"/>
            <a:ext cx="3836988" cy="2320925"/>
            <a:chOff x="406400" y="4079875"/>
            <a:chExt cx="3836988" cy="2320925"/>
          </a:xfrm>
        </p:grpSpPr>
        <p:sp>
          <p:nvSpPr>
            <p:cNvPr id="24580" name="Oval 3"/>
            <p:cNvSpPr>
              <a:spLocks/>
            </p:cNvSpPr>
            <p:nvPr/>
          </p:nvSpPr>
          <p:spPr bwMode="auto">
            <a:xfrm>
              <a:off x="1319213" y="4529138"/>
              <a:ext cx="90487" cy="90487"/>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4581" name="Oval 4"/>
            <p:cNvSpPr>
              <a:spLocks/>
            </p:cNvSpPr>
            <p:nvPr/>
          </p:nvSpPr>
          <p:spPr bwMode="auto">
            <a:xfrm>
              <a:off x="1146175" y="5318125"/>
              <a:ext cx="90488"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4582" name="Oval 5"/>
            <p:cNvSpPr>
              <a:spLocks/>
            </p:cNvSpPr>
            <p:nvPr/>
          </p:nvSpPr>
          <p:spPr bwMode="auto">
            <a:xfrm>
              <a:off x="1863725" y="5800725"/>
              <a:ext cx="90488"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4583" name="Oval 6"/>
            <p:cNvSpPr>
              <a:spLocks/>
            </p:cNvSpPr>
            <p:nvPr/>
          </p:nvSpPr>
          <p:spPr bwMode="auto">
            <a:xfrm>
              <a:off x="1173163" y="6219825"/>
              <a:ext cx="90487"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4584" name="Oval 7"/>
            <p:cNvSpPr>
              <a:spLocks/>
            </p:cNvSpPr>
            <p:nvPr/>
          </p:nvSpPr>
          <p:spPr bwMode="auto">
            <a:xfrm>
              <a:off x="2259013" y="5299075"/>
              <a:ext cx="90487"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4585" name="Oval 8"/>
            <p:cNvSpPr>
              <a:spLocks/>
            </p:cNvSpPr>
            <p:nvPr/>
          </p:nvSpPr>
          <p:spPr bwMode="auto">
            <a:xfrm>
              <a:off x="2355850" y="6221413"/>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4586" name="Oval 9"/>
            <p:cNvSpPr>
              <a:spLocks/>
            </p:cNvSpPr>
            <p:nvPr/>
          </p:nvSpPr>
          <p:spPr bwMode="auto">
            <a:xfrm>
              <a:off x="2743200" y="5711825"/>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4587" name="Oval 10"/>
            <p:cNvSpPr>
              <a:spLocks/>
            </p:cNvSpPr>
            <p:nvPr/>
          </p:nvSpPr>
          <p:spPr bwMode="auto">
            <a:xfrm>
              <a:off x="2463800" y="4411663"/>
              <a:ext cx="90488" cy="90487"/>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4588" name="Oval 11"/>
            <p:cNvSpPr>
              <a:spLocks/>
            </p:cNvSpPr>
            <p:nvPr/>
          </p:nvSpPr>
          <p:spPr bwMode="auto">
            <a:xfrm>
              <a:off x="3043238" y="5027613"/>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4589" name="Oval 12"/>
            <p:cNvSpPr>
              <a:spLocks/>
            </p:cNvSpPr>
            <p:nvPr/>
          </p:nvSpPr>
          <p:spPr bwMode="auto">
            <a:xfrm>
              <a:off x="3557588" y="5789613"/>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4590" name="Oval 13"/>
            <p:cNvSpPr>
              <a:spLocks/>
            </p:cNvSpPr>
            <p:nvPr/>
          </p:nvSpPr>
          <p:spPr bwMode="auto">
            <a:xfrm>
              <a:off x="3790950" y="4652963"/>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4591" name="Oval 14"/>
            <p:cNvSpPr>
              <a:spLocks/>
            </p:cNvSpPr>
            <p:nvPr/>
          </p:nvSpPr>
          <p:spPr bwMode="auto">
            <a:xfrm>
              <a:off x="406400" y="5113338"/>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4592" name="AutoShape 15"/>
            <p:cNvSpPr>
              <a:spLocks/>
            </p:cNvSpPr>
            <p:nvPr/>
          </p:nvSpPr>
          <p:spPr bwMode="auto">
            <a:xfrm>
              <a:off x="496888" y="5159375"/>
              <a:ext cx="649287" cy="204788"/>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593" name="AutoShape 16"/>
            <p:cNvSpPr>
              <a:spLocks/>
            </p:cNvSpPr>
            <p:nvPr/>
          </p:nvSpPr>
          <p:spPr bwMode="auto">
            <a:xfrm rot="10800000" flipH="1">
              <a:off x="1192213" y="4619625"/>
              <a:ext cx="173037" cy="6985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594" name="AutoShape 17"/>
            <p:cNvSpPr>
              <a:spLocks/>
            </p:cNvSpPr>
            <p:nvPr/>
          </p:nvSpPr>
          <p:spPr bwMode="auto">
            <a:xfrm>
              <a:off x="1223963" y="5395913"/>
              <a:ext cx="652462" cy="41751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595" name="AutoShape 18"/>
            <p:cNvSpPr>
              <a:spLocks/>
            </p:cNvSpPr>
            <p:nvPr/>
          </p:nvSpPr>
          <p:spPr bwMode="auto">
            <a:xfrm rot="10800000" flipH="1">
              <a:off x="1250950" y="5878513"/>
              <a:ext cx="625475" cy="35401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596" name="AutoShape 19"/>
            <p:cNvSpPr>
              <a:spLocks/>
            </p:cNvSpPr>
            <p:nvPr/>
          </p:nvSpPr>
          <p:spPr bwMode="auto">
            <a:xfrm rot="10800000" flipH="1">
              <a:off x="1941513" y="5376863"/>
              <a:ext cx="330200" cy="43656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597" name="AutoShape 20"/>
            <p:cNvSpPr>
              <a:spLocks/>
            </p:cNvSpPr>
            <p:nvPr/>
          </p:nvSpPr>
          <p:spPr bwMode="auto">
            <a:xfrm>
              <a:off x="2336800" y="5376863"/>
              <a:ext cx="419100" cy="34766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598" name="AutoShape 21"/>
            <p:cNvSpPr>
              <a:spLocks/>
            </p:cNvSpPr>
            <p:nvPr/>
          </p:nvSpPr>
          <p:spPr bwMode="auto">
            <a:xfrm rot="10800000" flipH="1">
              <a:off x="2433638" y="5789613"/>
              <a:ext cx="322262" cy="4445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599" name="AutoShape 22"/>
            <p:cNvSpPr>
              <a:spLocks/>
            </p:cNvSpPr>
            <p:nvPr/>
          </p:nvSpPr>
          <p:spPr bwMode="auto">
            <a:xfrm rot="10800000" flipH="1">
              <a:off x="2305050" y="4502150"/>
              <a:ext cx="204788" cy="7969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00" name="AutoShape 23"/>
            <p:cNvSpPr>
              <a:spLocks/>
            </p:cNvSpPr>
            <p:nvPr/>
          </p:nvSpPr>
          <p:spPr bwMode="auto">
            <a:xfrm rot="10800000" flipH="1">
              <a:off x="2820988" y="5118100"/>
              <a:ext cx="268287" cy="6064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01" name="AutoShape 24"/>
            <p:cNvSpPr>
              <a:spLocks/>
            </p:cNvSpPr>
            <p:nvPr/>
          </p:nvSpPr>
          <p:spPr bwMode="auto">
            <a:xfrm rot="10800000" flipH="1">
              <a:off x="3121025" y="4730750"/>
              <a:ext cx="682625" cy="3095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02" name="AutoShape 25"/>
            <p:cNvSpPr>
              <a:spLocks/>
            </p:cNvSpPr>
            <p:nvPr/>
          </p:nvSpPr>
          <p:spPr bwMode="auto">
            <a:xfrm>
              <a:off x="2833688" y="5757863"/>
              <a:ext cx="723900" cy="77787"/>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03" name="AutoShape 26"/>
            <p:cNvSpPr>
              <a:spLocks/>
            </p:cNvSpPr>
            <p:nvPr/>
          </p:nvSpPr>
          <p:spPr bwMode="auto">
            <a:xfrm rot="10800000" flipH="1">
              <a:off x="2541588" y="4165600"/>
              <a:ext cx="222250" cy="2587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04" name="Oval 27"/>
            <p:cNvSpPr>
              <a:spLocks/>
            </p:cNvSpPr>
            <p:nvPr/>
          </p:nvSpPr>
          <p:spPr bwMode="auto">
            <a:xfrm>
              <a:off x="2095500" y="4079875"/>
              <a:ext cx="90488"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4605" name="Oval 28"/>
            <p:cNvSpPr>
              <a:spLocks/>
            </p:cNvSpPr>
            <p:nvPr/>
          </p:nvSpPr>
          <p:spPr bwMode="auto">
            <a:xfrm>
              <a:off x="2751138" y="4087813"/>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4606" name="Oval 29"/>
            <p:cNvSpPr>
              <a:spLocks/>
            </p:cNvSpPr>
            <p:nvPr/>
          </p:nvSpPr>
          <p:spPr bwMode="auto">
            <a:xfrm>
              <a:off x="4152900" y="5387975"/>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4607" name="AutoShape 30"/>
            <p:cNvSpPr>
              <a:spLocks/>
            </p:cNvSpPr>
            <p:nvPr/>
          </p:nvSpPr>
          <p:spPr bwMode="auto">
            <a:xfrm>
              <a:off x="2173288" y="4157663"/>
              <a:ext cx="303212" cy="2667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08" name="AutoShape 31"/>
            <p:cNvSpPr>
              <a:spLocks/>
            </p:cNvSpPr>
            <p:nvPr/>
          </p:nvSpPr>
          <p:spPr bwMode="auto">
            <a:xfrm rot="10800000" flipH="1">
              <a:off x="3635375" y="5465763"/>
              <a:ext cx="530225" cy="3365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09" name="AutoShape 32"/>
            <p:cNvSpPr>
              <a:spLocks/>
            </p:cNvSpPr>
            <p:nvPr/>
          </p:nvSpPr>
          <p:spPr bwMode="auto">
            <a:xfrm rot="10800000">
              <a:off x="3603625" y="5880100"/>
              <a:ext cx="246063" cy="4302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10" name="Oval 33"/>
            <p:cNvSpPr>
              <a:spLocks/>
            </p:cNvSpPr>
            <p:nvPr/>
          </p:nvSpPr>
          <p:spPr bwMode="auto">
            <a:xfrm>
              <a:off x="3803650" y="6310313"/>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4611" name="AutoShape 34"/>
            <p:cNvSpPr>
              <a:spLocks/>
            </p:cNvSpPr>
            <p:nvPr/>
          </p:nvSpPr>
          <p:spPr bwMode="auto">
            <a:xfrm rot="10800000" flipH="1">
              <a:off x="1397000" y="4157663"/>
              <a:ext cx="711200" cy="38417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12" name="AutoShape 35"/>
            <p:cNvSpPr>
              <a:spLocks/>
            </p:cNvSpPr>
            <p:nvPr/>
          </p:nvSpPr>
          <p:spPr bwMode="auto">
            <a:xfrm rot="10800000" flipH="1">
              <a:off x="1223963" y="4489450"/>
              <a:ext cx="1252537" cy="84137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13" name="Line 36"/>
            <p:cNvSpPr>
              <a:spLocks noChangeShapeType="1"/>
            </p:cNvSpPr>
            <p:nvPr/>
          </p:nvSpPr>
          <p:spPr bwMode="auto">
            <a:xfrm>
              <a:off x="2185988" y="4125913"/>
              <a:ext cx="565150" cy="79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14" name="AutoShape 37"/>
            <p:cNvSpPr>
              <a:spLocks/>
            </p:cNvSpPr>
            <p:nvPr/>
          </p:nvSpPr>
          <p:spPr bwMode="auto">
            <a:xfrm>
              <a:off x="1397000" y="4606925"/>
              <a:ext cx="874713" cy="7048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15" name="AutoShape 38"/>
            <p:cNvSpPr>
              <a:spLocks/>
            </p:cNvSpPr>
            <p:nvPr/>
          </p:nvSpPr>
          <p:spPr bwMode="auto">
            <a:xfrm rot="10800000" flipH="1">
              <a:off x="484188" y="4606925"/>
              <a:ext cx="847725" cy="5191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16" name="AutoShape 39"/>
            <p:cNvSpPr>
              <a:spLocks/>
            </p:cNvSpPr>
            <p:nvPr/>
          </p:nvSpPr>
          <p:spPr bwMode="auto">
            <a:xfrm>
              <a:off x="484188" y="5191125"/>
              <a:ext cx="701675" cy="10414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17" name="AutoShape 40"/>
            <p:cNvSpPr>
              <a:spLocks/>
            </p:cNvSpPr>
            <p:nvPr/>
          </p:nvSpPr>
          <p:spPr bwMode="auto">
            <a:xfrm rot="10800000">
              <a:off x="1192213" y="5408613"/>
              <a:ext cx="26987" cy="811212"/>
            </a:xfrm>
            <a:custGeom>
              <a:avLst/>
              <a:gdLst>
                <a:gd name="T0" fmla="*/ 0 w 21600"/>
                <a:gd name="T1" fmla="*/ 0 h 21600"/>
                <a:gd name="T2" fmla="*/ 951419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18" name="Line 41"/>
            <p:cNvSpPr>
              <a:spLocks noChangeShapeType="1"/>
            </p:cNvSpPr>
            <p:nvPr/>
          </p:nvSpPr>
          <p:spPr bwMode="auto">
            <a:xfrm>
              <a:off x="1263650" y="6265863"/>
              <a:ext cx="1092200" cy="15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19" name="AutoShape 42"/>
            <p:cNvSpPr>
              <a:spLocks/>
            </p:cNvSpPr>
            <p:nvPr/>
          </p:nvSpPr>
          <p:spPr bwMode="auto">
            <a:xfrm rot="10800000" flipH="1">
              <a:off x="1954213" y="5757863"/>
              <a:ext cx="788987" cy="889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20" name="AutoShape 43"/>
            <p:cNvSpPr>
              <a:spLocks/>
            </p:cNvSpPr>
            <p:nvPr/>
          </p:nvSpPr>
          <p:spPr bwMode="auto">
            <a:xfrm rot="10800000">
              <a:off x="2541588" y="4489450"/>
              <a:ext cx="514350" cy="5508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21" name="AutoShape 44"/>
            <p:cNvSpPr>
              <a:spLocks/>
            </p:cNvSpPr>
            <p:nvPr/>
          </p:nvSpPr>
          <p:spPr bwMode="auto">
            <a:xfrm>
              <a:off x="2828925" y="4165600"/>
              <a:ext cx="974725" cy="5000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22" name="AutoShape 45"/>
            <p:cNvSpPr>
              <a:spLocks/>
            </p:cNvSpPr>
            <p:nvPr/>
          </p:nvSpPr>
          <p:spPr bwMode="auto">
            <a:xfrm>
              <a:off x="3121025" y="5105400"/>
              <a:ext cx="449263" cy="6969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23" name="AutoShape 46"/>
            <p:cNvSpPr>
              <a:spLocks/>
            </p:cNvSpPr>
            <p:nvPr/>
          </p:nvSpPr>
          <p:spPr bwMode="auto">
            <a:xfrm>
              <a:off x="2446338" y="6267450"/>
              <a:ext cx="1357312" cy="889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24" name="AutoShape 47"/>
            <p:cNvSpPr>
              <a:spLocks/>
            </p:cNvSpPr>
            <p:nvPr/>
          </p:nvSpPr>
          <p:spPr bwMode="auto">
            <a:xfrm rot="10800000" flipH="1">
              <a:off x="3881438" y="5478463"/>
              <a:ext cx="317500" cy="8445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25" name="AutoShape 48"/>
            <p:cNvSpPr>
              <a:spLocks/>
            </p:cNvSpPr>
            <p:nvPr/>
          </p:nvSpPr>
          <p:spPr bwMode="auto">
            <a:xfrm>
              <a:off x="3868738" y="4730750"/>
              <a:ext cx="296862" cy="6699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26" name="AutoShape 49"/>
            <p:cNvSpPr>
              <a:spLocks/>
            </p:cNvSpPr>
            <p:nvPr/>
          </p:nvSpPr>
          <p:spPr bwMode="auto">
            <a:xfrm rot="10800000">
              <a:off x="2797175" y="4178300"/>
              <a:ext cx="292100" cy="8493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27" name="AutoShape 50"/>
            <p:cNvSpPr>
              <a:spLocks/>
            </p:cNvSpPr>
            <p:nvPr/>
          </p:nvSpPr>
          <p:spPr bwMode="auto">
            <a:xfrm rot="10800000" flipH="1">
              <a:off x="2349500" y="5105400"/>
              <a:ext cx="706438" cy="2397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28" name="AutoShape 51"/>
            <p:cNvSpPr>
              <a:spLocks/>
            </p:cNvSpPr>
            <p:nvPr/>
          </p:nvSpPr>
          <p:spPr bwMode="auto">
            <a:xfrm>
              <a:off x="1941513" y="5878513"/>
              <a:ext cx="427037" cy="3556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29" name="AutoShape 52"/>
            <p:cNvSpPr>
              <a:spLocks/>
            </p:cNvSpPr>
            <p:nvPr/>
          </p:nvSpPr>
          <p:spPr bwMode="auto">
            <a:xfrm>
              <a:off x="2349500" y="5345113"/>
              <a:ext cx="1803400" cy="889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30" name="AutoShape 53"/>
            <p:cNvSpPr>
              <a:spLocks/>
            </p:cNvSpPr>
            <p:nvPr/>
          </p:nvSpPr>
          <p:spPr bwMode="auto">
            <a:xfrm rot="10800000" flipH="1">
              <a:off x="1236663" y="5345113"/>
              <a:ext cx="1022350" cy="19050"/>
            </a:xfrm>
            <a:custGeom>
              <a:avLst/>
              <a:gdLst>
                <a:gd name="T0" fmla="*/ 0 w 21600"/>
                <a:gd name="T1" fmla="*/ 0 h 21600"/>
                <a:gd name="T2" fmla="*/ 2147483646 w 21600"/>
                <a:gd name="T3" fmla="*/ 2553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24578" name="Rectangle 54"/>
          <p:cNvSpPr>
            <a:spLocks noGrp="1" noChangeArrowheads="1"/>
          </p:cNvSpPr>
          <p:nvPr>
            <p:ph type="title"/>
          </p:nvPr>
        </p:nvSpPr>
        <p:spPr>
          <a:xfrm>
            <a:off x="609600" y="457200"/>
            <a:ext cx="8153400" cy="823913"/>
          </a:xfrm>
        </p:spPr>
        <p:txBody>
          <a:bodyPr rIns="132080"/>
          <a:lstStyle/>
          <a:p>
            <a:pPr eaLnBrk="1" hangingPunct="1"/>
            <a:r>
              <a:rPr lang="en-US" altLang="x-none" sz="2800" b="1">
                <a:solidFill>
                  <a:srgbClr val="800000"/>
                </a:solidFill>
                <a:latin typeface="Tw Cen MT" charset="0"/>
              </a:rPr>
              <a:t>Aside: How can you find a cycle</a:t>
            </a:r>
            <a:br>
              <a:rPr lang="en-US" altLang="x-none" sz="2800" b="1">
                <a:solidFill>
                  <a:srgbClr val="800000"/>
                </a:solidFill>
                <a:latin typeface="Tw Cen MT" charset="0"/>
              </a:rPr>
            </a:br>
            <a:r>
              <a:rPr lang="en-US" altLang="x-none" sz="2800" b="1">
                <a:solidFill>
                  <a:srgbClr val="800000"/>
                </a:solidFill>
                <a:latin typeface="Tw Cen MT" charset="0"/>
              </a:rPr>
              <a:t>in an undirected graph?</a:t>
            </a:r>
            <a:endParaRPr lang="en-US" altLang="x-none" sz="2800" b="1">
              <a:solidFill>
                <a:srgbClr val="FF0000"/>
              </a:solidFill>
              <a:latin typeface="Tw Cen MT"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198438" y="1593850"/>
            <a:ext cx="8277224"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00"/>
                </a:solidFill>
                <a:latin typeface="Times" charset="0"/>
                <a:ea typeface="ヒラギノ明朝 ProN W3" charset="-128"/>
                <a:sym typeface="Times" charset="0"/>
              </a:defRPr>
            </a:lvl1pPr>
            <a:lvl2pPr marL="742950" indent="-285750">
              <a:defRPr sz="2400">
                <a:solidFill>
                  <a:srgbClr val="000000"/>
                </a:solidFill>
                <a:latin typeface="Times" charset="0"/>
                <a:ea typeface="ヒラギノ明朝 ProN W3" charset="-128"/>
                <a:sym typeface="Times" charset="0"/>
              </a:defRPr>
            </a:lvl2pPr>
            <a:lvl3pPr marL="1143000" indent="-228600">
              <a:defRPr sz="2400">
                <a:solidFill>
                  <a:srgbClr val="000000"/>
                </a:solidFill>
                <a:latin typeface="Times" charset="0"/>
                <a:ea typeface="ヒラギノ明朝 ProN W3" charset="-128"/>
                <a:sym typeface="Times" charset="0"/>
              </a:defRPr>
            </a:lvl3pPr>
            <a:lvl4pPr marL="1600200" indent="-228600">
              <a:defRPr sz="2400">
                <a:solidFill>
                  <a:srgbClr val="000000"/>
                </a:solidFill>
                <a:latin typeface="Times" charset="0"/>
                <a:ea typeface="ヒラギノ明朝 ProN W3" charset="-128"/>
                <a:sym typeface="Times" charset="0"/>
              </a:defRPr>
            </a:lvl4pPr>
            <a:lvl5pPr marL="2057400" indent="-228600">
              <a:defRPr sz="2400">
                <a:solidFill>
                  <a:srgbClr val="000000"/>
                </a:solidFill>
                <a:latin typeface="Times" charset="0"/>
                <a:ea typeface="ヒラギノ明朝 ProN W3" charset="-128"/>
                <a:sym typeface="Times" charset="0"/>
              </a:defRPr>
            </a:lvl5pPr>
            <a:lvl6pPr marL="25146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6pPr>
            <a:lvl7pPr marL="29718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7pPr>
            <a:lvl8pPr marL="34290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8pPr>
            <a:lvl9pPr marL="3886200" indent="-228600" eaLnBrk="0" fontAlgn="base" hangingPunct="0">
              <a:spcBef>
                <a:spcPct val="0"/>
              </a:spcBef>
              <a:spcAft>
                <a:spcPct val="0"/>
              </a:spcAft>
              <a:defRPr sz="2400">
                <a:solidFill>
                  <a:srgbClr val="000000"/>
                </a:solidFill>
                <a:latin typeface="Times" charset="0"/>
                <a:ea typeface="ヒラギノ明朝 ProN W3" charset="-128"/>
                <a:sym typeface="Times" charset="0"/>
              </a:defRPr>
            </a:lvl9pPr>
          </a:lstStyle>
          <a:p>
            <a:pPr defTabSz="365760" eaLnBrk="1" hangingPunct="1"/>
            <a:r>
              <a:rPr lang="en-US" altLang="x-none" dirty="0">
                <a:solidFill>
                  <a:srgbClr val="008000"/>
                </a:solidFill>
              </a:rPr>
              <a:t>/** Visit all nodes </a:t>
            </a:r>
            <a:r>
              <a:rPr lang="en-US" altLang="x-none" dirty="0" smtClean="0">
                <a:solidFill>
                  <a:srgbClr val="008000"/>
                </a:solidFill>
              </a:rPr>
              <a:t>reachable along unvisited paths from u.</a:t>
            </a:r>
            <a:br>
              <a:rPr lang="en-US" altLang="x-none" dirty="0" smtClean="0">
                <a:solidFill>
                  <a:srgbClr val="008000"/>
                </a:solidFill>
              </a:rPr>
            </a:br>
            <a:r>
              <a:rPr lang="en-US" altLang="x-none" dirty="0" smtClean="0">
                <a:solidFill>
                  <a:srgbClr val="008000"/>
                </a:solidFill>
              </a:rPr>
              <a:t>    *  Pre</a:t>
            </a:r>
            <a:r>
              <a:rPr lang="en-US" altLang="x-none" dirty="0">
                <a:solidFill>
                  <a:srgbClr val="008000"/>
                </a:solidFill>
              </a:rPr>
              <a:t>: u is unvisited</a:t>
            </a:r>
            <a:r>
              <a:rPr lang="en-US" altLang="x-none" dirty="0" smtClean="0">
                <a:solidFill>
                  <a:srgbClr val="008000"/>
                </a:solidFill>
              </a:rPr>
              <a:t>. </a:t>
            </a:r>
            <a:r>
              <a:rPr lang="en-US" altLang="x-none" dirty="0">
                <a:solidFill>
                  <a:srgbClr val="008000"/>
                </a:solidFill>
              </a:rPr>
              <a:t>*/</a:t>
            </a:r>
          </a:p>
          <a:p>
            <a:pPr defTabSz="365760" eaLnBrk="1" hangingPunct="1"/>
            <a:r>
              <a:rPr lang="en-US" altLang="x-none" b="1" dirty="0">
                <a:solidFill>
                  <a:srgbClr val="800000"/>
                </a:solidFill>
              </a:rPr>
              <a:t>public static void</a:t>
            </a:r>
            <a:r>
              <a:rPr lang="en-US" altLang="x-none" dirty="0">
                <a:solidFill>
                  <a:srgbClr val="800000"/>
                </a:solidFill>
              </a:rPr>
              <a:t> </a:t>
            </a:r>
            <a:r>
              <a:rPr lang="en-US" altLang="x-none" dirty="0" err="1">
                <a:solidFill>
                  <a:srgbClr val="800000"/>
                </a:solidFill>
              </a:rPr>
              <a:t>dfs</a:t>
            </a:r>
            <a:r>
              <a:rPr lang="en-US" altLang="x-none" dirty="0">
                <a:solidFill>
                  <a:srgbClr val="800000"/>
                </a:solidFill>
              </a:rPr>
              <a:t>(</a:t>
            </a:r>
            <a:r>
              <a:rPr lang="en-US" altLang="x-none" dirty="0" err="1">
                <a:solidFill>
                  <a:srgbClr val="800000"/>
                </a:solidFill>
              </a:rPr>
              <a:t>int</a:t>
            </a:r>
            <a:r>
              <a:rPr lang="en-US" altLang="x-none" dirty="0">
                <a:solidFill>
                  <a:srgbClr val="800000"/>
                </a:solidFill>
              </a:rPr>
              <a:t> u) {</a:t>
            </a:r>
          </a:p>
          <a:p>
            <a:pPr defTabSz="365760" eaLnBrk="1" hangingPunct="1"/>
            <a:r>
              <a:rPr lang="en-US" altLang="x-none" dirty="0">
                <a:solidFill>
                  <a:srgbClr val="800000"/>
                </a:solidFill>
              </a:rPr>
              <a:t>	Stack s= (u);</a:t>
            </a:r>
          </a:p>
          <a:p>
            <a:pPr defTabSz="365760" eaLnBrk="1" hangingPunct="1"/>
            <a:r>
              <a:rPr lang="en-US" altLang="x-none" dirty="0">
                <a:solidFill>
                  <a:srgbClr val="800000"/>
                </a:solidFill>
              </a:rPr>
              <a:t> 	</a:t>
            </a:r>
            <a:r>
              <a:rPr lang="en-US" altLang="x-none" b="1" dirty="0">
                <a:solidFill>
                  <a:srgbClr val="800000"/>
                </a:solidFill>
              </a:rPr>
              <a:t>while</a:t>
            </a:r>
            <a:r>
              <a:rPr lang="en-US" altLang="x-none" dirty="0">
                <a:solidFill>
                  <a:srgbClr val="800000"/>
                </a:solidFill>
              </a:rPr>
              <a:t> (s is not empty) {</a:t>
            </a:r>
          </a:p>
          <a:p>
            <a:pPr defTabSz="365760" eaLnBrk="1" hangingPunct="1"/>
            <a:r>
              <a:rPr lang="en-US" altLang="x-none" dirty="0">
                <a:solidFill>
                  <a:srgbClr val="800000"/>
                </a:solidFill>
              </a:rPr>
              <a:t>		u= </a:t>
            </a:r>
            <a:r>
              <a:rPr lang="en-US" altLang="x-none" dirty="0" err="1">
                <a:solidFill>
                  <a:srgbClr val="800000"/>
                </a:solidFill>
              </a:rPr>
              <a:t>s.pop</a:t>
            </a:r>
            <a:r>
              <a:rPr lang="en-US" altLang="x-none" dirty="0">
                <a:solidFill>
                  <a:srgbClr val="800000"/>
                </a:solidFill>
              </a:rPr>
              <a:t>();</a:t>
            </a:r>
            <a:endParaRPr lang="en-US" altLang="x-none" dirty="0">
              <a:solidFill>
                <a:srgbClr val="008000"/>
              </a:solidFill>
            </a:endParaRPr>
          </a:p>
          <a:p>
            <a:pPr defTabSz="365760" eaLnBrk="1" hangingPunct="1"/>
            <a:r>
              <a:rPr lang="en-US" altLang="x-none" dirty="0">
                <a:solidFill>
                  <a:srgbClr val="800000"/>
                </a:solidFill>
              </a:rPr>
              <a:t>		</a:t>
            </a:r>
            <a:r>
              <a:rPr lang="en-US" altLang="x-none" b="1" dirty="0">
                <a:solidFill>
                  <a:srgbClr val="800000"/>
                </a:solidFill>
              </a:rPr>
              <a:t>if</a:t>
            </a:r>
            <a:r>
              <a:rPr lang="en-US" altLang="x-none" dirty="0">
                <a:solidFill>
                  <a:srgbClr val="800000"/>
                </a:solidFill>
              </a:rPr>
              <a:t> (u has not been visited) {</a:t>
            </a:r>
          </a:p>
          <a:p>
            <a:pPr defTabSz="365760" eaLnBrk="1" hangingPunct="1"/>
            <a:r>
              <a:rPr lang="en-US" altLang="x-none" dirty="0">
                <a:solidFill>
                  <a:srgbClr val="800000"/>
                </a:solidFill>
              </a:rPr>
              <a:t>			visit u;</a:t>
            </a:r>
          </a:p>
          <a:p>
            <a:pPr defTabSz="365760" eaLnBrk="1" hangingPunct="1"/>
            <a:r>
              <a:rPr lang="en-US" altLang="x-none" dirty="0">
                <a:solidFill>
                  <a:srgbClr val="800000"/>
                </a:solidFill>
              </a:rPr>
              <a:t>			</a:t>
            </a:r>
            <a:r>
              <a:rPr lang="en-US" altLang="x-none" b="1" dirty="0">
                <a:solidFill>
                  <a:srgbClr val="800000"/>
                </a:solidFill>
              </a:rPr>
              <a:t>for </a:t>
            </a:r>
            <a:r>
              <a:rPr lang="en-US" altLang="x-none" dirty="0">
                <a:solidFill>
                  <a:srgbClr val="800000"/>
                </a:solidFill>
              </a:rPr>
              <a:t>each edge (u, v) leaving u:</a:t>
            </a:r>
          </a:p>
          <a:p>
            <a:pPr defTabSz="365760" eaLnBrk="1" hangingPunct="1"/>
            <a:r>
              <a:rPr lang="en-US" altLang="x-none" dirty="0">
                <a:solidFill>
                  <a:srgbClr val="800000"/>
                </a:solidFill>
              </a:rPr>
              <a:t>				</a:t>
            </a:r>
            <a:r>
              <a:rPr lang="en-US" altLang="x-none" dirty="0" err="1">
                <a:solidFill>
                  <a:srgbClr val="800000"/>
                </a:solidFill>
              </a:rPr>
              <a:t>s.push</a:t>
            </a:r>
            <a:r>
              <a:rPr lang="en-US" altLang="x-none" dirty="0">
                <a:solidFill>
                  <a:srgbClr val="800000"/>
                </a:solidFill>
              </a:rPr>
              <a:t>(v);</a:t>
            </a:r>
          </a:p>
          <a:p>
            <a:pPr defTabSz="365760" eaLnBrk="1" hangingPunct="1"/>
            <a:r>
              <a:rPr lang="en-US" altLang="x-none" dirty="0">
                <a:solidFill>
                  <a:srgbClr val="800000"/>
                </a:solidFill>
              </a:rPr>
              <a:t>		}</a:t>
            </a:r>
          </a:p>
          <a:p>
            <a:pPr defTabSz="365760" eaLnBrk="1" hangingPunct="1"/>
            <a:r>
              <a:rPr lang="en-US" altLang="x-none" dirty="0">
                <a:solidFill>
                  <a:srgbClr val="800000"/>
                </a:solidFill>
              </a:rPr>
              <a:t>	}</a:t>
            </a:r>
          </a:p>
          <a:p>
            <a:pPr defTabSz="365760" eaLnBrk="1" hangingPunct="1"/>
            <a:r>
              <a:rPr lang="en-US" altLang="x-none" dirty="0">
                <a:solidFill>
                  <a:srgbClr val="800000"/>
                </a:solidFill>
              </a:rPr>
              <a:t>}</a:t>
            </a:r>
          </a:p>
          <a:p>
            <a:pPr eaLnBrk="1" hangingPunct="1"/>
            <a:endParaRPr lang="en-US" altLang="x-none" dirty="0">
              <a:solidFill>
                <a:srgbClr val="800000"/>
              </a:solidFill>
              <a:latin typeface="Calibri" charset="0"/>
            </a:endParaRPr>
          </a:p>
        </p:txBody>
      </p:sp>
      <p:grpSp>
        <p:nvGrpSpPr>
          <p:cNvPr id="25602" name="Group 3"/>
          <p:cNvGrpSpPr>
            <a:grpSpLocks/>
          </p:cNvGrpSpPr>
          <p:nvPr/>
        </p:nvGrpSpPr>
        <p:grpSpPr bwMode="auto">
          <a:xfrm>
            <a:off x="5181600" y="4419600"/>
            <a:ext cx="3836988" cy="2320925"/>
            <a:chOff x="406400" y="4079875"/>
            <a:chExt cx="3836988" cy="2320925"/>
          </a:xfrm>
        </p:grpSpPr>
        <p:sp>
          <p:nvSpPr>
            <p:cNvPr id="25605" name="Oval 3"/>
            <p:cNvSpPr>
              <a:spLocks/>
            </p:cNvSpPr>
            <p:nvPr/>
          </p:nvSpPr>
          <p:spPr bwMode="auto">
            <a:xfrm>
              <a:off x="1319213" y="4529138"/>
              <a:ext cx="90487" cy="90487"/>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5606" name="Oval 4"/>
            <p:cNvSpPr>
              <a:spLocks/>
            </p:cNvSpPr>
            <p:nvPr/>
          </p:nvSpPr>
          <p:spPr bwMode="auto">
            <a:xfrm>
              <a:off x="1146175" y="5318125"/>
              <a:ext cx="90488"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5607" name="Oval 5"/>
            <p:cNvSpPr>
              <a:spLocks/>
            </p:cNvSpPr>
            <p:nvPr/>
          </p:nvSpPr>
          <p:spPr bwMode="auto">
            <a:xfrm>
              <a:off x="1863725" y="5800725"/>
              <a:ext cx="90488"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5608" name="Oval 6"/>
            <p:cNvSpPr>
              <a:spLocks/>
            </p:cNvSpPr>
            <p:nvPr/>
          </p:nvSpPr>
          <p:spPr bwMode="auto">
            <a:xfrm>
              <a:off x="1173163" y="6219825"/>
              <a:ext cx="90487"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5609" name="Oval 7"/>
            <p:cNvSpPr>
              <a:spLocks/>
            </p:cNvSpPr>
            <p:nvPr/>
          </p:nvSpPr>
          <p:spPr bwMode="auto">
            <a:xfrm>
              <a:off x="2259013" y="5299075"/>
              <a:ext cx="90487"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5610" name="Oval 8"/>
            <p:cNvSpPr>
              <a:spLocks/>
            </p:cNvSpPr>
            <p:nvPr/>
          </p:nvSpPr>
          <p:spPr bwMode="auto">
            <a:xfrm>
              <a:off x="2355850" y="6221413"/>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5611" name="Oval 9"/>
            <p:cNvSpPr>
              <a:spLocks/>
            </p:cNvSpPr>
            <p:nvPr/>
          </p:nvSpPr>
          <p:spPr bwMode="auto">
            <a:xfrm>
              <a:off x="2743200" y="5711825"/>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5612" name="Oval 10"/>
            <p:cNvSpPr>
              <a:spLocks/>
            </p:cNvSpPr>
            <p:nvPr/>
          </p:nvSpPr>
          <p:spPr bwMode="auto">
            <a:xfrm>
              <a:off x="2463800" y="4411663"/>
              <a:ext cx="90488" cy="90487"/>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5613" name="Oval 11"/>
            <p:cNvSpPr>
              <a:spLocks/>
            </p:cNvSpPr>
            <p:nvPr/>
          </p:nvSpPr>
          <p:spPr bwMode="auto">
            <a:xfrm>
              <a:off x="3043238" y="5027613"/>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5614" name="Oval 12"/>
            <p:cNvSpPr>
              <a:spLocks/>
            </p:cNvSpPr>
            <p:nvPr/>
          </p:nvSpPr>
          <p:spPr bwMode="auto">
            <a:xfrm>
              <a:off x="3557588" y="5789613"/>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5615" name="Oval 13"/>
            <p:cNvSpPr>
              <a:spLocks/>
            </p:cNvSpPr>
            <p:nvPr/>
          </p:nvSpPr>
          <p:spPr bwMode="auto">
            <a:xfrm>
              <a:off x="3790950" y="4652963"/>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5616" name="Oval 14"/>
            <p:cNvSpPr>
              <a:spLocks/>
            </p:cNvSpPr>
            <p:nvPr/>
          </p:nvSpPr>
          <p:spPr bwMode="auto">
            <a:xfrm>
              <a:off x="406400" y="5113338"/>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5617" name="AutoShape 15"/>
            <p:cNvSpPr>
              <a:spLocks/>
            </p:cNvSpPr>
            <p:nvPr/>
          </p:nvSpPr>
          <p:spPr bwMode="auto">
            <a:xfrm>
              <a:off x="496888" y="5159375"/>
              <a:ext cx="649287" cy="204788"/>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18" name="AutoShape 16"/>
            <p:cNvSpPr>
              <a:spLocks/>
            </p:cNvSpPr>
            <p:nvPr/>
          </p:nvSpPr>
          <p:spPr bwMode="auto">
            <a:xfrm rot="10800000" flipH="1">
              <a:off x="1192213" y="4619625"/>
              <a:ext cx="173037" cy="6985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19" name="AutoShape 17"/>
            <p:cNvSpPr>
              <a:spLocks/>
            </p:cNvSpPr>
            <p:nvPr/>
          </p:nvSpPr>
          <p:spPr bwMode="auto">
            <a:xfrm>
              <a:off x="1223963" y="5395913"/>
              <a:ext cx="652462" cy="41751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20" name="AutoShape 18"/>
            <p:cNvSpPr>
              <a:spLocks/>
            </p:cNvSpPr>
            <p:nvPr/>
          </p:nvSpPr>
          <p:spPr bwMode="auto">
            <a:xfrm rot="10800000" flipH="1">
              <a:off x="1250950" y="5878513"/>
              <a:ext cx="625475" cy="35401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21" name="AutoShape 19"/>
            <p:cNvSpPr>
              <a:spLocks/>
            </p:cNvSpPr>
            <p:nvPr/>
          </p:nvSpPr>
          <p:spPr bwMode="auto">
            <a:xfrm rot="10800000" flipH="1">
              <a:off x="1941513" y="5376863"/>
              <a:ext cx="330200" cy="43656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22" name="AutoShape 20"/>
            <p:cNvSpPr>
              <a:spLocks/>
            </p:cNvSpPr>
            <p:nvPr/>
          </p:nvSpPr>
          <p:spPr bwMode="auto">
            <a:xfrm>
              <a:off x="2336800" y="5376863"/>
              <a:ext cx="419100" cy="347662"/>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23" name="AutoShape 21"/>
            <p:cNvSpPr>
              <a:spLocks/>
            </p:cNvSpPr>
            <p:nvPr/>
          </p:nvSpPr>
          <p:spPr bwMode="auto">
            <a:xfrm rot="10800000" flipH="1">
              <a:off x="2433638" y="5789613"/>
              <a:ext cx="322262" cy="4445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24" name="AutoShape 22"/>
            <p:cNvSpPr>
              <a:spLocks/>
            </p:cNvSpPr>
            <p:nvPr/>
          </p:nvSpPr>
          <p:spPr bwMode="auto">
            <a:xfrm rot="10800000" flipH="1">
              <a:off x="2305050" y="4502150"/>
              <a:ext cx="204788" cy="7969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25" name="AutoShape 23"/>
            <p:cNvSpPr>
              <a:spLocks/>
            </p:cNvSpPr>
            <p:nvPr/>
          </p:nvSpPr>
          <p:spPr bwMode="auto">
            <a:xfrm rot="10800000" flipH="1">
              <a:off x="2820988" y="5118100"/>
              <a:ext cx="268287" cy="6064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26" name="AutoShape 24"/>
            <p:cNvSpPr>
              <a:spLocks/>
            </p:cNvSpPr>
            <p:nvPr/>
          </p:nvSpPr>
          <p:spPr bwMode="auto">
            <a:xfrm rot="10800000" flipH="1">
              <a:off x="3121025" y="4730750"/>
              <a:ext cx="682625" cy="3095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27" name="AutoShape 25"/>
            <p:cNvSpPr>
              <a:spLocks/>
            </p:cNvSpPr>
            <p:nvPr/>
          </p:nvSpPr>
          <p:spPr bwMode="auto">
            <a:xfrm>
              <a:off x="2833688" y="5757863"/>
              <a:ext cx="723900" cy="77787"/>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28" name="AutoShape 26"/>
            <p:cNvSpPr>
              <a:spLocks/>
            </p:cNvSpPr>
            <p:nvPr/>
          </p:nvSpPr>
          <p:spPr bwMode="auto">
            <a:xfrm rot="10800000" flipH="1">
              <a:off x="2541588" y="4165600"/>
              <a:ext cx="222250" cy="2587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29" name="Oval 27"/>
            <p:cNvSpPr>
              <a:spLocks/>
            </p:cNvSpPr>
            <p:nvPr/>
          </p:nvSpPr>
          <p:spPr bwMode="auto">
            <a:xfrm>
              <a:off x="2095500" y="4079875"/>
              <a:ext cx="90488" cy="90488"/>
            </a:xfrm>
            <a:prstGeom prst="ellipse">
              <a:avLst/>
            </a:prstGeom>
            <a:solidFill>
              <a:srgbClr val="FF3300"/>
            </a:solidFill>
            <a:ln w="25400">
              <a:solidFill>
                <a:srgbClr val="FF3300"/>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5630" name="Oval 28"/>
            <p:cNvSpPr>
              <a:spLocks/>
            </p:cNvSpPr>
            <p:nvPr/>
          </p:nvSpPr>
          <p:spPr bwMode="auto">
            <a:xfrm>
              <a:off x="2751138" y="4087813"/>
              <a:ext cx="90487"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5631" name="Oval 29"/>
            <p:cNvSpPr>
              <a:spLocks/>
            </p:cNvSpPr>
            <p:nvPr/>
          </p:nvSpPr>
          <p:spPr bwMode="auto">
            <a:xfrm>
              <a:off x="4152900" y="5387975"/>
              <a:ext cx="90488" cy="90488"/>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5632" name="AutoShape 30"/>
            <p:cNvSpPr>
              <a:spLocks/>
            </p:cNvSpPr>
            <p:nvPr/>
          </p:nvSpPr>
          <p:spPr bwMode="auto">
            <a:xfrm>
              <a:off x="2173288" y="4157663"/>
              <a:ext cx="303212" cy="2667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33" name="AutoShape 31"/>
            <p:cNvSpPr>
              <a:spLocks/>
            </p:cNvSpPr>
            <p:nvPr/>
          </p:nvSpPr>
          <p:spPr bwMode="auto">
            <a:xfrm rot="10800000" flipH="1">
              <a:off x="3635375" y="5465763"/>
              <a:ext cx="530225" cy="3365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34" name="AutoShape 32"/>
            <p:cNvSpPr>
              <a:spLocks/>
            </p:cNvSpPr>
            <p:nvPr/>
          </p:nvSpPr>
          <p:spPr bwMode="auto">
            <a:xfrm rot="10800000">
              <a:off x="3603625" y="5880100"/>
              <a:ext cx="246063" cy="4302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35" name="Oval 33"/>
            <p:cNvSpPr>
              <a:spLocks/>
            </p:cNvSpPr>
            <p:nvPr/>
          </p:nvSpPr>
          <p:spPr bwMode="auto">
            <a:xfrm>
              <a:off x="3803650" y="6310313"/>
              <a:ext cx="90488" cy="90487"/>
            </a:xfrm>
            <a:prstGeom prst="ellipse">
              <a:avLst/>
            </a:prstGeom>
            <a:solidFill>
              <a:srgbClr val="000000"/>
            </a:solidFill>
            <a:ln w="25400">
              <a:solidFill>
                <a:schemeClr val="tx1"/>
              </a:solidFill>
              <a:round/>
              <a:headEnd/>
              <a:tailEnd/>
            </a:ln>
          </p:spPr>
          <p:txBody>
            <a:bodyPr lIns="0" tIns="0" rIns="0" bIns="0"/>
            <a:lstStyle>
              <a:lvl1pPr>
                <a:spcBef>
                  <a:spcPts val="800"/>
                </a:spcBef>
                <a:buSzPct val="100000"/>
                <a:buFont typeface="Times" charset="0"/>
                <a:buChar char="•"/>
                <a:defRPr sz="3200">
                  <a:solidFill>
                    <a:schemeClr val="tx1"/>
                  </a:solidFill>
                  <a:latin typeface="Times" charset="0"/>
                  <a:ea typeface="ヒラギノ明朝 ProN W3" charset="-128"/>
                  <a:sym typeface="Times" charset="0"/>
                </a:defRPr>
              </a:lvl1pPr>
              <a:lvl2pPr marL="742950" indent="-285750">
                <a:spcBef>
                  <a:spcPts val="700"/>
                </a:spcBef>
                <a:buSzPct val="100000"/>
                <a:buFont typeface="Times" charset="0"/>
                <a:buChar char="–"/>
                <a:defRPr sz="2800">
                  <a:solidFill>
                    <a:schemeClr val="tx1"/>
                  </a:solidFill>
                  <a:latin typeface="Times" charset="0"/>
                  <a:ea typeface="ヒラギノ明朝 ProN W3" charset="-128"/>
                  <a:sym typeface="Times" charset="0"/>
                </a:defRPr>
              </a:lvl2pPr>
              <a:lvl3pPr marL="1143000" indent="-228600">
                <a:spcBef>
                  <a:spcPts val="600"/>
                </a:spcBef>
                <a:buSzPct val="100000"/>
                <a:buFont typeface="Times" charset="0"/>
                <a:buChar char="•"/>
                <a:defRPr sz="2400">
                  <a:solidFill>
                    <a:schemeClr val="tx1"/>
                  </a:solidFill>
                  <a:latin typeface="Times" charset="0"/>
                  <a:ea typeface="ヒラギノ明朝 ProN W3" charset="-128"/>
                  <a:sym typeface="Times" charset="0"/>
                </a:defRPr>
              </a:lvl3pPr>
              <a:lvl4pPr marL="16002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4pPr>
              <a:lvl5pPr marL="2057400" indent="-228600">
                <a:spcBef>
                  <a:spcPts val="500"/>
                </a:spcBef>
                <a:buSzPct val="100000"/>
                <a:buFont typeface="Times" charset="0"/>
                <a:buChar char="»"/>
                <a:defRPr sz="2000">
                  <a:solidFill>
                    <a:schemeClr val="tx1"/>
                  </a:solidFill>
                  <a:latin typeface="Times" charset="0"/>
                  <a:ea typeface="ヒラギノ明朝 ProN W3" charset="-128"/>
                  <a:sym typeface="Times" charset="0"/>
                </a:defRPr>
              </a:lvl5pPr>
              <a:lvl6pPr marL="25146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6pPr>
              <a:lvl7pPr marL="29718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7pPr>
              <a:lvl8pPr marL="34290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8pPr>
              <a:lvl9pPr marL="3886200" indent="-228600" eaLnBrk="0" fontAlgn="base" hangingPunct="0">
                <a:spcBef>
                  <a:spcPts val="500"/>
                </a:spcBef>
                <a:spcAft>
                  <a:spcPct val="0"/>
                </a:spcAft>
                <a:buSzPct val="100000"/>
                <a:buFont typeface="Times" charset="0"/>
                <a:buChar char="»"/>
                <a:defRPr sz="2000">
                  <a:solidFill>
                    <a:schemeClr val="tx1"/>
                  </a:solidFill>
                  <a:latin typeface="Times" charset="0"/>
                  <a:ea typeface="ヒラギノ明朝 ProN W3" charset="-128"/>
                  <a:sym typeface="Times" charset="0"/>
                </a:defRPr>
              </a:lvl9pPr>
            </a:lstStyle>
            <a:p>
              <a:pPr eaLnBrk="1" hangingPunct="1">
                <a:spcBef>
                  <a:spcPct val="0"/>
                </a:spcBef>
                <a:buSzTx/>
                <a:buFontTx/>
                <a:buNone/>
              </a:pPr>
              <a:endParaRPr lang="fr-BE" altLang="x-none" sz="2400">
                <a:solidFill>
                  <a:srgbClr val="000000"/>
                </a:solidFill>
              </a:endParaRPr>
            </a:p>
          </p:txBody>
        </p:sp>
        <p:sp>
          <p:nvSpPr>
            <p:cNvPr id="25636" name="AutoShape 34"/>
            <p:cNvSpPr>
              <a:spLocks/>
            </p:cNvSpPr>
            <p:nvPr/>
          </p:nvSpPr>
          <p:spPr bwMode="auto">
            <a:xfrm rot="10800000" flipH="1">
              <a:off x="1397000" y="4157663"/>
              <a:ext cx="711200" cy="38417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34925">
              <a:solidFill>
                <a:srgbClr val="FF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37" name="AutoShape 35"/>
            <p:cNvSpPr>
              <a:spLocks/>
            </p:cNvSpPr>
            <p:nvPr/>
          </p:nvSpPr>
          <p:spPr bwMode="auto">
            <a:xfrm rot="10800000" flipH="1">
              <a:off x="1223963" y="4489450"/>
              <a:ext cx="1252537" cy="84137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38" name="Line 36"/>
            <p:cNvSpPr>
              <a:spLocks noChangeShapeType="1"/>
            </p:cNvSpPr>
            <p:nvPr/>
          </p:nvSpPr>
          <p:spPr bwMode="auto">
            <a:xfrm>
              <a:off x="2185988" y="4125913"/>
              <a:ext cx="565150" cy="79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9" name="AutoShape 37"/>
            <p:cNvSpPr>
              <a:spLocks/>
            </p:cNvSpPr>
            <p:nvPr/>
          </p:nvSpPr>
          <p:spPr bwMode="auto">
            <a:xfrm>
              <a:off x="1397000" y="4606925"/>
              <a:ext cx="874713" cy="7048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40" name="AutoShape 38"/>
            <p:cNvSpPr>
              <a:spLocks/>
            </p:cNvSpPr>
            <p:nvPr/>
          </p:nvSpPr>
          <p:spPr bwMode="auto">
            <a:xfrm rot="10800000" flipH="1">
              <a:off x="484188" y="4606925"/>
              <a:ext cx="847725" cy="5191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41" name="AutoShape 39"/>
            <p:cNvSpPr>
              <a:spLocks/>
            </p:cNvSpPr>
            <p:nvPr/>
          </p:nvSpPr>
          <p:spPr bwMode="auto">
            <a:xfrm>
              <a:off x="484188" y="5191125"/>
              <a:ext cx="701675" cy="10414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42" name="AutoShape 40"/>
            <p:cNvSpPr>
              <a:spLocks/>
            </p:cNvSpPr>
            <p:nvPr/>
          </p:nvSpPr>
          <p:spPr bwMode="auto">
            <a:xfrm rot="10800000">
              <a:off x="1192213" y="5408613"/>
              <a:ext cx="26987" cy="811212"/>
            </a:xfrm>
            <a:custGeom>
              <a:avLst/>
              <a:gdLst>
                <a:gd name="T0" fmla="*/ 0 w 21600"/>
                <a:gd name="T1" fmla="*/ 0 h 21600"/>
                <a:gd name="T2" fmla="*/ 951419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43" name="Line 41"/>
            <p:cNvSpPr>
              <a:spLocks noChangeShapeType="1"/>
            </p:cNvSpPr>
            <p:nvPr/>
          </p:nvSpPr>
          <p:spPr bwMode="auto">
            <a:xfrm>
              <a:off x="1263650" y="6265863"/>
              <a:ext cx="1092200" cy="15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44" name="AutoShape 42"/>
            <p:cNvSpPr>
              <a:spLocks/>
            </p:cNvSpPr>
            <p:nvPr/>
          </p:nvSpPr>
          <p:spPr bwMode="auto">
            <a:xfrm rot="10800000" flipH="1">
              <a:off x="1954213" y="5757863"/>
              <a:ext cx="788987" cy="889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45" name="AutoShape 43"/>
            <p:cNvSpPr>
              <a:spLocks/>
            </p:cNvSpPr>
            <p:nvPr/>
          </p:nvSpPr>
          <p:spPr bwMode="auto">
            <a:xfrm rot="10800000">
              <a:off x="2541588" y="4489450"/>
              <a:ext cx="514350" cy="5508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46" name="AutoShape 44"/>
            <p:cNvSpPr>
              <a:spLocks/>
            </p:cNvSpPr>
            <p:nvPr/>
          </p:nvSpPr>
          <p:spPr bwMode="auto">
            <a:xfrm>
              <a:off x="2828925" y="4165600"/>
              <a:ext cx="974725" cy="50006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47" name="AutoShape 45"/>
            <p:cNvSpPr>
              <a:spLocks/>
            </p:cNvSpPr>
            <p:nvPr/>
          </p:nvSpPr>
          <p:spPr bwMode="auto">
            <a:xfrm>
              <a:off x="3121025" y="5105400"/>
              <a:ext cx="449263" cy="6969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48" name="AutoShape 46"/>
            <p:cNvSpPr>
              <a:spLocks/>
            </p:cNvSpPr>
            <p:nvPr/>
          </p:nvSpPr>
          <p:spPr bwMode="auto">
            <a:xfrm>
              <a:off x="2446338" y="6267450"/>
              <a:ext cx="1357312" cy="889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49" name="AutoShape 47"/>
            <p:cNvSpPr>
              <a:spLocks/>
            </p:cNvSpPr>
            <p:nvPr/>
          </p:nvSpPr>
          <p:spPr bwMode="auto">
            <a:xfrm rot="10800000" flipH="1">
              <a:off x="3881438" y="5478463"/>
              <a:ext cx="317500" cy="84455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50" name="AutoShape 48"/>
            <p:cNvSpPr>
              <a:spLocks/>
            </p:cNvSpPr>
            <p:nvPr/>
          </p:nvSpPr>
          <p:spPr bwMode="auto">
            <a:xfrm>
              <a:off x="3868738" y="4730750"/>
              <a:ext cx="296862" cy="669925"/>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51" name="AutoShape 49"/>
            <p:cNvSpPr>
              <a:spLocks/>
            </p:cNvSpPr>
            <p:nvPr/>
          </p:nvSpPr>
          <p:spPr bwMode="auto">
            <a:xfrm rot="10800000">
              <a:off x="2797175" y="4178300"/>
              <a:ext cx="292100" cy="8493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52" name="AutoShape 50"/>
            <p:cNvSpPr>
              <a:spLocks/>
            </p:cNvSpPr>
            <p:nvPr/>
          </p:nvSpPr>
          <p:spPr bwMode="auto">
            <a:xfrm rot="10800000" flipH="1">
              <a:off x="2349500" y="5105400"/>
              <a:ext cx="706438" cy="239713"/>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53" name="AutoShape 51"/>
            <p:cNvSpPr>
              <a:spLocks/>
            </p:cNvSpPr>
            <p:nvPr/>
          </p:nvSpPr>
          <p:spPr bwMode="auto">
            <a:xfrm>
              <a:off x="1941513" y="5878513"/>
              <a:ext cx="427037" cy="3556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54" name="AutoShape 52"/>
            <p:cNvSpPr>
              <a:spLocks/>
            </p:cNvSpPr>
            <p:nvPr/>
          </p:nvSpPr>
          <p:spPr bwMode="auto">
            <a:xfrm>
              <a:off x="2349500" y="5345113"/>
              <a:ext cx="1803400" cy="88900"/>
            </a:xfrm>
            <a:custGeom>
              <a:avLst/>
              <a:gdLst>
                <a:gd name="T0" fmla="*/ 0 w 21600"/>
                <a:gd name="T1" fmla="*/ 0 h 21600"/>
                <a:gd name="T2" fmla="*/ 2147483646 w 21600"/>
                <a:gd name="T3" fmla="*/ 2147483646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55" name="AutoShape 53"/>
            <p:cNvSpPr>
              <a:spLocks/>
            </p:cNvSpPr>
            <p:nvPr/>
          </p:nvSpPr>
          <p:spPr bwMode="auto">
            <a:xfrm rot="10800000" flipH="1">
              <a:off x="1236663" y="5345113"/>
              <a:ext cx="1022350" cy="19050"/>
            </a:xfrm>
            <a:custGeom>
              <a:avLst/>
              <a:gdLst>
                <a:gd name="T0" fmla="*/ 0 w 21600"/>
                <a:gd name="T1" fmla="*/ 0 h 21600"/>
                <a:gd name="T2" fmla="*/ 2147483646 w 21600"/>
                <a:gd name="T3" fmla="*/ 2553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lnTo>
                    <a:pt x="21600" y="21600"/>
                  </a:lnTo>
                </a:path>
              </a:pathLst>
            </a:custGeom>
            <a:noFill/>
            <a:ln w="254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25603" name="Rectangle 54"/>
          <p:cNvSpPr>
            <a:spLocks noGrp="1" noChangeArrowheads="1"/>
          </p:cNvSpPr>
          <p:nvPr>
            <p:ph type="title"/>
          </p:nvPr>
        </p:nvSpPr>
        <p:spPr>
          <a:xfrm>
            <a:off x="609600" y="457200"/>
            <a:ext cx="8153400" cy="823913"/>
          </a:xfrm>
        </p:spPr>
        <p:txBody>
          <a:bodyPr rIns="132080"/>
          <a:lstStyle/>
          <a:p>
            <a:pPr eaLnBrk="1" hangingPunct="1"/>
            <a:r>
              <a:rPr lang="en-US" altLang="x-none" sz="2800" b="1" dirty="0">
                <a:solidFill>
                  <a:srgbClr val="800000"/>
                </a:solidFill>
                <a:latin typeface="Tw Cen MT" charset="0"/>
              </a:rPr>
              <a:t>Aside: How </a:t>
            </a:r>
            <a:r>
              <a:rPr lang="en-US" altLang="x-none" sz="2800" b="1" dirty="0" smtClean="0">
                <a:solidFill>
                  <a:srgbClr val="800000"/>
                </a:solidFill>
                <a:latin typeface="Tw Cen MT" charset="0"/>
              </a:rPr>
              <a:t>to tell whether an</a:t>
            </a:r>
            <a:r>
              <a:rPr lang="en-US" altLang="x-none" sz="2800" b="1" dirty="0">
                <a:solidFill>
                  <a:srgbClr val="800000"/>
                </a:solidFill>
                <a:latin typeface="Tw Cen MT" charset="0"/>
              </a:rPr>
              <a:t/>
            </a:r>
            <a:br>
              <a:rPr lang="en-US" altLang="x-none" sz="2800" b="1" dirty="0">
                <a:solidFill>
                  <a:srgbClr val="800000"/>
                </a:solidFill>
                <a:latin typeface="Tw Cen MT" charset="0"/>
              </a:rPr>
            </a:br>
            <a:r>
              <a:rPr lang="en-US" altLang="x-none" sz="2800" b="1" dirty="0" smtClean="0">
                <a:solidFill>
                  <a:srgbClr val="800000"/>
                </a:solidFill>
                <a:latin typeface="Tw Cen MT" charset="0"/>
              </a:rPr>
              <a:t>undirected graph has a </a:t>
            </a:r>
            <a:r>
              <a:rPr lang="en-US" altLang="x-none" sz="2800" b="1" dirty="0" err="1" smtClean="0">
                <a:solidFill>
                  <a:srgbClr val="800000"/>
                </a:solidFill>
                <a:latin typeface="Tw Cen MT" charset="0"/>
              </a:rPr>
              <a:t>cycl</a:t>
            </a:r>
            <a:r>
              <a:rPr lang="en-US" altLang="x-none" sz="2800" b="1" dirty="0" smtClean="0">
                <a:solidFill>
                  <a:srgbClr val="800000"/>
                </a:solidFill>
                <a:latin typeface="Tw Cen MT" charset="0"/>
              </a:rPr>
              <a:t>.?</a:t>
            </a:r>
            <a:endParaRPr lang="en-US" altLang="x-none" sz="2800" b="1" dirty="0">
              <a:solidFill>
                <a:srgbClr val="FF0000"/>
              </a:solidFill>
              <a:latin typeface="Tw Cen MT" charset="0"/>
            </a:endParaRPr>
          </a:p>
        </p:txBody>
      </p:sp>
      <p:sp>
        <p:nvSpPr>
          <p:cNvPr id="2" name="TextBox 1"/>
          <p:cNvSpPr txBox="1"/>
          <p:nvPr/>
        </p:nvSpPr>
        <p:spPr>
          <a:xfrm>
            <a:off x="4953000" y="2438400"/>
            <a:ext cx="3352800" cy="1200328"/>
          </a:xfrm>
          <a:prstGeom prst="rect">
            <a:avLst/>
          </a:prstGeom>
          <a:solidFill>
            <a:schemeClr val="accent2">
              <a:lumMod val="20000"/>
              <a:lumOff val="80000"/>
            </a:schemeClr>
          </a:solidFill>
        </p:spPr>
        <p:txBody>
          <a:bodyPr wrap="square" rtlCol="0">
            <a:spAutoFit/>
          </a:bodyPr>
          <a:lstStyle/>
          <a:p>
            <a:r>
              <a:rPr lang="en-US" dirty="0" smtClean="0"/>
              <a:t>We modify iterative </a:t>
            </a:r>
            <a:r>
              <a:rPr lang="en-US" dirty="0" err="1" smtClean="0"/>
              <a:t>dfs</a:t>
            </a:r>
            <a:r>
              <a:rPr lang="en-US" dirty="0" smtClean="0"/>
              <a:t> to calculate whether the graph has a cycle</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Title &amp; Bullets">
  <a:themeElements>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Bullets">
      <a:majorFont>
        <a:latin typeface="Times"/>
        <a:ea typeface="ヒラギノ明朝 ProN W3"/>
        <a:cs typeface="ヒラギノ明朝 ProN W3"/>
      </a:majorFont>
      <a:minorFont>
        <a:latin typeface="Times"/>
        <a:ea typeface="ヒラギノ明朝 ProN W3"/>
        <a:cs typeface="ヒラギノ明朝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BE0E3"/>
        </a:solidFill>
        <a:ln w="127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charset="0"/>
            <a:ea typeface="ヒラギノ明朝 ProN W3" charset="0"/>
            <a:cs typeface="ヒラギノ明朝 ProN W3" charset="0"/>
            <a:sym typeface="Times" charset="0"/>
          </a:defRPr>
        </a:defPPr>
      </a:lstStyle>
    </a:spDef>
    <a:lnDef>
      <a:spPr bwMode="auto">
        <a:xfrm>
          <a:off x="0" y="0"/>
          <a:ext cx="1" cy="1"/>
        </a:xfrm>
        <a:custGeom>
          <a:avLst/>
          <a:gdLst/>
          <a:ahLst/>
          <a:cxnLst/>
          <a:rect l="0" t="0" r="0" b="0"/>
          <a:pathLst/>
        </a:custGeom>
        <a:solidFill>
          <a:srgbClr val="BBE0E3"/>
        </a:solidFill>
        <a:ln w="127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charset="0"/>
            <a:ea typeface="ヒラギノ明朝 ProN W3" charset="0"/>
            <a:cs typeface="ヒラギノ明朝 ProN W3" charset="0"/>
            <a:sym typeface="Times"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9054</TotalTime>
  <Pages>0</Pages>
  <Words>3357</Words>
  <Characters>0</Characters>
  <Application>Microsoft Macintosh PowerPoint</Application>
  <PresentationFormat>On-screen Show (4:3)</PresentationFormat>
  <Lines>0</Lines>
  <Paragraphs>576</Paragraphs>
  <Slides>42</Slides>
  <Notes>2</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Title &amp; Bullets</vt:lpstr>
      <vt:lpstr>PowerPoint Presentation</vt:lpstr>
      <vt:lpstr>We demo A8</vt:lpstr>
      <vt:lpstr>Undirected trees</vt:lpstr>
      <vt:lpstr>Facts about trees</vt:lpstr>
      <vt:lpstr>Spanning trees</vt:lpstr>
      <vt:lpstr>Spanning trees: examples</vt:lpstr>
      <vt:lpstr>Finding a spanning tree: Subtractive method</vt:lpstr>
      <vt:lpstr>Aside: How can you find a cycle in an undirected graph?</vt:lpstr>
      <vt:lpstr>Aside: How to tell whether an undirected graph has a cycl.?</vt:lpstr>
      <vt:lpstr>Aside: How can you find a cycle in an undirected graph?</vt:lpstr>
      <vt:lpstr>Finding a spanning tree: Subtractive method</vt:lpstr>
      <vt:lpstr>Finding a spanning tree: Additive method</vt:lpstr>
      <vt:lpstr>Aside: How do you find connected components?</vt:lpstr>
      <vt:lpstr>Aside: How do you find connected components?</vt:lpstr>
      <vt:lpstr>Aside: How do you find connected components?</vt:lpstr>
      <vt:lpstr>Finding a spanning tree: Additive method</vt:lpstr>
      <vt:lpstr>Minimum spanning trees</vt:lpstr>
      <vt:lpstr>Greedy algorithm</vt:lpstr>
      <vt:lpstr>Greedy algorithm —doesn’t always work!</vt:lpstr>
      <vt:lpstr>Greediness doesn’t work here</vt:lpstr>
      <vt:lpstr>Finding a minimal spanning tree</vt:lpstr>
      <vt:lpstr>PowerPoint Presentation</vt:lpstr>
      <vt:lpstr>Kruskal</vt:lpstr>
      <vt:lpstr>MST using “Prim’s algorithm” (should be called “JPD algorithm”)</vt:lpstr>
      <vt:lpstr>Kruskal</vt:lpstr>
      <vt:lpstr>Difference between Prim and Kruskal</vt:lpstr>
      <vt:lpstr>Difference between Prim and Kruskal</vt:lpstr>
      <vt:lpstr>Difference between Prim and Kruskal</vt:lpstr>
      <vt:lpstr>Prim’s (JPD) spanning tree algorithm</vt:lpstr>
      <vt:lpstr>Prim’s (JPD) spanning tree algorithm</vt:lpstr>
      <vt:lpstr>PowerPoint Presentation</vt:lpstr>
      <vt:lpstr>Prim’s (JPD) spanning tree algorithm</vt:lpstr>
      <vt:lpstr>PowerPoint Presentation</vt:lpstr>
      <vt:lpstr>PowerPoint Presentation</vt:lpstr>
      <vt:lpstr>PowerPoint Presentation</vt:lpstr>
      <vt:lpstr>Application of minimum spanning tree</vt:lpstr>
      <vt:lpstr>Graph algorithms MEGA-POLL!</vt:lpstr>
      <vt:lpstr>Greedy algorithms</vt:lpstr>
      <vt:lpstr>Breadth-first search, Shortest-path, Prim</vt:lpstr>
      <vt:lpstr>Similar code structures</vt:lpstr>
      <vt:lpstr>Traveling salesman problem</vt:lpstr>
      <vt:lpstr>Graph Algorithms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Whither Programming Methodology? Don’t let it wither.  David Gries Computer Science Department Cornell University CCSNE2004</dc:title>
  <dc:creator>Trial User</dc:creator>
  <cp:lastModifiedBy>David Gries</cp:lastModifiedBy>
  <cp:revision>380</cp:revision>
  <cp:lastPrinted>2015-04-08T22:32:11Z</cp:lastPrinted>
  <dcterms:modified xsi:type="dcterms:W3CDTF">2017-10-30T15:17:47Z</dcterms:modified>
</cp:coreProperties>
</file>