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377" r:id="rId3"/>
    <p:sldId id="314" r:id="rId4"/>
    <p:sldId id="315" r:id="rId5"/>
    <p:sldId id="341" r:id="rId6"/>
    <p:sldId id="326" r:id="rId7"/>
    <p:sldId id="327" r:id="rId8"/>
    <p:sldId id="342" r:id="rId9"/>
    <p:sldId id="316" r:id="rId10"/>
    <p:sldId id="318" r:id="rId11"/>
    <p:sldId id="363" r:id="rId12"/>
    <p:sldId id="319" r:id="rId13"/>
    <p:sldId id="389" r:id="rId14"/>
    <p:sldId id="320" r:id="rId15"/>
    <p:sldId id="321" r:id="rId16"/>
    <p:sldId id="322" r:id="rId17"/>
    <p:sldId id="354" r:id="rId18"/>
    <p:sldId id="355" r:id="rId19"/>
    <p:sldId id="356" r:id="rId20"/>
    <p:sldId id="366" r:id="rId21"/>
    <p:sldId id="367" r:id="rId22"/>
    <p:sldId id="368" r:id="rId23"/>
    <p:sldId id="358" r:id="rId24"/>
    <p:sldId id="370" r:id="rId25"/>
    <p:sldId id="371" r:id="rId26"/>
    <p:sldId id="372" r:id="rId27"/>
    <p:sldId id="378" r:id="rId28"/>
    <p:sldId id="379" r:id="rId29"/>
    <p:sldId id="376" r:id="rId30"/>
    <p:sldId id="373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32" autoAdjust="0"/>
  </p:normalViewPr>
  <p:slideViewPr>
    <p:cSldViewPr showGuides="1">
      <p:cViewPr>
        <p:scale>
          <a:sx n="85" d="100"/>
          <a:sy n="85" d="100"/>
        </p:scale>
        <p:origin x="-496" y="-816"/>
      </p:cViewPr>
      <p:guideLst>
        <p:guide orient="horz" pos="3264"/>
        <p:guide pos="1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0CD9BB5-DC3A-E44C-A5B4-59FC9AD6DDC7}" type="datetimeFigureOut">
              <a:rPr lang="fr-FR"/>
              <a:pPr>
                <a:defRPr/>
              </a:pPr>
              <a:t>10/26/17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DDDE512-14F6-0C48-9252-B1D855934E3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938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E0A3512-E3A9-344F-A81C-D68C2CE84016}" type="datetimeFigureOut">
              <a:rPr lang="fr-FR"/>
              <a:pPr>
                <a:defRPr/>
              </a:pPr>
              <a:t>10/26/17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fr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705D9E8D-4DE7-6544-B702-28A61A711E2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3253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D9E8D-4DE7-6544-B702-28A61A711E20}" type="slidenum">
              <a:rPr lang="fr-BE" smtClean="0"/>
              <a:pPr>
                <a:defRPr/>
              </a:pPr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3483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Note that the theorem is proved not in terms of executing things but in terms of a state of affairs.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This makes it easier to state and to prove.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The case v is in F is here only to make the algorithm a bit shorter. We could start with v in S, but that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would require more work in order to truthify the invariant later on. 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2956A8EB-92F9-7A47-BE80-FB397A71CC6D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12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Note that the theorem is proved not in terms of executing things but in terms of a state of affairs.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This makes it easier to state and to prove.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The case v is in F is here only to make the algorithm a bit shorter. We could start with v in S, but that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would require more work in order to truthify the invariant later on. 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2956A8EB-92F9-7A47-BE80-FB397A71CC6D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13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To truthify invariant initially, set </a:t>
            </a:r>
            <a:r>
              <a:rPr lang="en-US" dirty="0" smtClean="0">
                <a:latin typeface="Calibri" charset="0"/>
              </a:rPr>
              <a:t>L</a:t>
            </a:r>
            <a:r>
              <a:rPr lang="en-US" dirty="0">
                <a:latin typeface="Calibri" charset="0"/>
              </a:rPr>
              <a:t>[v] to 0.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Then make F contain v and s empty. It is easy to see that each part of the invariant is true.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D7D75E1E-FCA6-5E49-A8D9-E98FCE843304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14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The loop can stop when </a:t>
            </a:r>
            <a:r>
              <a:rPr lang="en-US" dirty="0" smtClean="0">
                <a:latin typeface="Calibri" charset="0"/>
              </a:rPr>
              <a:t>F </a:t>
            </a:r>
            <a:r>
              <a:rPr lang="en-US" dirty="0">
                <a:latin typeface="Calibri" charset="0"/>
              </a:rPr>
              <a:t>is empty. Then, v has to be in S, there are no edges leaving S, so all nodes are in S.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C26461E6-5FB7-4A4C-82AB-3744F58374BC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15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To make progress add a node to the settled set. The theorem tells us which one to add.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Note that moving f to S may gives new branches to both F and Far Off. Something must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Be done to truthify the invariant.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16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To make progress add a node to the settled set. The theorem tells us which one to add.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Note that moving f to S may gives new branches to both F and Far Off. Something must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Be done to truthify the invariant.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17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To make progress add a node to the settled set. The theorem tells us which one to add.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Note that moving f to S may gives new branches to both F and Far Off. Something must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Be done to truthify the invariant.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18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To make progress add a node to the settled set. The theorem tells us which one to add.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Note that moving f to S may gives new branches to both F and Far Off. Something must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Be done to truthify the invariant.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19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2916B5FD-5949-244C-8B21-0298E19A85EE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20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This will be a high-level description, not mentioning what the graph representation is.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2916B5FD-5949-244C-8B21-0298E19A85EE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21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Here’s a bit of history about Dijkstra’s shortest path algorithm.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Dijkstra was 26 at the time. Dijkstra died of cancer at the age of 72.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His wife, Ria, the young fiance he mentions, died three years ago, in October 2012.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014A21D9-6E49-7B4B-9DCE-1DDC3E5A4262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2916B5FD-5949-244C-8B21-0298E19A85EE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22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Here’s the algorithm,</a:t>
            </a:r>
            <a:r>
              <a:rPr lang="en-US" baseline="0" dirty="0" smtClean="0">
                <a:latin typeface="Calibri" charset="0"/>
              </a:rPr>
              <a:t> with </a:t>
            </a:r>
            <a:r>
              <a:rPr lang="en-US" baseline="0" dirty="0" err="1" smtClean="0">
                <a:latin typeface="Calibri" charset="0"/>
              </a:rPr>
              <a:t>backpointers</a:t>
            </a:r>
            <a:r>
              <a:rPr lang="en-US" baseline="0" dirty="0" smtClean="0">
                <a:latin typeface="Calibri" charset="0"/>
              </a:rPr>
              <a:t> calculated</a:t>
            </a: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23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24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25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Here’s the algorithm. For what nodes do we need a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shortest distance and a back pointer</a:t>
            </a: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26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Here’s the algorithm. For what nodes do we need a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shortest distance and a back pointer</a:t>
            </a: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27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Here’s the algorithm. For what nodes do we need a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shortest distance and a back pointer</a:t>
            </a: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28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Here’s the algorithm. For what nodes do we need a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shortest distance and a back pointer</a:t>
            </a: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29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30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31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Gries had only one course on programming or computer science: a course in 1959 on an assembly language for a fake computer. We, too, could not test our program! There were about 20 students in the course, so the professor didn’t have TOO much grading to do –no </a:t>
            </a:r>
            <a:r>
              <a:rPr lang="en-US" dirty="0" err="1">
                <a:latin typeface="Calibri" charset="0"/>
              </a:rPr>
              <a:t>TAs.</a:t>
            </a:r>
            <a:r>
              <a:rPr lang="en-US" dirty="0">
                <a:latin typeface="Calibri" charset="0"/>
              </a:rPr>
              <a:t> After graduating in June 1960, he worked for two years for the US Naval Weapons Lab (as a civilian), as a </a:t>
            </a:r>
            <a:r>
              <a:rPr lang="en-US" dirty="0" smtClean="0">
                <a:latin typeface="Calibri" charset="0"/>
              </a:rPr>
              <a:t>mathematician</a:t>
            </a:r>
            <a:r>
              <a:rPr lang="en-US" dirty="0">
                <a:latin typeface="Calibri" charset="0"/>
              </a:rPr>
              <a:t>-programmer. He was taught Fortran in 1 week, and then started programming in both Fortran and the IBM 7090 assembly language.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63DC9D18-B936-9E48-979B-5BAC4FB69088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4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32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33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34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35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36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37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Look at order of execution time for dense and sparse graphs</a:t>
            </a: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38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D9E8D-4DE7-6544-B702-28A61A711E20}" type="slidenum">
              <a:rPr lang="fr-BE" smtClean="0"/>
              <a:pPr>
                <a:defRPr/>
              </a:pPr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4271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AA79F6DD-EFBD-F345-81E4-E8E040DA8410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6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Fritz Bauer, </a:t>
            </a:r>
            <a:r>
              <a:rPr lang="en-US" dirty="0" err="1" smtClean="0">
                <a:latin typeface="Calibri" charset="0"/>
              </a:rPr>
              <a:t>Gries’s</a:t>
            </a:r>
            <a:r>
              <a:rPr lang="en-US" dirty="0" smtClean="0">
                <a:latin typeface="Calibri" charset="0"/>
              </a:rPr>
              <a:t> PhD advisor,</a:t>
            </a:r>
            <a:r>
              <a:rPr lang="en-US" baseline="0" dirty="0" smtClean="0">
                <a:latin typeface="Calibri" charset="0"/>
              </a:rPr>
              <a:t> died at age of 91 about 2 years ago.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</a:rPr>
              <a:t>Hans </a:t>
            </a:r>
            <a:r>
              <a:rPr lang="en-US" baseline="0" dirty="0" err="1" smtClean="0">
                <a:latin typeface="Calibri" charset="0"/>
              </a:rPr>
              <a:t>Ruedige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Wiehle</a:t>
            </a:r>
            <a:r>
              <a:rPr lang="en-US" baseline="0" dirty="0" smtClean="0">
                <a:latin typeface="Calibri" charset="0"/>
              </a:rPr>
              <a:t>, one of the two people who designed the </a:t>
            </a:r>
            <a:r>
              <a:rPr lang="en-US" baseline="0" dirty="0" err="1" smtClean="0">
                <a:latin typeface="Calibri" charset="0"/>
              </a:rPr>
              <a:t>Alcor-ILLinois</a:t>
            </a:r>
            <a:endParaRPr lang="en-US" baseline="0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err="1" smtClean="0">
                <a:latin typeface="Calibri" charset="0"/>
              </a:rPr>
              <a:t>Algol</a:t>
            </a:r>
            <a:r>
              <a:rPr lang="en-US" baseline="0" dirty="0" smtClean="0">
                <a:latin typeface="Calibri" charset="0"/>
              </a:rPr>
              <a:t> 60 compiler in Illinois, with </a:t>
            </a:r>
            <a:r>
              <a:rPr lang="en-US" baseline="0" dirty="0" err="1" smtClean="0">
                <a:latin typeface="Calibri" charset="0"/>
              </a:rPr>
              <a:t>gries</a:t>
            </a:r>
            <a:r>
              <a:rPr lang="en-US" baseline="0" dirty="0" smtClean="0">
                <a:latin typeface="Calibri" charset="0"/>
              </a:rPr>
              <a:t> during the major part of the programming.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</a:rPr>
              <a:t>The other one, Manfred Paul, was at the conference but is not in the picture.</a:t>
            </a:r>
            <a:endParaRPr lang="en-US" dirty="0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58888E1-77EC-8C44-AC07-2B801BA8FB19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7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This will be a high-level description, not mentioning what the graph representation is.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2916B5FD-5949-244C-8B21-0298E19A85EE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9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Settled node information is always in red, Frontier information in blue, and Far off info in black.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89760A28-CFE1-B44D-8927-539ED8B7C73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10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Settled node information is always in red, Frontier information in blue, and Far off info in black.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89760A28-CFE1-B44D-8927-539ED8B7C73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11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47B420B-195F-0442-A8A5-F4179774B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14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D6AD2-325A-9443-9913-67AF5F964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7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8A8BD-32D3-1841-A54D-7187FBE85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0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08CC-40F7-3747-95EE-A129A49B7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1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3D0BE2CE-334E-4D4B-BC30-1D95F7FBD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14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B9E9C-F49F-6F43-A8E9-9D9CC75ED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0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47BB-306D-A042-85B6-806459F39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9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087BD-9CC0-2148-AB06-4BAE4B4BA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6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D13822A-2859-C148-9156-42994AEF7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3F80A-217A-A04F-98A3-5A278DAC9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3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958681BF-D3DD-EC49-8207-E0191DF89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58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0F15E4-15B3-E243-B852-86FEADC53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1" r:id="rId2"/>
    <p:sldLayoutId id="2147484026" r:id="rId3"/>
    <p:sldLayoutId id="2147484027" r:id="rId4"/>
    <p:sldLayoutId id="2147484028" r:id="rId5"/>
    <p:sldLayoutId id="2147484022" r:id="rId6"/>
    <p:sldLayoutId id="2147484029" r:id="rId7"/>
    <p:sldLayoutId id="2147484023" r:id="rId8"/>
    <p:sldLayoutId id="2147484030" r:id="rId9"/>
    <p:sldLayoutId id="2147484024" r:id="rId10"/>
    <p:sldLayoutId id="21474840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dijkstrascry.co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homepages.cs.ncl.ac.uk/brian.randell/NATO/index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3505200"/>
            <a:ext cx="6477000" cy="2362200"/>
          </a:xfrm>
        </p:spPr>
        <p:txBody>
          <a:bodyPr rIns="13208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Shortest Path Algorithm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solidFill>
                  <a:srgbClr val="FFFFFF"/>
                </a:solidFill>
                <a:latin typeface="Tw Cen MT" charset="0"/>
              </a:rPr>
              <a:t>  </a:t>
            </a:r>
            <a:r>
              <a:rPr lang="en-US" dirty="0">
                <a:solidFill>
                  <a:srgbClr val="FFFFFF"/>
                </a:solidFill>
                <a:latin typeface="Tw Cen MT" charset="0"/>
              </a:rPr>
              <a:t>Chapter 28</a:t>
            </a:r>
            <a:r>
              <a:rPr lang="en-US" dirty="0">
                <a:ea typeface="+mj-ea"/>
                <a:cs typeface="+mj-cs"/>
              </a:rPr>
              <a:t/>
            </a:r>
            <a:br>
              <a:rPr lang="en-US" dirty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  <a:solidFill>
            <a:srgbClr val="808080">
              <a:alpha val="49803"/>
            </a:srgbClr>
          </a:solidFill>
        </p:spPr>
        <p:txBody>
          <a:bodyPr rIns="132080"/>
          <a:lstStyle/>
          <a:p>
            <a:pPr marL="39688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700" dirty="0">
                <a:latin typeface="Tw Cen MT" charset="0"/>
              </a:rPr>
              <a:t>Lecture </a:t>
            </a:r>
            <a:r>
              <a:rPr lang="en-US" sz="1700" dirty="0" smtClean="0">
                <a:latin typeface="Tw Cen MT" charset="0"/>
              </a:rPr>
              <a:t>21</a:t>
            </a:r>
            <a:endParaRPr lang="en-US" sz="1700" dirty="0">
              <a:latin typeface="Tw Cen MT" charset="0"/>
            </a:endParaRPr>
          </a:p>
          <a:p>
            <a:pPr marL="39688" eaLnBrk="1" hangingPunct="1">
              <a:lnSpc>
                <a:spcPct val="90000"/>
              </a:lnSpc>
            </a:pPr>
            <a:r>
              <a:rPr lang="en-US" sz="1700" dirty="0">
                <a:latin typeface="Tw Cen MT" charset="0"/>
              </a:rPr>
              <a:t>CS2110 </a:t>
            </a:r>
            <a:r>
              <a:rPr lang="mr-IN" sz="1700" dirty="0" smtClean="0">
                <a:latin typeface="Tw Cen MT" charset="0"/>
              </a:rPr>
              <a:t>–</a:t>
            </a:r>
            <a:r>
              <a:rPr lang="en-US" sz="1700" dirty="0" smtClean="0">
                <a:latin typeface="Tw Cen MT" charset="0"/>
              </a:rPr>
              <a:t>Fall 2017</a:t>
            </a:r>
            <a:endParaRPr lang="en-US" sz="1700" dirty="0">
              <a:latin typeface="Tw Cen MT" charset="0"/>
            </a:endParaRP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1225411D-021E-FF44-B6A0-E4F6AFBFEE2D}" type="slidenum">
              <a:rPr lang="en-US" sz="1400">
                <a:solidFill>
                  <a:schemeClr val="tx2"/>
                </a:solidFill>
              </a:rPr>
              <a:pPr eaLnBrk="1" hangingPunct="1"/>
              <a:t>1</a:t>
            </a:fld>
            <a:endParaRPr 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C369E397-44B5-E545-9C1B-EFD092C595F4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10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3073" name="Rectangle 1"/>
          <p:cNvSpPr>
            <a:spLocks/>
          </p:cNvSpPr>
          <p:nvPr/>
        </p:nvSpPr>
        <p:spPr bwMode="auto">
          <a:xfrm>
            <a:off x="228600" y="2362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77825" indent="-338138">
              <a:spcBef>
                <a:spcPts val="145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1.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a Settled node s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 shortest path from v to s contains only settled nodes and </a:t>
            </a:r>
            <a:r>
              <a:rPr lang="en-US" dirty="0" smtClean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s]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length of shortest 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s path.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sp>
        <p:nvSpPr>
          <p:cNvPr id="3074" name="Rectangle 2"/>
          <p:cNvSpPr>
            <a:spLocks/>
          </p:cNvSpPr>
          <p:nvPr/>
        </p:nvSpPr>
        <p:spPr bwMode="auto">
          <a:xfrm>
            <a:off x="228600" y="4495800"/>
            <a:ext cx="411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All edges leaving S go to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   </a:t>
            </a: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228600" y="3200400"/>
            <a:ext cx="8001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a Frontier node f,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at least one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 path contains only settled nodes (except perhaps for f) and </a:t>
            </a:r>
            <a:r>
              <a:rPr lang="en-US" dirty="0"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dirty="0" smtClean="0"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latin typeface="Times" charset="0"/>
                <a:ea typeface="MS PGothic" charset="0"/>
                <a:cs typeface="MS PGothic" charset="0"/>
                <a:sym typeface="Times" charset="0"/>
              </a:rPr>
              <a:t>f] is </a:t>
            </a:r>
            <a:r>
              <a:rPr lang="en-US" dirty="0" smtClean="0">
                <a:latin typeface="Times" charset="0"/>
                <a:ea typeface="MS PGothic" charset="0"/>
                <a:cs typeface="MS PGothic" charset="0"/>
                <a:sym typeface="Times" charset="0"/>
              </a:rPr>
              <a:t>the length of the shortest such path</a:t>
            </a:r>
            <a:endParaRPr lang="en-US" dirty="0"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47110" name="Group 5"/>
          <p:cNvGrpSpPr>
            <a:grpSpLocks/>
          </p:cNvGrpSpPr>
          <p:nvPr/>
        </p:nvGrpSpPr>
        <p:grpSpPr bwMode="auto">
          <a:xfrm>
            <a:off x="304800" y="304800"/>
            <a:ext cx="4419600" cy="1905000"/>
            <a:chOff x="0" y="0"/>
            <a:chExt cx="2784" cy="1200"/>
          </a:xfrm>
        </p:grpSpPr>
        <p:sp>
          <p:nvSpPr>
            <p:cNvPr id="47153" name="Rectangle 6"/>
            <p:cNvSpPr>
              <a:spLocks/>
            </p:cNvSpPr>
            <p:nvPr/>
          </p:nvSpPr>
          <p:spPr bwMode="auto">
            <a:xfrm>
              <a:off x="768" y="0"/>
              <a:ext cx="115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Frontier </a:t>
              </a:r>
            </a:p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  <p:sp>
          <p:nvSpPr>
            <p:cNvPr id="47154" name="Rectangle 7"/>
            <p:cNvSpPr>
              <a:spLocks/>
            </p:cNvSpPr>
            <p:nvPr/>
          </p:nvSpPr>
          <p:spPr bwMode="auto">
            <a:xfrm>
              <a:off x="0" y="0"/>
              <a:ext cx="768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rgbClr val="CC0000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Settled </a:t>
              </a:r>
            </a:p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rgbClr val="CC0000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S</a:t>
              </a:r>
            </a:p>
          </p:txBody>
        </p:sp>
        <p:sp>
          <p:nvSpPr>
            <p:cNvPr id="47155" name="Rectangle 8"/>
            <p:cNvSpPr>
              <a:spLocks/>
            </p:cNvSpPr>
            <p:nvPr/>
          </p:nvSpPr>
          <p:spPr bwMode="auto">
            <a:xfrm>
              <a:off x="144" y="480"/>
              <a:ext cx="432" cy="720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56" name="Rectangle 9"/>
            <p:cNvSpPr>
              <a:spLocks/>
            </p:cNvSpPr>
            <p:nvPr/>
          </p:nvSpPr>
          <p:spPr bwMode="auto">
            <a:xfrm>
              <a:off x="1104" y="480"/>
              <a:ext cx="432" cy="72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57" name="Rectangle 10"/>
            <p:cNvSpPr>
              <a:spLocks/>
            </p:cNvSpPr>
            <p:nvPr/>
          </p:nvSpPr>
          <p:spPr bwMode="auto">
            <a:xfrm>
              <a:off x="2064" y="480"/>
              <a:ext cx="384" cy="72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58" name="Line 11"/>
            <p:cNvSpPr>
              <a:spLocks noChangeShapeType="1"/>
            </p:cNvSpPr>
            <p:nvPr/>
          </p:nvSpPr>
          <p:spPr bwMode="auto">
            <a:xfrm>
              <a:off x="576" y="576"/>
              <a:ext cx="528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Line 12"/>
            <p:cNvSpPr>
              <a:spLocks noChangeShapeType="1"/>
            </p:cNvSpPr>
            <p:nvPr/>
          </p:nvSpPr>
          <p:spPr bwMode="auto">
            <a:xfrm>
              <a:off x="1488" y="576"/>
              <a:ext cx="576" cy="0"/>
            </a:xfrm>
            <a:prstGeom prst="line">
              <a:avLst/>
            </a:prstGeom>
            <a:noFill/>
            <a:ln w="25400">
              <a:solidFill>
                <a:srgbClr val="182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0" name="Line 13"/>
            <p:cNvSpPr>
              <a:spLocks noChangeShapeType="1"/>
            </p:cNvSpPr>
            <p:nvPr/>
          </p:nvSpPr>
          <p:spPr bwMode="auto">
            <a:xfrm>
              <a:off x="576" y="768"/>
              <a:ext cx="528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1" name="Line 14"/>
            <p:cNvSpPr>
              <a:spLocks noChangeShapeType="1"/>
            </p:cNvSpPr>
            <p:nvPr/>
          </p:nvSpPr>
          <p:spPr bwMode="auto">
            <a:xfrm>
              <a:off x="576" y="1008"/>
              <a:ext cx="672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2" name="Line 15"/>
            <p:cNvSpPr>
              <a:spLocks noChangeShapeType="1"/>
            </p:cNvSpPr>
            <p:nvPr/>
          </p:nvSpPr>
          <p:spPr bwMode="auto">
            <a:xfrm>
              <a:off x="1488" y="768"/>
              <a:ext cx="576" cy="0"/>
            </a:xfrm>
            <a:prstGeom prst="line">
              <a:avLst/>
            </a:prstGeom>
            <a:noFill/>
            <a:ln w="25400">
              <a:solidFill>
                <a:srgbClr val="182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3" name="Line 16"/>
            <p:cNvSpPr>
              <a:spLocks noChangeShapeType="1"/>
            </p:cNvSpPr>
            <p:nvPr/>
          </p:nvSpPr>
          <p:spPr bwMode="auto">
            <a:xfrm>
              <a:off x="1488" y="912"/>
              <a:ext cx="576" cy="0"/>
            </a:xfrm>
            <a:prstGeom prst="line">
              <a:avLst/>
            </a:prstGeom>
            <a:noFill/>
            <a:ln w="25400">
              <a:solidFill>
                <a:srgbClr val="182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4" name="Rectangle 17"/>
            <p:cNvSpPr>
              <a:spLocks/>
            </p:cNvSpPr>
            <p:nvPr/>
          </p:nvSpPr>
          <p:spPr bwMode="auto">
            <a:xfrm>
              <a:off x="1632" y="0"/>
              <a:ext cx="115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   Far off</a:t>
              </a:r>
            </a:p>
          </p:txBody>
        </p:sp>
      </p:grpSp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2286000" y="1676400"/>
            <a:ext cx="457200" cy="469900"/>
            <a:chOff x="0" y="0"/>
            <a:chExt cx="288" cy="296"/>
          </a:xfrm>
        </p:grpSpPr>
        <p:sp>
          <p:nvSpPr>
            <p:cNvPr id="47151" name="Oval 19"/>
            <p:cNvSpPr>
              <a:spLocks/>
            </p:cNvSpPr>
            <p:nvPr/>
          </p:nvSpPr>
          <p:spPr bwMode="auto">
            <a:xfrm>
              <a:off x="0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52" name="Rectangle 20"/>
            <p:cNvSpPr>
              <a:spLocks/>
            </p:cNvSpPr>
            <p:nvPr/>
          </p:nvSpPr>
          <p:spPr bwMode="auto">
            <a:xfrm>
              <a:off x="0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</p:grpSp>
      <p:grpSp>
        <p:nvGrpSpPr>
          <p:cNvPr id="3119" name="Group 47"/>
          <p:cNvGrpSpPr>
            <a:grpSpLocks/>
          </p:cNvGrpSpPr>
          <p:nvPr/>
        </p:nvGrpSpPr>
        <p:grpSpPr bwMode="auto">
          <a:xfrm>
            <a:off x="4772025" y="4038600"/>
            <a:ext cx="3359105" cy="381000"/>
            <a:chOff x="0" y="0"/>
            <a:chExt cx="2115" cy="240"/>
          </a:xfrm>
        </p:grpSpPr>
        <p:sp>
          <p:nvSpPr>
            <p:cNvPr id="47118" name="Oval 48"/>
            <p:cNvSpPr>
              <a:spLocks/>
            </p:cNvSpPr>
            <p:nvPr/>
          </p:nvSpPr>
          <p:spPr bwMode="auto">
            <a:xfrm>
              <a:off x="0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19" name="Oval 49"/>
            <p:cNvSpPr>
              <a:spLocks/>
            </p:cNvSpPr>
            <p:nvPr/>
          </p:nvSpPr>
          <p:spPr bwMode="auto">
            <a:xfrm>
              <a:off x="528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20" name="Oval 50"/>
            <p:cNvSpPr>
              <a:spLocks/>
            </p:cNvSpPr>
            <p:nvPr/>
          </p:nvSpPr>
          <p:spPr bwMode="auto">
            <a:xfrm>
              <a:off x="1296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21" name="Oval 51"/>
            <p:cNvSpPr>
              <a:spLocks/>
            </p:cNvSpPr>
            <p:nvPr/>
          </p:nvSpPr>
          <p:spPr bwMode="auto">
            <a:xfrm>
              <a:off x="1824" y="48"/>
              <a:ext cx="192" cy="19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22" name="Line 52"/>
            <p:cNvSpPr>
              <a:spLocks noChangeShapeType="1"/>
            </p:cNvSpPr>
            <p:nvPr/>
          </p:nvSpPr>
          <p:spPr bwMode="auto">
            <a:xfrm>
              <a:off x="192" y="144"/>
              <a:ext cx="336" cy="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53"/>
            <p:cNvSpPr>
              <a:spLocks noChangeShapeType="1"/>
            </p:cNvSpPr>
            <p:nvPr/>
          </p:nvSpPr>
          <p:spPr bwMode="auto">
            <a:xfrm>
              <a:off x="720" y="144"/>
              <a:ext cx="576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54"/>
            <p:cNvSpPr>
              <a:spLocks noChangeShapeType="1"/>
            </p:cNvSpPr>
            <p:nvPr/>
          </p:nvSpPr>
          <p:spPr bwMode="auto">
            <a:xfrm>
              <a:off x="1488" y="144"/>
              <a:ext cx="336" cy="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Rectangle 55"/>
            <p:cNvSpPr>
              <a:spLocks/>
            </p:cNvSpPr>
            <p:nvPr/>
          </p:nvSpPr>
          <p:spPr bwMode="auto">
            <a:xfrm>
              <a:off x="2016" y="0"/>
              <a:ext cx="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dirty="0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</p:grpSp>
      <p:sp>
        <p:nvSpPr>
          <p:cNvPr id="3128" name="Rectangle 56"/>
          <p:cNvSpPr>
            <a:spLocks/>
          </p:cNvSpPr>
          <p:nvPr/>
        </p:nvSpPr>
        <p:spPr bwMode="auto">
          <a:xfrm>
            <a:off x="4495800" y="1143000"/>
            <a:ext cx="3962400" cy="1041400"/>
          </a:xfrm>
          <a:prstGeom prst="rect">
            <a:avLst/>
          </a:prstGeom>
          <a:noFill/>
          <a:ln w="12700">
            <a:solidFill>
              <a:srgbClr val="66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1200"/>
              </a:spcBef>
            </a:pPr>
            <a:r>
              <a:rPr lang="en-US" sz="2000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(edges leaving the </a:t>
            </a:r>
            <a:r>
              <a:rPr lang="en-US" sz="2000" b="1" dirty="0" smtClean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Far off </a:t>
            </a:r>
            <a:r>
              <a:rPr lang="en-US" sz="2000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set and edges from the </a:t>
            </a:r>
            <a:r>
              <a:rPr lang="en-US" sz="2000" b="1" dirty="0" smtClean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Frontier </a:t>
            </a:r>
            <a:r>
              <a:rPr lang="en-US" sz="2000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to the </a:t>
            </a:r>
            <a:r>
              <a:rPr lang="en-US" sz="2000" b="1" dirty="0" smtClean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Settled set </a:t>
            </a:r>
            <a:r>
              <a:rPr lang="en-US" sz="2000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are not shown)</a:t>
            </a:r>
          </a:p>
        </p:txBody>
      </p:sp>
      <p:sp>
        <p:nvSpPr>
          <p:cNvPr id="47116" name="Rectangle 58"/>
          <p:cNvSpPr>
            <a:spLocks noGrp="1" noChangeArrowheads="1"/>
          </p:cNvSpPr>
          <p:nvPr>
            <p:ph type="title"/>
          </p:nvPr>
        </p:nvSpPr>
        <p:spPr>
          <a:xfrm>
            <a:off x="5486400" y="228600"/>
            <a:ext cx="3200400" cy="838200"/>
          </a:xfrm>
        </p:spPr>
        <p:txBody>
          <a:bodyPr rIns="132080" anchor="t"/>
          <a:lstStyle/>
          <a:p>
            <a:pPr eaLnBrk="1" hangingPunct="1"/>
            <a:r>
              <a:rPr lang="en-US" sz="2800" b="1" dirty="0">
                <a:solidFill>
                  <a:srgbClr val="CC0000"/>
                </a:solidFill>
                <a:latin typeface="Tw Cen MT" charset="0"/>
              </a:rPr>
              <a:t>The loop invariant</a:t>
            </a:r>
            <a:r>
              <a:rPr lang="en-US" sz="2800" b="1" dirty="0">
                <a:solidFill>
                  <a:srgbClr val="333399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sz="2800" b="1" dirty="0">
                <a:solidFill>
                  <a:srgbClr val="333399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endParaRPr lang="en-US" sz="2800" b="1" dirty="0">
              <a:solidFill>
                <a:srgbClr val="333399"/>
              </a:solidFill>
              <a:latin typeface="Tw Cen MT" charset="0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47117" name="Rectangle 59"/>
          <p:cNvSpPr>
            <a:spLocks/>
          </p:cNvSpPr>
          <p:nvPr/>
        </p:nvSpPr>
        <p:spPr bwMode="auto">
          <a:xfrm>
            <a:off x="4495800" y="4038600"/>
            <a:ext cx="306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" y="5181600"/>
            <a:ext cx="3657600" cy="1352728"/>
            <a:chOff x="609600" y="5257800"/>
            <a:chExt cx="3657600" cy="1352728"/>
          </a:xfrm>
        </p:grpSpPr>
        <p:sp>
          <p:nvSpPr>
            <p:cNvPr id="34" name="Rectangle 7"/>
            <p:cNvSpPr>
              <a:spLocks/>
            </p:cNvSpPr>
            <p:nvPr/>
          </p:nvSpPr>
          <p:spPr bwMode="auto">
            <a:xfrm>
              <a:off x="609600" y="5257800"/>
              <a:ext cx="2057400" cy="806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38"/>
                </a:spcBef>
              </a:pPr>
              <a:r>
                <a:rPr lang="en-US" b="1" dirty="0">
                  <a:solidFill>
                    <a:srgbClr val="CC0000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Settled </a:t>
              </a:r>
              <a:r>
                <a:rPr lang="en-US" b="1" dirty="0" smtClean="0">
                  <a:solidFill>
                    <a:srgbClr val="CC0000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S</a:t>
              </a:r>
              <a:endPara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endParaRPr>
            </a:p>
          </p:txBody>
        </p:sp>
        <p:sp>
          <p:nvSpPr>
            <p:cNvPr id="35" name="Rectangle 8"/>
            <p:cNvSpPr>
              <a:spLocks/>
            </p:cNvSpPr>
            <p:nvPr/>
          </p:nvSpPr>
          <p:spPr bwMode="auto">
            <a:xfrm>
              <a:off x="1143000" y="5638800"/>
              <a:ext cx="762000" cy="609600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 flipH="1">
              <a:off x="1905000" y="5791200"/>
              <a:ext cx="609600" cy="0"/>
            </a:xfrm>
            <a:prstGeom prst="line">
              <a:avLst/>
            </a:prstGeom>
            <a:noFill/>
            <a:ln w="539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"/>
            <p:cNvSpPr>
              <a:spLocks noChangeShapeType="1"/>
            </p:cNvSpPr>
            <p:nvPr/>
          </p:nvSpPr>
          <p:spPr bwMode="auto">
            <a:xfrm flipH="1">
              <a:off x="1905000" y="6096000"/>
              <a:ext cx="609600" cy="0"/>
            </a:xfrm>
            <a:prstGeom prst="line">
              <a:avLst/>
            </a:prstGeom>
            <a:noFill/>
            <a:ln w="53975">
              <a:solidFill>
                <a:srgbClr val="CC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"/>
            <p:cNvSpPr>
              <a:spLocks noChangeShapeType="1"/>
            </p:cNvSpPr>
            <p:nvPr/>
          </p:nvSpPr>
          <p:spPr bwMode="auto">
            <a:xfrm flipH="1">
              <a:off x="2514600" y="5791200"/>
              <a:ext cx="0" cy="304800"/>
            </a:xfrm>
            <a:prstGeom prst="line">
              <a:avLst/>
            </a:prstGeom>
            <a:noFill/>
            <a:ln w="53975">
              <a:solidFill>
                <a:srgbClr val="CC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578847" y="5410200"/>
              <a:ext cx="1688353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This edge does not leave S!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72000" y="5105400"/>
            <a:ext cx="3886200" cy="1200328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Another way of saying </a:t>
            </a:r>
            <a:r>
              <a:rPr lang="en-US" dirty="0"/>
              <a:t>3</a:t>
            </a:r>
            <a:r>
              <a:rPr lang="en-US" dirty="0" smtClean="0"/>
              <a:t>:</a:t>
            </a:r>
          </a:p>
          <a:p>
            <a:r>
              <a:rPr lang="en-US" dirty="0" smtClean="0"/>
              <a:t>There are no edges from S to the far-off set.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utoUpdateAnimBg="0"/>
      <p:bldP spid="3074" grpId="0" autoUpdateAnimBg="0"/>
      <p:bldP spid="3075" grpId="0" autoUpdateAnimBg="0"/>
      <p:bldP spid="3128" grpId="0" animBg="1" autoUpdateAnimBg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C369E397-44B5-E545-9C1B-EFD092C595F4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11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3073" name="Rectangle 1"/>
          <p:cNvSpPr>
            <a:spLocks/>
          </p:cNvSpPr>
          <p:nvPr/>
        </p:nvSpPr>
        <p:spPr bwMode="auto">
          <a:xfrm>
            <a:off x="228600" y="2362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77825" indent="-338138">
              <a:spcBef>
                <a:spcPts val="145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1.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a Settled node s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 shortest path from v to s contains only settled nodes and </a:t>
            </a:r>
            <a:r>
              <a:rPr lang="en-US" dirty="0" smtClean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s]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length of shortest 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s path.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sp>
        <p:nvSpPr>
          <p:cNvPr id="3074" name="Rectangle 2"/>
          <p:cNvSpPr>
            <a:spLocks/>
          </p:cNvSpPr>
          <p:nvPr/>
        </p:nvSpPr>
        <p:spPr bwMode="auto">
          <a:xfrm>
            <a:off x="228600" y="4495800"/>
            <a:ext cx="411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All edges leaving S go to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   </a:t>
            </a: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228600" y="3200400"/>
            <a:ext cx="8001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a Frontier node f,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at least one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 path contains only settled nodes (except perhaps for f) and </a:t>
            </a:r>
            <a:r>
              <a:rPr lang="en-US" dirty="0"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dirty="0" smtClean="0"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latin typeface="Times" charset="0"/>
                <a:ea typeface="MS PGothic" charset="0"/>
                <a:cs typeface="MS PGothic" charset="0"/>
                <a:sym typeface="Times" charset="0"/>
              </a:rPr>
              <a:t>f] is </a:t>
            </a:r>
            <a:r>
              <a:rPr lang="en-US" dirty="0" smtClean="0">
                <a:latin typeface="Times" charset="0"/>
                <a:ea typeface="MS PGothic" charset="0"/>
                <a:cs typeface="MS PGothic" charset="0"/>
                <a:sym typeface="Times" charset="0"/>
              </a:rPr>
              <a:t>the length of the shortest such path</a:t>
            </a:r>
            <a:endParaRPr lang="en-US" dirty="0"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47110" name="Group 5"/>
          <p:cNvGrpSpPr>
            <a:grpSpLocks/>
          </p:cNvGrpSpPr>
          <p:nvPr/>
        </p:nvGrpSpPr>
        <p:grpSpPr bwMode="auto">
          <a:xfrm>
            <a:off x="304800" y="304800"/>
            <a:ext cx="4419600" cy="1905000"/>
            <a:chOff x="0" y="0"/>
            <a:chExt cx="2784" cy="1200"/>
          </a:xfrm>
        </p:grpSpPr>
        <p:sp>
          <p:nvSpPr>
            <p:cNvPr id="47153" name="Rectangle 6"/>
            <p:cNvSpPr>
              <a:spLocks/>
            </p:cNvSpPr>
            <p:nvPr/>
          </p:nvSpPr>
          <p:spPr bwMode="auto">
            <a:xfrm>
              <a:off x="768" y="0"/>
              <a:ext cx="115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Frontier </a:t>
              </a:r>
            </a:p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  <p:sp>
          <p:nvSpPr>
            <p:cNvPr id="47154" name="Rectangle 7"/>
            <p:cNvSpPr>
              <a:spLocks/>
            </p:cNvSpPr>
            <p:nvPr/>
          </p:nvSpPr>
          <p:spPr bwMode="auto">
            <a:xfrm>
              <a:off x="0" y="0"/>
              <a:ext cx="768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rgbClr val="CC0000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Settled </a:t>
              </a:r>
            </a:p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rgbClr val="CC0000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S</a:t>
              </a:r>
            </a:p>
          </p:txBody>
        </p:sp>
        <p:sp>
          <p:nvSpPr>
            <p:cNvPr id="47155" name="Rectangle 8"/>
            <p:cNvSpPr>
              <a:spLocks/>
            </p:cNvSpPr>
            <p:nvPr/>
          </p:nvSpPr>
          <p:spPr bwMode="auto">
            <a:xfrm>
              <a:off x="144" y="480"/>
              <a:ext cx="432" cy="720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56" name="Rectangle 9"/>
            <p:cNvSpPr>
              <a:spLocks/>
            </p:cNvSpPr>
            <p:nvPr/>
          </p:nvSpPr>
          <p:spPr bwMode="auto">
            <a:xfrm>
              <a:off x="1104" y="480"/>
              <a:ext cx="432" cy="72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57" name="Rectangle 10"/>
            <p:cNvSpPr>
              <a:spLocks/>
            </p:cNvSpPr>
            <p:nvPr/>
          </p:nvSpPr>
          <p:spPr bwMode="auto">
            <a:xfrm>
              <a:off x="2064" y="480"/>
              <a:ext cx="384" cy="72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58" name="Line 11"/>
            <p:cNvSpPr>
              <a:spLocks noChangeShapeType="1"/>
            </p:cNvSpPr>
            <p:nvPr/>
          </p:nvSpPr>
          <p:spPr bwMode="auto">
            <a:xfrm>
              <a:off x="576" y="576"/>
              <a:ext cx="528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Line 12"/>
            <p:cNvSpPr>
              <a:spLocks noChangeShapeType="1"/>
            </p:cNvSpPr>
            <p:nvPr/>
          </p:nvSpPr>
          <p:spPr bwMode="auto">
            <a:xfrm>
              <a:off x="1488" y="576"/>
              <a:ext cx="576" cy="0"/>
            </a:xfrm>
            <a:prstGeom prst="line">
              <a:avLst/>
            </a:prstGeom>
            <a:noFill/>
            <a:ln w="25400">
              <a:solidFill>
                <a:srgbClr val="182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0" name="Line 13"/>
            <p:cNvSpPr>
              <a:spLocks noChangeShapeType="1"/>
            </p:cNvSpPr>
            <p:nvPr/>
          </p:nvSpPr>
          <p:spPr bwMode="auto">
            <a:xfrm>
              <a:off x="576" y="768"/>
              <a:ext cx="528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1" name="Line 14"/>
            <p:cNvSpPr>
              <a:spLocks noChangeShapeType="1"/>
            </p:cNvSpPr>
            <p:nvPr/>
          </p:nvSpPr>
          <p:spPr bwMode="auto">
            <a:xfrm>
              <a:off x="576" y="1008"/>
              <a:ext cx="672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2" name="Line 15"/>
            <p:cNvSpPr>
              <a:spLocks noChangeShapeType="1"/>
            </p:cNvSpPr>
            <p:nvPr/>
          </p:nvSpPr>
          <p:spPr bwMode="auto">
            <a:xfrm>
              <a:off x="1488" y="768"/>
              <a:ext cx="576" cy="0"/>
            </a:xfrm>
            <a:prstGeom prst="line">
              <a:avLst/>
            </a:prstGeom>
            <a:noFill/>
            <a:ln w="25400">
              <a:solidFill>
                <a:srgbClr val="182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3" name="Line 16"/>
            <p:cNvSpPr>
              <a:spLocks noChangeShapeType="1"/>
            </p:cNvSpPr>
            <p:nvPr/>
          </p:nvSpPr>
          <p:spPr bwMode="auto">
            <a:xfrm>
              <a:off x="1488" y="912"/>
              <a:ext cx="576" cy="0"/>
            </a:xfrm>
            <a:prstGeom prst="line">
              <a:avLst/>
            </a:prstGeom>
            <a:noFill/>
            <a:ln w="25400">
              <a:solidFill>
                <a:srgbClr val="182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4" name="Rectangle 17"/>
            <p:cNvSpPr>
              <a:spLocks/>
            </p:cNvSpPr>
            <p:nvPr/>
          </p:nvSpPr>
          <p:spPr bwMode="auto">
            <a:xfrm>
              <a:off x="1632" y="0"/>
              <a:ext cx="115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   Far off</a:t>
              </a:r>
            </a:p>
          </p:txBody>
        </p:sp>
      </p:grpSp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2286000" y="1676400"/>
            <a:ext cx="457200" cy="469900"/>
            <a:chOff x="0" y="0"/>
            <a:chExt cx="288" cy="296"/>
          </a:xfrm>
        </p:grpSpPr>
        <p:sp>
          <p:nvSpPr>
            <p:cNvPr id="47151" name="Oval 19"/>
            <p:cNvSpPr>
              <a:spLocks/>
            </p:cNvSpPr>
            <p:nvPr/>
          </p:nvSpPr>
          <p:spPr bwMode="auto">
            <a:xfrm>
              <a:off x="0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52" name="Rectangle 20"/>
            <p:cNvSpPr>
              <a:spLocks/>
            </p:cNvSpPr>
            <p:nvPr/>
          </p:nvSpPr>
          <p:spPr bwMode="auto">
            <a:xfrm>
              <a:off x="0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</p:grpSp>
      <p:grpSp>
        <p:nvGrpSpPr>
          <p:cNvPr id="3119" name="Group 47"/>
          <p:cNvGrpSpPr>
            <a:grpSpLocks/>
          </p:cNvGrpSpPr>
          <p:nvPr/>
        </p:nvGrpSpPr>
        <p:grpSpPr bwMode="auto">
          <a:xfrm>
            <a:off x="4772025" y="4038600"/>
            <a:ext cx="3359105" cy="381000"/>
            <a:chOff x="0" y="0"/>
            <a:chExt cx="2115" cy="240"/>
          </a:xfrm>
        </p:grpSpPr>
        <p:sp>
          <p:nvSpPr>
            <p:cNvPr id="47118" name="Oval 48"/>
            <p:cNvSpPr>
              <a:spLocks/>
            </p:cNvSpPr>
            <p:nvPr/>
          </p:nvSpPr>
          <p:spPr bwMode="auto">
            <a:xfrm>
              <a:off x="0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19" name="Oval 49"/>
            <p:cNvSpPr>
              <a:spLocks/>
            </p:cNvSpPr>
            <p:nvPr/>
          </p:nvSpPr>
          <p:spPr bwMode="auto">
            <a:xfrm>
              <a:off x="528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20" name="Oval 50"/>
            <p:cNvSpPr>
              <a:spLocks/>
            </p:cNvSpPr>
            <p:nvPr/>
          </p:nvSpPr>
          <p:spPr bwMode="auto">
            <a:xfrm>
              <a:off x="1296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21" name="Oval 51"/>
            <p:cNvSpPr>
              <a:spLocks/>
            </p:cNvSpPr>
            <p:nvPr/>
          </p:nvSpPr>
          <p:spPr bwMode="auto">
            <a:xfrm>
              <a:off x="1824" y="48"/>
              <a:ext cx="192" cy="19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22" name="Line 52"/>
            <p:cNvSpPr>
              <a:spLocks noChangeShapeType="1"/>
            </p:cNvSpPr>
            <p:nvPr/>
          </p:nvSpPr>
          <p:spPr bwMode="auto">
            <a:xfrm>
              <a:off x="192" y="144"/>
              <a:ext cx="336" cy="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53"/>
            <p:cNvSpPr>
              <a:spLocks noChangeShapeType="1"/>
            </p:cNvSpPr>
            <p:nvPr/>
          </p:nvSpPr>
          <p:spPr bwMode="auto">
            <a:xfrm>
              <a:off x="720" y="144"/>
              <a:ext cx="576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54"/>
            <p:cNvSpPr>
              <a:spLocks noChangeShapeType="1"/>
            </p:cNvSpPr>
            <p:nvPr/>
          </p:nvSpPr>
          <p:spPr bwMode="auto">
            <a:xfrm>
              <a:off x="1488" y="144"/>
              <a:ext cx="336" cy="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Rectangle 55"/>
            <p:cNvSpPr>
              <a:spLocks/>
            </p:cNvSpPr>
            <p:nvPr/>
          </p:nvSpPr>
          <p:spPr bwMode="auto">
            <a:xfrm>
              <a:off x="2016" y="0"/>
              <a:ext cx="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dirty="0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</p:grpSp>
      <p:sp>
        <p:nvSpPr>
          <p:cNvPr id="3128" name="Rectangle 56"/>
          <p:cNvSpPr>
            <a:spLocks/>
          </p:cNvSpPr>
          <p:nvPr/>
        </p:nvSpPr>
        <p:spPr bwMode="auto">
          <a:xfrm>
            <a:off x="4495800" y="1143000"/>
            <a:ext cx="3962400" cy="1041400"/>
          </a:xfrm>
          <a:prstGeom prst="rect">
            <a:avLst/>
          </a:prstGeom>
          <a:noFill/>
          <a:ln w="12700">
            <a:solidFill>
              <a:srgbClr val="66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1200"/>
              </a:spcBef>
            </a:pPr>
            <a:r>
              <a:rPr lang="en-US" sz="2000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(edges leaving the </a:t>
            </a:r>
            <a:r>
              <a:rPr lang="en-US" sz="2000" b="1" dirty="0" smtClean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Far off </a:t>
            </a:r>
            <a:r>
              <a:rPr lang="en-US" sz="2000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set and edges from the </a:t>
            </a:r>
            <a:r>
              <a:rPr lang="en-US" sz="2000" b="1" dirty="0" smtClean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Frontier </a:t>
            </a:r>
            <a:r>
              <a:rPr lang="en-US" sz="2000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to the </a:t>
            </a:r>
            <a:r>
              <a:rPr lang="en-US" sz="2000" b="1" dirty="0" smtClean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Settled set </a:t>
            </a:r>
            <a:r>
              <a:rPr lang="en-US" sz="2000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are not shown)</a:t>
            </a:r>
          </a:p>
        </p:txBody>
      </p:sp>
      <p:sp>
        <p:nvSpPr>
          <p:cNvPr id="47116" name="Rectangle 58"/>
          <p:cNvSpPr>
            <a:spLocks noGrp="1" noChangeArrowheads="1"/>
          </p:cNvSpPr>
          <p:nvPr>
            <p:ph type="title"/>
          </p:nvPr>
        </p:nvSpPr>
        <p:spPr>
          <a:xfrm>
            <a:off x="5486400" y="228600"/>
            <a:ext cx="3200400" cy="838200"/>
          </a:xfrm>
        </p:spPr>
        <p:txBody>
          <a:bodyPr rIns="132080" anchor="t"/>
          <a:lstStyle/>
          <a:p>
            <a:pPr eaLnBrk="1" hangingPunct="1"/>
            <a:r>
              <a:rPr lang="en-US" sz="2800" b="1" dirty="0">
                <a:solidFill>
                  <a:srgbClr val="CC0000"/>
                </a:solidFill>
                <a:latin typeface="Tw Cen MT" charset="0"/>
              </a:rPr>
              <a:t>The loop invariant</a:t>
            </a:r>
            <a:r>
              <a:rPr lang="en-US" sz="2800" b="1" dirty="0">
                <a:solidFill>
                  <a:srgbClr val="333399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sz="2800" b="1" dirty="0">
                <a:solidFill>
                  <a:srgbClr val="333399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endParaRPr lang="en-US" sz="2800" b="1" dirty="0">
              <a:solidFill>
                <a:srgbClr val="333399"/>
              </a:solidFill>
              <a:latin typeface="Tw Cen MT" charset="0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47117" name="Rectangle 59"/>
          <p:cNvSpPr>
            <a:spLocks/>
          </p:cNvSpPr>
          <p:nvPr/>
        </p:nvSpPr>
        <p:spPr bwMode="auto">
          <a:xfrm>
            <a:off x="4495800" y="4038600"/>
            <a:ext cx="306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1091359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utoUpdateAnimBg="0"/>
      <p:bldP spid="3074" grpId="0" autoUpdateAnimBg="0"/>
      <p:bldP spid="3075" grpId="0" autoUpdateAnimBg="0"/>
      <p:bldP spid="312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D21F330A-3B0E-694B-90FD-B5877B8418D1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12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9154" name="Rectangle 1"/>
          <p:cNvSpPr>
            <a:spLocks/>
          </p:cNvSpPr>
          <p:nvPr/>
        </p:nvSpPr>
        <p:spPr bwMode="auto">
          <a:xfrm>
            <a:off x="228600" y="2362200"/>
            <a:ext cx="8229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77825" indent="-338138">
              <a:spcBef>
                <a:spcPts val="145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1.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a Settled node s, d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s]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is length of shortest 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path.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sp>
        <p:nvSpPr>
          <p:cNvPr id="49155" name="Rectangle 2"/>
          <p:cNvSpPr>
            <a:spLocks/>
          </p:cNvSpPr>
          <p:nvPr/>
        </p:nvSpPr>
        <p:spPr bwMode="auto">
          <a:xfrm>
            <a:off x="228600" y="3733800"/>
            <a:ext cx="411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All edges leaving S go to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   </a:t>
            </a:r>
          </a:p>
        </p:txBody>
      </p:sp>
      <p:sp>
        <p:nvSpPr>
          <p:cNvPr id="49156" name="Rectangle 3"/>
          <p:cNvSpPr>
            <a:spLocks/>
          </p:cNvSpPr>
          <p:nvPr/>
        </p:nvSpPr>
        <p:spPr bwMode="auto">
          <a:xfrm>
            <a:off x="228600" y="2895600"/>
            <a:ext cx="8001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a Frontier node f,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f]</a:t>
            </a:r>
            <a:r>
              <a:rPr lang="en-US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is length of shortest 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 path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using only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Settled nodes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(except for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).</a:t>
            </a:r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304800" y="4343400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Theorem</a:t>
            </a:r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For a node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in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with minimum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value (over nodes in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),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f]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the length of a shortest path from </a:t>
            </a:r>
            <a:r>
              <a:rPr lang="en-US" dirty="0"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to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</a:p>
        </p:txBody>
      </p:sp>
      <p:sp>
        <p:nvSpPr>
          <p:cNvPr id="49159" name="Rectangle 6"/>
          <p:cNvSpPr>
            <a:spLocks/>
          </p:cNvSpPr>
          <p:nvPr/>
        </p:nvSpPr>
        <p:spPr bwMode="auto">
          <a:xfrm>
            <a:off x="1524000" y="304800"/>
            <a:ext cx="1828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Frontier </a:t>
            </a:r>
          </a:p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</a:p>
        </p:txBody>
      </p:sp>
      <p:sp>
        <p:nvSpPr>
          <p:cNvPr id="49160" name="Rectangle 7"/>
          <p:cNvSpPr>
            <a:spLocks/>
          </p:cNvSpPr>
          <p:nvPr/>
        </p:nvSpPr>
        <p:spPr bwMode="auto">
          <a:xfrm>
            <a:off x="304800" y="304800"/>
            <a:ext cx="1219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Settled </a:t>
            </a:r>
          </a:p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</a:t>
            </a:r>
          </a:p>
        </p:txBody>
      </p:sp>
      <p:sp>
        <p:nvSpPr>
          <p:cNvPr id="49161" name="Rectangle 8"/>
          <p:cNvSpPr>
            <a:spLocks/>
          </p:cNvSpPr>
          <p:nvPr/>
        </p:nvSpPr>
        <p:spPr bwMode="auto">
          <a:xfrm>
            <a:off x="533400" y="1066800"/>
            <a:ext cx="685800" cy="114300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49162" name="Rectangle 9"/>
          <p:cNvSpPr>
            <a:spLocks/>
          </p:cNvSpPr>
          <p:nvPr/>
        </p:nvSpPr>
        <p:spPr bwMode="auto">
          <a:xfrm>
            <a:off x="2057400" y="1066800"/>
            <a:ext cx="685800" cy="11430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49163" name="Rectangle 10"/>
          <p:cNvSpPr>
            <a:spLocks/>
          </p:cNvSpPr>
          <p:nvPr/>
        </p:nvSpPr>
        <p:spPr bwMode="auto">
          <a:xfrm>
            <a:off x="3581400" y="1066800"/>
            <a:ext cx="609600" cy="11430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49164" name="Line 11"/>
          <p:cNvSpPr>
            <a:spLocks noChangeShapeType="1"/>
          </p:cNvSpPr>
          <p:nvPr/>
        </p:nvSpPr>
        <p:spPr bwMode="auto">
          <a:xfrm>
            <a:off x="1219200" y="1219200"/>
            <a:ext cx="838200" cy="158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12"/>
          <p:cNvSpPr>
            <a:spLocks noChangeShapeType="1"/>
          </p:cNvSpPr>
          <p:nvPr/>
        </p:nvSpPr>
        <p:spPr bwMode="auto">
          <a:xfrm>
            <a:off x="2667000" y="1219200"/>
            <a:ext cx="914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Line 13"/>
          <p:cNvSpPr>
            <a:spLocks noChangeShapeType="1"/>
          </p:cNvSpPr>
          <p:nvPr/>
        </p:nvSpPr>
        <p:spPr bwMode="auto">
          <a:xfrm>
            <a:off x="1219200" y="1524000"/>
            <a:ext cx="838200" cy="158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4"/>
          <p:cNvSpPr>
            <a:spLocks noChangeShapeType="1"/>
          </p:cNvSpPr>
          <p:nvPr/>
        </p:nvSpPr>
        <p:spPr bwMode="auto">
          <a:xfrm>
            <a:off x="1219200" y="1905000"/>
            <a:ext cx="1066800" cy="158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Line 15"/>
          <p:cNvSpPr>
            <a:spLocks noChangeShapeType="1"/>
          </p:cNvSpPr>
          <p:nvPr/>
        </p:nvSpPr>
        <p:spPr bwMode="auto">
          <a:xfrm>
            <a:off x="2667000" y="1524000"/>
            <a:ext cx="914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Line 16"/>
          <p:cNvSpPr>
            <a:spLocks noChangeShapeType="1"/>
          </p:cNvSpPr>
          <p:nvPr/>
        </p:nvSpPr>
        <p:spPr bwMode="auto">
          <a:xfrm>
            <a:off x="2667000" y="1752600"/>
            <a:ext cx="914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Rectangle 17"/>
          <p:cNvSpPr>
            <a:spLocks/>
          </p:cNvSpPr>
          <p:nvPr/>
        </p:nvSpPr>
        <p:spPr bwMode="auto">
          <a:xfrm>
            <a:off x="2895600" y="3048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Far off</a:t>
            </a:r>
          </a:p>
        </p:txBody>
      </p:sp>
      <p:grpSp>
        <p:nvGrpSpPr>
          <p:cNvPr id="49171" name="Group 18"/>
          <p:cNvGrpSpPr>
            <a:grpSpLocks/>
          </p:cNvGrpSpPr>
          <p:nvPr/>
        </p:nvGrpSpPr>
        <p:grpSpPr bwMode="auto">
          <a:xfrm>
            <a:off x="2286000" y="1676400"/>
            <a:ext cx="457200" cy="469900"/>
            <a:chOff x="0" y="0"/>
            <a:chExt cx="288" cy="296"/>
          </a:xfrm>
        </p:grpSpPr>
        <p:sp>
          <p:nvSpPr>
            <p:cNvPr id="49207" name="Oval 19"/>
            <p:cNvSpPr>
              <a:spLocks/>
            </p:cNvSpPr>
            <p:nvPr/>
          </p:nvSpPr>
          <p:spPr bwMode="auto">
            <a:xfrm>
              <a:off x="0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208" name="Rectangle 20"/>
            <p:cNvSpPr>
              <a:spLocks/>
            </p:cNvSpPr>
            <p:nvPr/>
          </p:nvSpPr>
          <p:spPr bwMode="auto">
            <a:xfrm>
              <a:off x="0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</p:grpSp>
      <p:sp>
        <p:nvSpPr>
          <p:cNvPr id="49172" name="Rectangle 21"/>
          <p:cNvSpPr>
            <a:spLocks/>
          </p:cNvSpPr>
          <p:nvPr/>
        </p:nvSpPr>
        <p:spPr bwMode="auto">
          <a:xfrm>
            <a:off x="4724400" y="304800"/>
            <a:ext cx="396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Theorem about the invariant</a:t>
            </a:r>
          </a:p>
        </p:txBody>
      </p: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4722813" y="990600"/>
            <a:ext cx="3781425" cy="469900"/>
            <a:chOff x="0" y="0"/>
            <a:chExt cx="2381" cy="296"/>
          </a:xfrm>
        </p:grpSpPr>
        <p:sp>
          <p:nvSpPr>
            <p:cNvPr id="49198" name="Oval 23"/>
            <p:cNvSpPr>
              <a:spLocks/>
            </p:cNvSpPr>
            <p:nvPr/>
          </p:nvSpPr>
          <p:spPr bwMode="auto">
            <a:xfrm>
              <a:off x="204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199" name="Oval 24"/>
            <p:cNvSpPr>
              <a:spLocks/>
            </p:cNvSpPr>
            <p:nvPr/>
          </p:nvSpPr>
          <p:spPr bwMode="auto">
            <a:xfrm>
              <a:off x="732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200" name="Oval 25"/>
            <p:cNvSpPr>
              <a:spLocks/>
            </p:cNvSpPr>
            <p:nvPr/>
          </p:nvSpPr>
          <p:spPr bwMode="auto">
            <a:xfrm>
              <a:off x="1500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201" name="Oval 26"/>
            <p:cNvSpPr>
              <a:spLocks/>
            </p:cNvSpPr>
            <p:nvPr/>
          </p:nvSpPr>
          <p:spPr bwMode="auto">
            <a:xfrm>
              <a:off x="2028" y="48"/>
              <a:ext cx="192" cy="19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202" name="Line 27"/>
            <p:cNvSpPr>
              <a:spLocks noChangeShapeType="1"/>
            </p:cNvSpPr>
            <p:nvPr/>
          </p:nvSpPr>
          <p:spPr bwMode="auto">
            <a:xfrm>
              <a:off x="396" y="144"/>
              <a:ext cx="336" cy="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3" name="Line 28"/>
            <p:cNvSpPr>
              <a:spLocks noChangeShapeType="1"/>
            </p:cNvSpPr>
            <p:nvPr/>
          </p:nvSpPr>
          <p:spPr bwMode="auto">
            <a:xfrm>
              <a:off x="924" y="144"/>
              <a:ext cx="57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4" name="Line 29"/>
            <p:cNvSpPr>
              <a:spLocks noChangeShapeType="1"/>
            </p:cNvSpPr>
            <p:nvPr/>
          </p:nvSpPr>
          <p:spPr bwMode="auto">
            <a:xfrm>
              <a:off x="1692" y="144"/>
              <a:ext cx="336" cy="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5" name="Rectangle 30"/>
            <p:cNvSpPr>
              <a:spLocks/>
            </p:cNvSpPr>
            <p:nvPr/>
          </p:nvSpPr>
          <p:spPr bwMode="auto">
            <a:xfrm>
              <a:off x="2220" y="0"/>
              <a:ext cx="161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b="1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  <p:sp>
          <p:nvSpPr>
            <p:cNvPr id="49206" name="Rectangle 31"/>
            <p:cNvSpPr>
              <a:spLocks/>
            </p:cNvSpPr>
            <p:nvPr/>
          </p:nvSpPr>
          <p:spPr bwMode="auto">
            <a:xfrm>
              <a:off x="0" y="0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CC0000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v</a:t>
              </a:r>
            </a:p>
          </p:txBody>
        </p:sp>
      </p:grpSp>
      <p:grpSp>
        <p:nvGrpSpPr>
          <p:cNvPr id="4128" name="Group 32"/>
          <p:cNvGrpSpPr>
            <a:grpSpLocks/>
          </p:cNvGrpSpPr>
          <p:nvPr/>
        </p:nvGrpSpPr>
        <p:grpSpPr bwMode="auto">
          <a:xfrm>
            <a:off x="2057400" y="1066800"/>
            <a:ext cx="6400800" cy="1231900"/>
            <a:chOff x="0" y="0"/>
            <a:chExt cx="4032" cy="776"/>
          </a:xfrm>
        </p:grpSpPr>
        <p:grpSp>
          <p:nvGrpSpPr>
            <p:cNvPr id="49179" name="Group 33"/>
            <p:cNvGrpSpPr>
              <a:grpSpLocks/>
            </p:cNvGrpSpPr>
            <p:nvPr/>
          </p:nvGrpSpPr>
          <p:grpSpPr bwMode="auto">
            <a:xfrm>
              <a:off x="0" y="0"/>
              <a:ext cx="336" cy="432"/>
              <a:chOff x="0" y="0"/>
              <a:chExt cx="336" cy="432"/>
            </a:xfrm>
          </p:grpSpPr>
          <p:grpSp>
            <p:nvGrpSpPr>
              <p:cNvPr id="49193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96"/>
                <a:chOff x="0" y="0"/>
                <a:chExt cx="288" cy="296"/>
              </a:xfrm>
            </p:grpSpPr>
            <p:sp>
              <p:nvSpPr>
                <p:cNvPr id="49196" name="Oval 35"/>
                <p:cNvSpPr>
                  <a:spLocks/>
                </p:cNvSpPr>
                <p:nvPr/>
              </p:nvSpPr>
              <p:spPr bwMode="auto">
                <a:xfrm>
                  <a:off x="0" y="48"/>
                  <a:ext cx="192" cy="19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49197" name="Rectangle 36"/>
                <p:cNvSpPr>
                  <a:spLocks/>
                </p:cNvSpPr>
                <p:nvPr/>
              </p:nvSpPr>
              <p:spPr bwMode="auto">
                <a:xfrm>
                  <a:off x="0" y="0"/>
                  <a:ext cx="288" cy="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 marL="39688">
                    <a:spcBef>
                      <a:spcPts val="1450"/>
                    </a:spcBef>
                  </a:pPr>
                  <a:r>
                    <a:rPr lang="en-US">
                      <a:solidFill>
                        <a:schemeClr val="tx1"/>
                      </a:solidFill>
                      <a:latin typeface="Times" charset="0"/>
                      <a:ea typeface="MS PGothic" charset="0"/>
                      <a:cs typeface="MS PGothic" charset="0"/>
                      <a:sym typeface="Times" charset="0"/>
                    </a:rPr>
                    <a:t>g</a:t>
                  </a:r>
                </a:p>
              </p:txBody>
            </p:sp>
          </p:grpSp>
          <p:sp>
            <p:nvSpPr>
              <p:cNvPr id="49194" name="Line 37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144" cy="96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5" name="Line 38"/>
              <p:cNvSpPr>
                <a:spLocks noChangeShapeType="1"/>
              </p:cNvSpPr>
              <p:nvPr/>
            </p:nvSpPr>
            <p:spPr bwMode="auto">
              <a:xfrm flipH="1">
                <a:off x="288" y="240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180" name="Group 39"/>
            <p:cNvGrpSpPr>
              <a:grpSpLocks/>
            </p:cNvGrpSpPr>
            <p:nvPr/>
          </p:nvGrpSpPr>
          <p:grpSpPr bwMode="auto">
            <a:xfrm>
              <a:off x="1884" y="192"/>
              <a:ext cx="2148" cy="584"/>
              <a:chOff x="0" y="0"/>
              <a:chExt cx="2148" cy="584"/>
            </a:xfrm>
          </p:grpSpPr>
          <p:sp>
            <p:nvSpPr>
              <p:cNvPr id="49181" name="Rectangle 40"/>
              <p:cNvSpPr>
                <a:spLocks/>
              </p:cNvSpPr>
              <p:nvPr/>
            </p:nvSpPr>
            <p:spPr bwMode="auto">
              <a:xfrm>
                <a:off x="1488" y="288"/>
                <a:ext cx="193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>
                    <a:solidFill>
                      <a:srgbClr val="0000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g</a:t>
                </a:r>
              </a:p>
            </p:txBody>
          </p:sp>
          <p:grpSp>
            <p:nvGrpSpPr>
              <p:cNvPr id="49182" name="Group 41"/>
              <p:cNvGrpSpPr>
                <a:grpSpLocks/>
              </p:cNvGrpSpPr>
              <p:nvPr/>
            </p:nvGrpSpPr>
            <p:grpSpPr bwMode="auto">
              <a:xfrm>
                <a:off x="0" y="0"/>
                <a:ext cx="2148" cy="528"/>
                <a:chOff x="0" y="0"/>
                <a:chExt cx="2148" cy="528"/>
              </a:xfrm>
            </p:grpSpPr>
            <p:sp>
              <p:nvSpPr>
                <p:cNvPr id="49183" name="Oval 42"/>
                <p:cNvSpPr>
                  <a:spLocks/>
                </p:cNvSpPr>
                <p:nvPr/>
              </p:nvSpPr>
              <p:spPr bwMode="auto">
                <a:xfrm>
                  <a:off x="0" y="336"/>
                  <a:ext cx="192" cy="192"/>
                </a:xfrm>
                <a:prstGeom prst="ellipse">
                  <a:avLst/>
                </a:prstGeom>
                <a:solidFill>
                  <a:srgbClr val="CC0000"/>
                </a:solidFill>
                <a:ln w="127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49184" name="Oval 43"/>
                <p:cNvSpPr>
                  <a:spLocks/>
                </p:cNvSpPr>
                <p:nvPr/>
              </p:nvSpPr>
              <p:spPr bwMode="auto">
                <a:xfrm>
                  <a:off x="768" y="336"/>
                  <a:ext cx="192" cy="192"/>
                </a:xfrm>
                <a:prstGeom prst="ellipse">
                  <a:avLst/>
                </a:prstGeom>
                <a:solidFill>
                  <a:srgbClr val="CC0000"/>
                </a:solidFill>
                <a:ln w="127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49185" name="Oval 44"/>
                <p:cNvSpPr>
                  <a:spLocks/>
                </p:cNvSpPr>
                <p:nvPr/>
              </p:nvSpPr>
              <p:spPr bwMode="auto">
                <a:xfrm>
                  <a:off x="1296" y="336"/>
                  <a:ext cx="192" cy="192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49186" name="Line 45"/>
                <p:cNvSpPr>
                  <a:spLocks noChangeShapeType="1"/>
                </p:cNvSpPr>
                <p:nvPr/>
              </p:nvSpPr>
              <p:spPr bwMode="auto">
                <a:xfrm>
                  <a:off x="192" y="432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CC0000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7" name="Line 46"/>
                <p:cNvSpPr>
                  <a:spLocks noChangeShapeType="1"/>
                </p:cNvSpPr>
                <p:nvPr/>
              </p:nvSpPr>
              <p:spPr bwMode="auto">
                <a:xfrm>
                  <a:off x="960" y="432"/>
                  <a:ext cx="336" cy="1"/>
                </a:xfrm>
                <a:prstGeom prst="line">
                  <a:avLst/>
                </a:prstGeom>
                <a:noFill/>
                <a:ln w="25400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8" name="Line 47"/>
                <p:cNvSpPr>
                  <a:spLocks noChangeShapeType="1"/>
                </p:cNvSpPr>
                <p:nvPr/>
              </p:nvSpPr>
              <p:spPr bwMode="auto">
                <a:xfrm>
                  <a:off x="84" y="0"/>
                  <a:ext cx="1" cy="336"/>
                </a:xfrm>
                <a:prstGeom prst="line">
                  <a:avLst/>
                </a:prstGeom>
                <a:noFill/>
                <a:ln w="25400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9" name="Line 4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476" y="336"/>
                  <a:ext cx="336" cy="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90" name="Line 49"/>
                <p:cNvSpPr>
                  <a:spLocks noChangeShapeType="1"/>
                </p:cNvSpPr>
                <p:nvPr/>
              </p:nvSpPr>
              <p:spPr bwMode="auto">
                <a:xfrm>
                  <a:off x="1812" y="336"/>
                  <a:ext cx="144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91" name="Line 5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956" y="288"/>
                  <a:ext cx="192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92" name="Line 51"/>
                <p:cNvSpPr>
                  <a:spLocks noChangeShapeType="1"/>
                </p:cNvSpPr>
                <p:nvPr/>
              </p:nvSpPr>
              <p:spPr bwMode="auto">
                <a:xfrm rot="10800000">
                  <a:off x="1956" y="0"/>
                  <a:ext cx="192" cy="2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50" name="Rectangle 54"/>
          <p:cNvSpPr>
            <a:spLocks/>
          </p:cNvSpPr>
          <p:nvPr/>
        </p:nvSpPr>
        <p:spPr bwMode="auto">
          <a:xfrm>
            <a:off x="5638800" y="13716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L[g] ≥ L[f]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334000"/>
            <a:ext cx="8149136" cy="83099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Proof</a:t>
            </a:r>
            <a:r>
              <a:rPr lang="en-US" dirty="0" smtClean="0"/>
              <a:t>. Show that any other v </a:t>
            </a:r>
            <a:r>
              <a:rPr lang="mr-IN" dirty="0" smtClean="0"/>
              <a:t>–</a:t>
            </a:r>
            <a:r>
              <a:rPr lang="en-US" dirty="0" smtClean="0"/>
              <a:t>&gt; f path has a length &gt;= d[f].</a:t>
            </a:r>
          </a:p>
          <a:p>
            <a:r>
              <a:rPr lang="en-US" dirty="0" smtClean="0"/>
              <a:t>Look only at case that v is in S.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D21F330A-3B0E-694B-90FD-B5877B8418D1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13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9154" name="Rectangle 1"/>
          <p:cNvSpPr>
            <a:spLocks/>
          </p:cNvSpPr>
          <p:nvPr/>
        </p:nvSpPr>
        <p:spPr bwMode="auto">
          <a:xfrm>
            <a:off x="228600" y="2362200"/>
            <a:ext cx="8229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77825" indent="-338138">
              <a:spcBef>
                <a:spcPts val="145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1.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a Settled node s, d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s]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is length of shortest 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path.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sp>
        <p:nvSpPr>
          <p:cNvPr id="49155" name="Rectangle 2"/>
          <p:cNvSpPr>
            <a:spLocks/>
          </p:cNvSpPr>
          <p:nvPr/>
        </p:nvSpPr>
        <p:spPr bwMode="auto">
          <a:xfrm>
            <a:off x="228600" y="3733800"/>
            <a:ext cx="411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All edges leaving S go to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   </a:t>
            </a:r>
          </a:p>
        </p:txBody>
      </p:sp>
      <p:sp>
        <p:nvSpPr>
          <p:cNvPr id="49156" name="Rectangle 3"/>
          <p:cNvSpPr>
            <a:spLocks/>
          </p:cNvSpPr>
          <p:nvPr/>
        </p:nvSpPr>
        <p:spPr bwMode="auto">
          <a:xfrm>
            <a:off x="228600" y="2895600"/>
            <a:ext cx="8001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a Frontier node f,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f]</a:t>
            </a:r>
            <a:r>
              <a:rPr lang="en-US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is length of shortest 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 path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using only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Settled nodes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(except for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).</a:t>
            </a:r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304800" y="4343400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Theorem</a:t>
            </a:r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For a node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in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with minimum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value (over nodes in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),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f]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the length of a shortest path from </a:t>
            </a:r>
            <a:r>
              <a:rPr lang="en-US" dirty="0"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to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</a:p>
        </p:txBody>
      </p:sp>
      <p:sp>
        <p:nvSpPr>
          <p:cNvPr id="49159" name="Rectangle 6"/>
          <p:cNvSpPr>
            <a:spLocks/>
          </p:cNvSpPr>
          <p:nvPr/>
        </p:nvSpPr>
        <p:spPr bwMode="auto">
          <a:xfrm>
            <a:off x="1524000" y="304800"/>
            <a:ext cx="1828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Frontier </a:t>
            </a:r>
          </a:p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</a:p>
        </p:txBody>
      </p:sp>
      <p:sp>
        <p:nvSpPr>
          <p:cNvPr id="49160" name="Rectangle 7"/>
          <p:cNvSpPr>
            <a:spLocks/>
          </p:cNvSpPr>
          <p:nvPr/>
        </p:nvSpPr>
        <p:spPr bwMode="auto">
          <a:xfrm>
            <a:off x="304800" y="304800"/>
            <a:ext cx="1219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Settled </a:t>
            </a:r>
          </a:p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</a:t>
            </a:r>
          </a:p>
        </p:txBody>
      </p:sp>
      <p:sp>
        <p:nvSpPr>
          <p:cNvPr id="49161" name="Rectangle 8"/>
          <p:cNvSpPr>
            <a:spLocks/>
          </p:cNvSpPr>
          <p:nvPr/>
        </p:nvSpPr>
        <p:spPr bwMode="auto">
          <a:xfrm>
            <a:off x="533400" y="1066800"/>
            <a:ext cx="685800" cy="114300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49162" name="Rectangle 9"/>
          <p:cNvSpPr>
            <a:spLocks/>
          </p:cNvSpPr>
          <p:nvPr/>
        </p:nvSpPr>
        <p:spPr bwMode="auto">
          <a:xfrm>
            <a:off x="2057400" y="1066800"/>
            <a:ext cx="685800" cy="11430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49163" name="Rectangle 10"/>
          <p:cNvSpPr>
            <a:spLocks/>
          </p:cNvSpPr>
          <p:nvPr/>
        </p:nvSpPr>
        <p:spPr bwMode="auto">
          <a:xfrm>
            <a:off x="3581400" y="1066800"/>
            <a:ext cx="609600" cy="11430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49164" name="Line 11"/>
          <p:cNvSpPr>
            <a:spLocks noChangeShapeType="1"/>
          </p:cNvSpPr>
          <p:nvPr/>
        </p:nvSpPr>
        <p:spPr bwMode="auto">
          <a:xfrm>
            <a:off x="1219200" y="1219200"/>
            <a:ext cx="838200" cy="158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12"/>
          <p:cNvSpPr>
            <a:spLocks noChangeShapeType="1"/>
          </p:cNvSpPr>
          <p:nvPr/>
        </p:nvSpPr>
        <p:spPr bwMode="auto">
          <a:xfrm>
            <a:off x="2667000" y="1219200"/>
            <a:ext cx="914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Line 13"/>
          <p:cNvSpPr>
            <a:spLocks noChangeShapeType="1"/>
          </p:cNvSpPr>
          <p:nvPr/>
        </p:nvSpPr>
        <p:spPr bwMode="auto">
          <a:xfrm>
            <a:off x="1219200" y="1524000"/>
            <a:ext cx="838200" cy="158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4"/>
          <p:cNvSpPr>
            <a:spLocks noChangeShapeType="1"/>
          </p:cNvSpPr>
          <p:nvPr/>
        </p:nvSpPr>
        <p:spPr bwMode="auto">
          <a:xfrm>
            <a:off x="1219200" y="1905000"/>
            <a:ext cx="1066800" cy="158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Line 15"/>
          <p:cNvSpPr>
            <a:spLocks noChangeShapeType="1"/>
          </p:cNvSpPr>
          <p:nvPr/>
        </p:nvSpPr>
        <p:spPr bwMode="auto">
          <a:xfrm>
            <a:off x="2667000" y="1524000"/>
            <a:ext cx="914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Line 16"/>
          <p:cNvSpPr>
            <a:spLocks noChangeShapeType="1"/>
          </p:cNvSpPr>
          <p:nvPr/>
        </p:nvSpPr>
        <p:spPr bwMode="auto">
          <a:xfrm>
            <a:off x="2667000" y="1752600"/>
            <a:ext cx="914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Rectangle 17"/>
          <p:cNvSpPr>
            <a:spLocks/>
          </p:cNvSpPr>
          <p:nvPr/>
        </p:nvSpPr>
        <p:spPr bwMode="auto">
          <a:xfrm>
            <a:off x="2895600" y="3048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Far off</a:t>
            </a:r>
          </a:p>
        </p:txBody>
      </p:sp>
      <p:grpSp>
        <p:nvGrpSpPr>
          <p:cNvPr id="49171" name="Group 18"/>
          <p:cNvGrpSpPr>
            <a:grpSpLocks/>
          </p:cNvGrpSpPr>
          <p:nvPr/>
        </p:nvGrpSpPr>
        <p:grpSpPr bwMode="auto">
          <a:xfrm>
            <a:off x="2286000" y="1676400"/>
            <a:ext cx="457200" cy="469900"/>
            <a:chOff x="0" y="0"/>
            <a:chExt cx="288" cy="296"/>
          </a:xfrm>
        </p:grpSpPr>
        <p:sp>
          <p:nvSpPr>
            <p:cNvPr id="49207" name="Oval 19"/>
            <p:cNvSpPr>
              <a:spLocks/>
            </p:cNvSpPr>
            <p:nvPr/>
          </p:nvSpPr>
          <p:spPr bwMode="auto">
            <a:xfrm>
              <a:off x="0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208" name="Rectangle 20"/>
            <p:cNvSpPr>
              <a:spLocks/>
            </p:cNvSpPr>
            <p:nvPr/>
          </p:nvSpPr>
          <p:spPr bwMode="auto">
            <a:xfrm>
              <a:off x="0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</p:grpSp>
      <p:sp>
        <p:nvSpPr>
          <p:cNvPr id="49172" name="Rectangle 21"/>
          <p:cNvSpPr>
            <a:spLocks/>
          </p:cNvSpPr>
          <p:nvPr/>
        </p:nvSpPr>
        <p:spPr bwMode="auto">
          <a:xfrm>
            <a:off x="4724400" y="304800"/>
            <a:ext cx="396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Theorem about the invariant</a:t>
            </a:r>
          </a:p>
        </p:txBody>
      </p: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4722813" y="990600"/>
            <a:ext cx="3781425" cy="469900"/>
            <a:chOff x="0" y="0"/>
            <a:chExt cx="2381" cy="296"/>
          </a:xfrm>
        </p:grpSpPr>
        <p:sp>
          <p:nvSpPr>
            <p:cNvPr id="49198" name="Oval 23"/>
            <p:cNvSpPr>
              <a:spLocks/>
            </p:cNvSpPr>
            <p:nvPr/>
          </p:nvSpPr>
          <p:spPr bwMode="auto">
            <a:xfrm>
              <a:off x="204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199" name="Oval 24"/>
            <p:cNvSpPr>
              <a:spLocks/>
            </p:cNvSpPr>
            <p:nvPr/>
          </p:nvSpPr>
          <p:spPr bwMode="auto">
            <a:xfrm>
              <a:off x="732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200" name="Oval 25"/>
            <p:cNvSpPr>
              <a:spLocks/>
            </p:cNvSpPr>
            <p:nvPr/>
          </p:nvSpPr>
          <p:spPr bwMode="auto">
            <a:xfrm>
              <a:off x="1500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201" name="Oval 26"/>
            <p:cNvSpPr>
              <a:spLocks/>
            </p:cNvSpPr>
            <p:nvPr/>
          </p:nvSpPr>
          <p:spPr bwMode="auto">
            <a:xfrm>
              <a:off x="2028" y="48"/>
              <a:ext cx="192" cy="19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202" name="Line 27"/>
            <p:cNvSpPr>
              <a:spLocks noChangeShapeType="1"/>
            </p:cNvSpPr>
            <p:nvPr/>
          </p:nvSpPr>
          <p:spPr bwMode="auto">
            <a:xfrm>
              <a:off x="396" y="144"/>
              <a:ext cx="336" cy="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3" name="Line 28"/>
            <p:cNvSpPr>
              <a:spLocks noChangeShapeType="1"/>
            </p:cNvSpPr>
            <p:nvPr/>
          </p:nvSpPr>
          <p:spPr bwMode="auto">
            <a:xfrm>
              <a:off x="924" y="144"/>
              <a:ext cx="57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4" name="Line 29"/>
            <p:cNvSpPr>
              <a:spLocks noChangeShapeType="1"/>
            </p:cNvSpPr>
            <p:nvPr/>
          </p:nvSpPr>
          <p:spPr bwMode="auto">
            <a:xfrm>
              <a:off x="1692" y="144"/>
              <a:ext cx="336" cy="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5" name="Rectangle 30"/>
            <p:cNvSpPr>
              <a:spLocks/>
            </p:cNvSpPr>
            <p:nvPr/>
          </p:nvSpPr>
          <p:spPr bwMode="auto">
            <a:xfrm>
              <a:off x="2220" y="0"/>
              <a:ext cx="161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b="1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  <p:sp>
          <p:nvSpPr>
            <p:cNvPr id="49206" name="Rectangle 31"/>
            <p:cNvSpPr>
              <a:spLocks/>
            </p:cNvSpPr>
            <p:nvPr/>
          </p:nvSpPr>
          <p:spPr bwMode="auto">
            <a:xfrm>
              <a:off x="0" y="0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CC0000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v</a:t>
              </a:r>
            </a:p>
          </p:txBody>
        </p:sp>
      </p:grpSp>
      <p:grpSp>
        <p:nvGrpSpPr>
          <p:cNvPr id="4128" name="Group 32"/>
          <p:cNvGrpSpPr>
            <a:grpSpLocks/>
          </p:cNvGrpSpPr>
          <p:nvPr/>
        </p:nvGrpSpPr>
        <p:grpSpPr bwMode="auto">
          <a:xfrm>
            <a:off x="2057400" y="1066800"/>
            <a:ext cx="6400800" cy="1231900"/>
            <a:chOff x="0" y="0"/>
            <a:chExt cx="4032" cy="776"/>
          </a:xfrm>
        </p:grpSpPr>
        <p:grpSp>
          <p:nvGrpSpPr>
            <p:cNvPr id="49179" name="Group 33"/>
            <p:cNvGrpSpPr>
              <a:grpSpLocks/>
            </p:cNvGrpSpPr>
            <p:nvPr/>
          </p:nvGrpSpPr>
          <p:grpSpPr bwMode="auto">
            <a:xfrm>
              <a:off x="0" y="0"/>
              <a:ext cx="336" cy="432"/>
              <a:chOff x="0" y="0"/>
              <a:chExt cx="336" cy="432"/>
            </a:xfrm>
          </p:grpSpPr>
          <p:grpSp>
            <p:nvGrpSpPr>
              <p:cNvPr id="49193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96"/>
                <a:chOff x="0" y="0"/>
                <a:chExt cx="288" cy="296"/>
              </a:xfrm>
            </p:grpSpPr>
            <p:sp>
              <p:nvSpPr>
                <p:cNvPr id="49196" name="Oval 35"/>
                <p:cNvSpPr>
                  <a:spLocks/>
                </p:cNvSpPr>
                <p:nvPr/>
              </p:nvSpPr>
              <p:spPr bwMode="auto">
                <a:xfrm>
                  <a:off x="0" y="48"/>
                  <a:ext cx="192" cy="19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49197" name="Rectangle 36"/>
                <p:cNvSpPr>
                  <a:spLocks/>
                </p:cNvSpPr>
                <p:nvPr/>
              </p:nvSpPr>
              <p:spPr bwMode="auto">
                <a:xfrm>
                  <a:off x="0" y="0"/>
                  <a:ext cx="288" cy="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 marL="39688">
                    <a:spcBef>
                      <a:spcPts val="1450"/>
                    </a:spcBef>
                  </a:pPr>
                  <a:r>
                    <a:rPr lang="en-US">
                      <a:solidFill>
                        <a:schemeClr val="tx1"/>
                      </a:solidFill>
                      <a:latin typeface="Times" charset="0"/>
                      <a:ea typeface="MS PGothic" charset="0"/>
                      <a:cs typeface="MS PGothic" charset="0"/>
                      <a:sym typeface="Times" charset="0"/>
                    </a:rPr>
                    <a:t>g</a:t>
                  </a:r>
                </a:p>
              </p:txBody>
            </p:sp>
          </p:grpSp>
          <p:sp>
            <p:nvSpPr>
              <p:cNvPr id="49194" name="Line 37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144" cy="96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5" name="Line 38"/>
              <p:cNvSpPr>
                <a:spLocks noChangeShapeType="1"/>
              </p:cNvSpPr>
              <p:nvPr/>
            </p:nvSpPr>
            <p:spPr bwMode="auto">
              <a:xfrm flipH="1">
                <a:off x="288" y="240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180" name="Group 39"/>
            <p:cNvGrpSpPr>
              <a:grpSpLocks/>
            </p:cNvGrpSpPr>
            <p:nvPr/>
          </p:nvGrpSpPr>
          <p:grpSpPr bwMode="auto">
            <a:xfrm>
              <a:off x="1884" y="192"/>
              <a:ext cx="2148" cy="584"/>
              <a:chOff x="0" y="0"/>
              <a:chExt cx="2148" cy="584"/>
            </a:xfrm>
          </p:grpSpPr>
          <p:sp>
            <p:nvSpPr>
              <p:cNvPr id="49181" name="Rectangle 40"/>
              <p:cNvSpPr>
                <a:spLocks/>
              </p:cNvSpPr>
              <p:nvPr/>
            </p:nvSpPr>
            <p:spPr bwMode="auto">
              <a:xfrm>
                <a:off x="1488" y="288"/>
                <a:ext cx="193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>
                    <a:solidFill>
                      <a:srgbClr val="0000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g</a:t>
                </a:r>
              </a:p>
            </p:txBody>
          </p:sp>
          <p:grpSp>
            <p:nvGrpSpPr>
              <p:cNvPr id="49182" name="Group 41"/>
              <p:cNvGrpSpPr>
                <a:grpSpLocks/>
              </p:cNvGrpSpPr>
              <p:nvPr/>
            </p:nvGrpSpPr>
            <p:grpSpPr bwMode="auto">
              <a:xfrm>
                <a:off x="0" y="0"/>
                <a:ext cx="2148" cy="528"/>
                <a:chOff x="0" y="0"/>
                <a:chExt cx="2148" cy="528"/>
              </a:xfrm>
            </p:grpSpPr>
            <p:sp>
              <p:nvSpPr>
                <p:cNvPr id="49183" name="Oval 42"/>
                <p:cNvSpPr>
                  <a:spLocks/>
                </p:cNvSpPr>
                <p:nvPr/>
              </p:nvSpPr>
              <p:spPr bwMode="auto">
                <a:xfrm>
                  <a:off x="0" y="336"/>
                  <a:ext cx="192" cy="192"/>
                </a:xfrm>
                <a:prstGeom prst="ellipse">
                  <a:avLst/>
                </a:prstGeom>
                <a:solidFill>
                  <a:srgbClr val="CC0000"/>
                </a:solidFill>
                <a:ln w="127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49184" name="Oval 43"/>
                <p:cNvSpPr>
                  <a:spLocks/>
                </p:cNvSpPr>
                <p:nvPr/>
              </p:nvSpPr>
              <p:spPr bwMode="auto">
                <a:xfrm>
                  <a:off x="768" y="336"/>
                  <a:ext cx="192" cy="192"/>
                </a:xfrm>
                <a:prstGeom prst="ellipse">
                  <a:avLst/>
                </a:prstGeom>
                <a:solidFill>
                  <a:srgbClr val="CC0000"/>
                </a:solidFill>
                <a:ln w="127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49185" name="Oval 44"/>
                <p:cNvSpPr>
                  <a:spLocks/>
                </p:cNvSpPr>
                <p:nvPr/>
              </p:nvSpPr>
              <p:spPr bwMode="auto">
                <a:xfrm>
                  <a:off x="1296" y="336"/>
                  <a:ext cx="192" cy="192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49186" name="Line 45"/>
                <p:cNvSpPr>
                  <a:spLocks noChangeShapeType="1"/>
                </p:cNvSpPr>
                <p:nvPr/>
              </p:nvSpPr>
              <p:spPr bwMode="auto">
                <a:xfrm>
                  <a:off x="192" y="432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CC0000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7" name="Line 46"/>
                <p:cNvSpPr>
                  <a:spLocks noChangeShapeType="1"/>
                </p:cNvSpPr>
                <p:nvPr/>
              </p:nvSpPr>
              <p:spPr bwMode="auto">
                <a:xfrm>
                  <a:off x="960" y="432"/>
                  <a:ext cx="336" cy="1"/>
                </a:xfrm>
                <a:prstGeom prst="line">
                  <a:avLst/>
                </a:prstGeom>
                <a:noFill/>
                <a:ln w="25400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8" name="Line 47"/>
                <p:cNvSpPr>
                  <a:spLocks noChangeShapeType="1"/>
                </p:cNvSpPr>
                <p:nvPr/>
              </p:nvSpPr>
              <p:spPr bwMode="auto">
                <a:xfrm>
                  <a:off x="84" y="0"/>
                  <a:ext cx="1" cy="336"/>
                </a:xfrm>
                <a:prstGeom prst="line">
                  <a:avLst/>
                </a:prstGeom>
                <a:noFill/>
                <a:ln w="25400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9" name="Line 4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476" y="336"/>
                  <a:ext cx="336" cy="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90" name="Line 49"/>
                <p:cNvSpPr>
                  <a:spLocks noChangeShapeType="1"/>
                </p:cNvSpPr>
                <p:nvPr/>
              </p:nvSpPr>
              <p:spPr bwMode="auto">
                <a:xfrm>
                  <a:off x="1812" y="336"/>
                  <a:ext cx="144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91" name="Line 5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956" y="288"/>
                  <a:ext cx="192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92" name="Line 51"/>
                <p:cNvSpPr>
                  <a:spLocks noChangeShapeType="1"/>
                </p:cNvSpPr>
                <p:nvPr/>
              </p:nvSpPr>
              <p:spPr bwMode="auto">
                <a:xfrm rot="10800000">
                  <a:off x="1956" y="0"/>
                  <a:ext cx="192" cy="2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48" name="Rectangle 52"/>
          <p:cNvSpPr>
            <a:spLocks/>
          </p:cNvSpPr>
          <p:nvPr/>
        </p:nvSpPr>
        <p:spPr bwMode="auto">
          <a:xfrm>
            <a:off x="304800" y="5257800"/>
            <a:ext cx="2362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Case 1: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in </a:t>
            </a:r>
            <a:r>
              <a:rPr lang="en-US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</a:p>
        </p:txBody>
      </p:sp>
      <p:sp>
        <p:nvSpPr>
          <p:cNvPr id="4149" name="Rectangle 53"/>
          <p:cNvSpPr>
            <a:spLocks/>
          </p:cNvSpPr>
          <p:nvPr/>
        </p:nvSpPr>
        <p:spPr bwMode="auto">
          <a:xfrm>
            <a:off x="304800" y="5715000"/>
            <a:ext cx="8153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Case 2: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in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 Note that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v] is 0; it has minimum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value</a:t>
            </a:r>
          </a:p>
        </p:txBody>
      </p:sp>
      <p:sp>
        <p:nvSpPr>
          <p:cNvPr id="4150" name="Rectangle 54"/>
          <p:cNvSpPr>
            <a:spLocks/>
          </p:cNvSpPr>
          <p:nvPr/>
        </p:nvSpPr>
        <p:spPr bwMode="auto">
          <a:xfrm>
            <a:off x="5638800" y="13716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L[g] ≥ L[f]</a:t>
            </a:r>
          </a:p>
        </p:txBody>
      </p:sp>
    </p:spTree>
    <p:extLst>
      <p:ext uri="{BB962C8B-B14F-4D97-AF65-F5344CB8AC3E}">
        <p14:creationId xmlns:p14="http://schemas.microsoft.com/office/powerpoint/2010/main" val="28209923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148" grpId="0" autoUpdateAnimBg="0"/>
      <p:bldP spid="4149" grpId="0" autoUpdateAnimBg="0"/>
      <p:bldP spid="415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F88AA639-05E3-BE48-9AFC-4A5BF67776D0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14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51202" name="Rectangle 1"/>
          <p:cNvSpPr>
            <a:spLocks/>
          </p:cNvSpPr>
          <p:nvPr/>
        </p:nvSpPr>
        <p:spPr bwMode="auto">
          <a:xfrm>
            <a:off x="228600" y="1981200"/>
            <a:ext cx="3886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496888" indent="-457200">
              <a:spcBef>
                <a:spcPts val="288"/>
              </a:spcBef>
            </a:pP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1.  For s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, 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s]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length of</a:t>
            </a:r>
          </a:p>
          <a:p>
            <a:pPr marL="496888" indent="-457200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shortest v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 path.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grpSp>
        <p:nvGrpSpPr>
          <p:cNvPr id="51203" name="Group 2"/>
          <p:cNvGrpSpPr>
            <a:grpSpLocks/>
          </p:cNvGrpSpPr>
          <p:nvPr/>
        </p:nvGrpSpPr>
        <p:grpSpPr bwMode="auto">
          <a:xfrm>
            <a:off x="457200" y="1066800"/>
            <a:ext cx="3657600" cy="838200"/>
            <a:chOff x="0" y="0"/>
            <a:chExt cx="2304" cy="528"/>
          </a:xfrm>
        </p:grpSpPr>
        <p:sp>
          <p:nvSpPr>
            <p:cNvPr id="51216" name="Rectangle 3"/>
            <p:cNvSpPr>
              <a:spLocks/>
            </p:cNvSpPr>
            <p:nvPr/>
          </p:nvSpPr>
          <p:spPr bwMode="auto">
            <a:xfrm>
              <a:off x="0" y="0"/>
              <a:ext cx="432" cy="528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1217" name="Rectangle 4"/>
            <p:cNvSpPr>
              <a:spLocks/>
            </p:cNvSpPr>
            <p:nvPr/>
          </p:nvSpPr>
          <p:spPr bwMode="auto">
            <a:xfrm>
              <a:off x="960" y="0"/>
              <a:ext cx="432" cy="52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1218" name="Rectangle 5"/>
            <p:cNvSpPr>
              <a:spLocks/>
            </p:cNvSpPr>
            <p:nvPr/>
          </p:nvSpPr>
          <p:spPr bwMode="auto">
            <a:xfrm>
              <a:off x="1920" y="0"/>
              <a:ext cx="384" cy="52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1219" name="Line 6"/>
            <p:cNvSpPr>
              <a:spLocks noChangeShapeType="1"/>
            </p:cNvSpPr>
            <p:nvPr/>
          </p:nvSpPr>
          <p:spPr bwMode="auto">
            <a:xfrm>
              <a:off x="431" y="96"/>
              <a:ext cx="529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0" name="Line 7"/>
            <p:cNvSpPr>
              <a:spLocks noChangeShapeType="1"/>
            </p:cNvSpPr>
            <p:nvPr/>
          </p:nvSpPr>
          <p:spPr bwMode="auto">
            <a:xfrm>
              <a:off x="431" y="336"/>
              <a:ext cx="529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1" name="Line 8"/>
            <p:cNvSpPr>
              <a:spLocks noChangeShapeType="1"/>
            </p:cNvSpPr>
            <p:nvPr/>
          </p:nvSpPr>
          <p:spPr bwMode="auto">
            <a:xfrm>
              <a:off x="1344" y="9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2" name="Line 9"/>
            <p:cNvSpPr>
              <a:spLocks noChangeShapeType="1"/>
            </p:cNvSpPr>
            <p:nvPr/>
          </p:nvSpPr>
          <p:spPr bwMode="auto">
            <a:xfrm>
              <a:off x="1344" y="240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4" name="Rectangle 10"/>
          <p:cNvSpPr>
            <a:spLocks/>
          </p:cNvSpPr>
          <p:nvPr/>
        </p:nvSpPr>
        <p:spPr bwMode="auto">
          <a:xfrm>
            <a:off x="228600" y="4114800"/>
            <a:ext cx="411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Edges leaving S go to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sp>
        <p:nvSpPr>
          <p:cNvPr id="51205" name="Rectangle 11"/>
          <p:cNvSpPr>
            <a:spLocks/>
          </p:cNvSpPr>
          <p:nvPr/>
        </p:nvSpPr>
        <p:spPr bwMode="auto">
          <a:xfrm>
            <a:off x="533400" y="685800"/>
            <a:ext cx="3962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38"/>
              </a:spcBef>
            </a:pP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</a:t>
            </a: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      F          </a:t>
            </a:r>
            <a:r>
              <a:rPr lang="en-US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Far off</a:t>
            </a:r>
          </a:p>
        </p:txBody>
      </p:sp>
      <p:sp>
        <p:nvSpPr>
          <p:cNvPr id="51206" name="Rectangle 12"/>
          <p:cNvSpPr>
            <a:spLocks/>
          </p:cNvSpPr>
          <p:nvPr/>
        </p:nvSpPr>
        <p:spPr bwMode="auto">
          <a:xfrm>
            <a:off x="228600" y="2819400"/>
            <a:ext cx="3962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f, 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f]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is length of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shortest 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 path using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</a:t>
            </a:r>
            <a:r>
              <a:rPr lang="en-US" b="1" dirty="0">
                <a:solidFill>
                  <a:srgbClr val="CC0004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red nodes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(except for </a:t>
            </a:r>
            <a:r>
              <a:rPr lang="en-US" b="1" dirty="0">
                <a:solidFill>
                  <a:srgbClr val="3366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).</a:t>
            </a:r>
          </a:p>
        </p:txBody>
      </p:sp>
      <p:sp>
        <p:nvSpPr>
          <p:cNvPr id="5134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S=  { }; F=  { v }; 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v]=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0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;</a:t>
            </a:r>
          </a:p>
        </p:txBody>
      </p:sp>
      <p:sp>
        <p:nvSpPr>
          <p:cNvPr id="5135" name="Rectangle 15"/>
          <p:cNvSpPr>
            <a:spLocks/>
          </p:cNvSpPr>
          <p:nvPr/>
        </p:nvSpPr>
        <p:spPr bwMode="auto">
          <a:xfrm>
            <a:off x="4419600" y="762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51210" name="Rectangle 16"/>
          <p:cNvSpPr>
            <a:spLocks/>
          </p:cNvSpPr>
          <p:nvPr/>
        </p:nvSpPr>
        <p:spPr bwMode="auto">
          <a:xfrm>
            <a:off x="304800" y="4648200"/>
            <a:ext cx="3810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3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Theorem: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For a node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in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</a:p>
          <a:p>
            <a:pPr marL="39688">
              <a:spcBef>
                <a:spcPts val="13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value,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f] is</a:t>
            </a:r>
          </a:p>
          <a:p>
            <a:pPr marL="39688">
              <a:spcBef>
                <a:spcPts val="13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shortest path length</a:t>
            </a:r>
          </a:p>
        </p:txBody>
      </p:sp>
      <p:sp>
        <p:nvSpPr>
          <p:cNvPr id="51211" name="Oval 17"/>
          <p:cNvSpPr>
            <a:spLocks/>
          </p:cNvSpPr>
          <p:nvPr/>
        </p:nvSpPr>
        <p:spPr bwMode="auto">
          <a:xfrm>
            <a:off x="2095500" y="1384300"/>
            <a:ext cx="304800" cy="3048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51212" name="Rectangle 18"/>
          <p:cNvSpPr>
            <a:spLocks/>
          </p:cNvSpPr>
          <p:nvPr/>
        </p:nvSpPr>
        <p:spPr bwMode="auto">
          <a:xfrm>
            <a:off x="2133600" y="1295400"/>
            <a:ext cx="45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</a:p>
        </p:txBody>
      </p:sp>
      <p:sp>
        <p:nvSpPr>
          <p:cNvPr id="51213" name="Rectangle 19"/>
          <p:cNvSpPr>
            <a:spLocks noGrp="1" noChangeArrowheads="1"/>
          </p:cNvSpPr>
          <p:nvPr>
            <p:ph type="title"/>
          </p:nvPr>
        </p:nvSpPr>
        <p:spPr>
          <a:xfrm>
            <a:off x="292100" y="165100"/>
            <a:ext cx="2552700" cy="660400"/>
          </a:xfrm>
        </p:spPr>
        <p:txBody>
          <a:bodyPr rIns="132080" anchor="t"/>
          <a:lstStyle/>
          <a:p>
            <a:pPr eaLnBrk="1" hangingPunct="1"/>
            <a:r>
              <a:rPr lang="en-US" sz="2800" b="1">
                <a:solidFill>
                  <a:srgbClr val="CC0000"/>
                </a:solidFill>
                <a:latin typeface="Tw Cen MT" charset="0"/>
                <a:sym typeface="Times" charset="0"/>
              </a:rPr>
              <a:t>The algorithm</a:t>
            </a:r>
            <a:endParaRPr lang="en-US" sz="2800" b="1">
              <a:solidFill>
                <a:srgbClr val="CC0000"/>
              </a:solidFill>
              <a:latin typeface="Tw Cen MT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sp>
        <p:nvSpPr>
          <p:cNvPr id="51214" name="Rectangle 20"/>
          <p:cNvSpPr>
            <a:spLocks/>
          </p:cNvSpPr>
          <p:nvPr/>
        </p:nvSpPr>
        <p:spPr bwMode="auto">
          <a:xfrm>
            <a:off x="4267200" y="4991100"/>
            <a:ext cx="4191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Loopy question 1: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</a:p>
        </p:txBody>
      </p:sp>
      <p:sp>
        <p:nvSpPr>
          <p:cNvPr id="5141" name="Rectangle 21"/>
          <p:cNvSpPr>
            <a:spLocks/>
          </p:cNvSpPr>
          <p:nvPr/>
        </p:nvSpPr>
        <p:spPr bwMode="auto">
          <a:xfrm>
            <a:off x="4305300" y="5422900"/>
            <a:ext cx="411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How does the loop start? What is done to truthify the invariant?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utoUpdateAnimBg="0"/>
      <p:bldP spid="5135" grpId="0" autoUpdateAnimBg="0"/>
      <p:bldP spid="514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73235B1F-F2ED-AF4B-A141-241A54FA0A80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15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145" name="Rectangle 1"/>
          <p:cNvSpPr>
            <a:spLocks/>
          </p:cNvSpPr>
          <p:nvPr/>
        </p:nvSpPr>
        <p:spPr bwMode="auto">
          <a:xfrm>
            <a:off x="4343400" y="5562600"/>
            <a:ext cx="403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When does loop stop? When is array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completely calculated?</a:t>
            </a:r>
          </a:p>
        </p:txBody>
      </p:sp>
      <p:sp>
        <p:nvSpPr>
          <p:cNvPr id="53251" name="Rectangle 2"/>
          <p:cNvSpPr>
            <a:spLocks/>
          </p:cNvSpPr>
          <p:nvPr/>
        </p:nvSpPr>
        <p:spPr bwMode="auto">
          <a:xfrm>
            <a:off x="4419600" y="838200"/>
            <a:ext cx="45720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hile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               )    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{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</a:t>
            </a: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125"/>
              </a:spcBef>
            </a:pPr>
            <a:endParaRPr lang="en-US" sz="1000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125"/>
              </a:spcBef>
            </a:pPr>
            <a:endParaRPr lang="en-US" sz="1000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53252" name="Rectangle 3"/>
          <p:cNvSpPr>
            <a:spLocks/>
          </p:cNvSpPr>
          <p:nvPr/>
        </p:nvSpPr>
        <p:spPr bwMode="auto">
          <a:xfrm>
            <a:off x="228600" y="1981200"/>
            <a:ext cx="3886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496888" indent="-457200">
              <a:spcBef>
                <a:spcPts val="288"/>
              </a:spcBef>
            </a:pP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1.  For s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, 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s]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length of</a:t>
            </a:r>
          </a:p>
          <a:p>
            <a:pPr marL="496888" indent="-457200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shortest 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 path.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grpSp>
        <p:nvGrpSpPr>
          <p:cNvPr id="53253" name="Group 4"/>
          <p:cNvGrpSpPr>
            <a:grpSpLocks/>
          </p:cNvGrpSpPr>
          <p:nvPr/>
        </p:nvGrpSpPr>
        <p:grpSpPr bwMode="auto">
          <a:xfrm>
            <a:off x="457200" y="1066800"/>
            <a:ext cx="3657600" cy="838200"/>
            <a:chOff x="0" y="0"/>
            <a:chExt cx="2304" cy="528"/>
          </a:xfrm>
        </p:grpSpPr>
        <p:sp>
          <p:nvSpPr>
            <p:cNvPr id="53264" name="Rectangle 5"/>
            <p:cNvSpPr>
              <a:spLocks/>
            </p:cNvSpPr>
            <p:nvPr/>
          </p:nvSpPr>
          <p:spPr bwMode="auto">
            <a:xfrm>
              <a:off x="0" y="0"/>
              <a:ext cx="432" cy="528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3265" name="Rectangle 6"/>
            <p:cNvSpPr>
              <a:spLocks/>
            </p:cNvSpPr>
            <p:nvPr/>
          </p:nvSpPr>
          <p:spPr bwMode="auto">
            <a:xfrm>
              <a:off x="960" y="0"/>
              <a:ext cx="432" cy="52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3266" name="Rectangle 7"/>
            <p:cNvSpPr>
              <a:spLocks/>
            </p:cNvSpPr>
            <p:nvPr/>
          </p:nvSpPr>
          <p:spPr bwMode="auto">
            <a:xfrm>
              <a:off x="1920" y="0"/>
              <a:ext cx="384" cy="52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3267" name="Line 8"/>
            <p:cNvSpPr>
              <a:spLocks noChangeShapeType="1"/>
            </p:cNvSpPr>
            <p:nvPr/>
          </p:nvSpPr>
          <p:spPr bwMode="auto">
            <a:xfrm>
              <a:off x="431" y="96"/>
              <a:ext cx="529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Line 9"/>
            <p:cNvSpPr>
              <a:spLocks noChangeShapeType="1"/>
            </p:cNvSpPr>
            <p:nvPr/>
          </p:nvSpPr>
          <p:spPr bwMode="auto">
            <a:xfrm>
              <a:off x="431" y="336"/>
              <a:ext cx="529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Line 10"/>
            <p:cNvSpPr>
              <a:spLocks noChangeShapeType="1"/>
            </p:cNvSpPr>
            <p:nvPr/>
          </p:nvSpPr>
          <p:spPr bwMode="auto">
            <a:xfrm>
              <a:off x="1344" y="9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Line 11"/>
            <p:cNvSpPr>
              <a:spLocks noChangeShapeType="1"/>
            </p:cNvSpPr>
            <p:nvPr/>
          </p:nvSpPr>
          <p:spPr bwMode="auto">
            <a:xfrm>
              <a:off x="1344" y="240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4" name="Rectangle 12"/>
          <p:cNvSpPr>
            <a:spLocks/>
          </p:cNvSpPr>
          <p:nvPr/>
        </p:nvSpPr>
        <p:spPr bwMode="auto">
          <a:xfrm>
            <a:off x="228600" y="4114800"/>
            <a:ext cx="411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Edges leaving S go to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sp>
        <p:nvSpPr>
          <p:cNvPr id="53255" name="Rectangle 13"/>
          <p:cNvSpPr>
            <a:spLocks/>
          </p:cNvSpPr>
          <p:nvPr/>
        </p:nvSpPr>
        <p:spPr bwMode="auto">
          <a:xfrm>
            <a:off x="533400" y="685800"/>
            <a:ext cx="3962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38"/>
              </a:spcBef>
            </a:pP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</a:t>
            </a: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      F          </a:t>
            </a:r>
            <a:r>
              <a:rPr lang="en-US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Far off</a:t>
            </a:r>
          </a:p>
        </p:txBody>
      </p:sp>
      <p:sp>
        <p:nvSpPr>
          <p:cNvPr id="53256" name="Rectangle 14"/>
          <p:cNvSpPr>
            <a:spLocks/>
          </p:cNvSpPr>
          <p:nvPr/>
        </p:nvSpPr>
        <p:spPr bwMode="auto">
          <a:xfrm>
            <a:off x="228600" y="2819400"/>
            <a:ext cx="3962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f, 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f]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is length of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shortest 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 path using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red nodes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(except for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).</a:t>
            </a:r>
          </a:p>
        </p:txBody>
      </p:sp>
      <p:sp>
        <p:nvSpPr>
          <p:cNvPr id="53260" name="Rectangle 18"/>
          <p:cNvSpPr>
            <a:spLocks/>
          </p:cNvSpPr>
          <p:nvPr/>
        </p:nvSpPr>
        <p:spPr bwMode="auto">
          <a:xfrm>
            <a:off x="304800" y="4648200"/>
            <a:ext cx="3810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3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Theorem: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For a node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in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</a:p>
          <a:p>
            <a:pPr marL="39688">
              <a:spcBef>
                <a:spcPts val="13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value,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f] is</a:t>
            </a:r>
          </a:p>
          <a:p>
            <a:pPr marL="39688">
              <a:spcBef>
                <a:spcPts val="13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shortest path length</a:t>
            </a:r>
          </a:p>
        </p:txBody>
      </p:sp>
      <p:sp>
        <p:nvSpPr>
          <p:cNvPr id="6163" name="Rectangle 19"/>
          <p:cNvSpPr>
            <a:spLocks/>
          </p:cNvSpPr>
          <p:nvPr/>
        </p:nvSpPr>
        <p:spPr bwMode="auto">
          <a:xfrm>
            <a:off x="5486400" y="838200"/>
            <a:ext cx="1447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t>≠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{}</a:t>
            </a:r>
          </a:p>
        </p:txBody>
      </p:sp>
      <p:sp>
        <p:nvSpPr>
          <p:cNvPr id="53262" name="Rectangle 20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2603500" cy="635000"/>
          </a:xfrm>
        </p:spPr>
        <p:txBody>
          <a:bodyPr rIns="132080" anchor="t"/>
          <a:lstStyle/>
          <a:p>
            <a:pPr eaLnBrk="1" hangingPunct="1"/>
            <a:r>
              <a:rPr lang="en-US" sz="2800" b="1">
                <a:solidFill>
                  <a:srgbClr val="CC0000"/>
                </a:solidFill>
                <a:latin typeface="Tw Cen MT" charset="0"/>
                <a:sym typeface="Times" charset="0"/>
              </a:rPr>
              <a:t>The algorithm</a:t>
            </a:r>
            <a:endParaRPr lang="en-US" sz="2800" b="1">
              <a:solidFill>
                <a:srgbClr val="CC0000"/>
              </a:solidFill>
              <a:latin typeface="Tw Cen MT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sp>
        <p:nvSpPr>
          <p:cNvPr id="53263" name="Rectangle 21"/>
          <p:cNvSpPr>
            <a:spLocks/>
          </p:cNvSpPr>
          <p:nvPr/>
        </p:nvSpPr>
        <p:spPr bwMode="auto">
          <a:xfrm>
            <a:off x="4343400" y="5181600"/>
            <a:ext cx="4191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Loopy question 2: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</a:p>
        </p:txBody>
      </p:sp>
      <p:sp>
        <p:nvSpPr>
          <p:cNvPr id="26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S=  { }; F=  { v }; 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v]=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0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;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utoUpdateAnimBg="0"/>
      <p:bldP spid="616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16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343400" y="685800"/>
            <a:ext cx="4572000" cy="445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(              ) 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{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4724400" y="1082675"/>
            <a:ext cx="396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f= node in F with min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value;</a:t>
            </a:r>
            <a:r>
              <a:rPr lang="en-US" sz="1000" dirty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Remove f from F, add it to S;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38862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71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543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2114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686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31432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6004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40576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5148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1.  For s</a:t>
            </a:r>
            <a:r>
              <a:rPr lang="en-US" dirty="0" smtClean="0">
                <a:sym typeface="Times" charset="0"/>
              </a:rPr>
              <a:t>, </a:t>
            </a:r>
            <a:r>
              <a:rPr lang="en-US" b="1" dirty="0">
                <a:solidFill>
                  <a:srgbClr val="CC0000"/>
                </a:solidFill>
                <a:sym typeface="Times" charset="0"/>
              </a:rPr>
              <a:t>d</a:t>
            </a: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[s]</a:t>
            </a:r>
            <a:r>
              <a:rPr lang="en-US" dirty="0" smtClean="0">
                <a:sym typeface="Times" charset="0"/>
              </a:rPr>
              <a:t> is length of</a:t>
            </a:r>
          </a:p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dirty="0" smtClean="0"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 smtClean="0">
                <a:sym typeface="Times" charset="0"/>
              </a:rPr>
              <a:t>s path.</a:t>
            </a:r>
            <a:r>
              <a:rPr lang="en-US" dirty="0" smtClean="0">
                <a:solidFill>
                  <a:schemeClr val="accent2"/>
                </a:solidFill>
                <a:sym typeface="Times" charset="0"/>
              </a:rPr>
              <a:t>   </a:t>
            </a:r>
            <a:endParaRPr lang="en-US" dirty="0" smtClean="0"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1066800"/>
            <a:ext cx="3657600" cy="838200"/>
            <a:chOff x="288" y="864"/>
            <a:chExt cx="2304" cy="528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52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5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20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228600" y="4191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3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Edges leaving S go to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 dirty="0">
                <a:solidFill>
                  <a:schemeClr val="accent2"/>
                </a:solidFill>
                <a:latin typeface="Times" charset="0"/>
                <a:ea typeface="ヒラギノ明朝 ProN W3" charset="0"/>
                <a:sym typeface="Times" charset="0"/>
              </a:rPr>
              <a:t>   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685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228600" y="2819400"/>
            <a:ext cx="39624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For f, 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d[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f]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is length of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 path using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red nodes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(except for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).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304800" y="4724400"/>
            <a:ext cx="38100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Theorem: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For a node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in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with min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value,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d[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f] is</a:t>
            </a: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shortest path length</a:t>
            </a:r>
          </a:p>
        </p:txBody>
      </p:sp>
      <p:grpSp>
        <p:nvGrpSpPr>
          <p:cNvPr id="58" name="Group 21"/>
          <p:cNvGrpSpPr>
            <a:grpSpLocks/>
          </p:cNvGrpSpPr>
          <p:nvPr/>
        </p:nvGrpSpPr>
        <p:grpSpPr bwMode="auto">
          <a:xfrm>
            <a:off x="914400" y="1524000"/>
            <a:ext cx="1676400" cy="457200"/>
            <a:chOff x="672" y="1392"/>
            <a:chExt cx="1056" cy="288"/>
          </a:xfrm>
        </p:grpSpPr>
        <p:sp>
          <p:nvSpPr>
            <p:cNvPr id="59" name="Oval 22"/>
            <p:cNvSpPr>
              <a:spLocks noChangeArrowheads="1"/>
            </p:cNvSpPr>
            <p:nvPr/>
          </p:nvSpPr>
          <p:spPr bwMode="auto">
            <a:xfrm>
              <a:off x="1440" y="144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60" name="Line 23"/>
            <p:cNvSpPr>
              <a:spLocks noChangeShapeType="1"/>
            </p:cNvSpPr>
            <p:nvPr/>
          </p:nvSpPr>
          <p:spPr bwMode="auto">
            <a:xfrm>
              <a:off x="672" y="1536"/>
              <a:ext cx="76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1440" y="139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Times" charset="0"/>
                  <a:ea typeface="ヒラギノ明朝 ProN W3" charset="0"/>
                  <a:sym typeface="Times" charset="0"/>
                </a:rPr>
                <a:t>f</a:t>
              </a:r>
            </a:p>
          </p:txBody>
        </p:sp>
      </p:grp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5334000" y="685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 ≠  {}</a:t>
            </a:r>
          </a:p>
        </p:txBody>
      </p:sp>
      <p:sp>
        <p:nvSpPr>
          <p:cNvPr id="63" name="Rectangle 36"/>
          <p:cNvSpPr txBox="1">
            <a:spLocks noChangeArrowheads="1"/>
          </p:cNvSpPr>
          <p:nvPr/>
        </p:nvSpPr>
        <p:spPr bwMode="auto">
          <a:xfrm>
            <a:off x="228600" y="228600"/>
            <a:ext cx="251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bIns="50800"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Time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defRPr/>
            </a:pPr>
            <a:r>
              <a:rPr lang="en-US" sz="2800" b="1" smtClean="0">
                <a:solidFill>
                  <a:srgbClr val="CC0000"/>
                </a:solidFill>
              </a:rPr>
              <a:t>The algorithm</a:t>
            </a:r>
            <a:endParaRPr lang="en-US"/>
          </a:p>
        </p:txBody>
      </p:sp>
      <p:grpSp>
        <p:nvGrpSpPr>
          <p:cNvPr id="65" name="Group 49"/>
          <p:cNvGrpSpPr>
            <a:grpSpLocks/>
          </p:cNvGrpSpPr>
          <p:nvPr/>
        </p:nvGrpSpPr>
        <p:grpSpPr bwMode="auto">
          <a:xfrm>
            <a:off x="685800" y="1371600"/>
            <a:ext cx="2895600" cy="533400"/>
            <a:chOff x="432" y="864"/>
            <a:chExt cx="1824" cy="336"/>
          </a:xfrm>
        </p:grpSpPr>
        <p:sp>
          <p:nvSpPr>
            <p:cNvPr id="66" name="Oval 42"/>
            <p:cNvSpPr>
              <a:spLocks noChangeArrowheads="1"/>
            </p:cNvSpPr>
            <p:nvPr/>
          </p:nvSpPr>
          <p:spPr bwMode="auto">
            <a:xfrm>
              <a:off x="432" y="96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grpSp>
          <p:nvGrpSpPr>
            <p:cNvPr id="55316" name="Group 47"/>
            <p:cNvGrpSpPr>
              <a:grpSpLocks/>
            </p:cNvGrpSpPr>
            <p:nvPr/>
          </p:nvGrpSpPr>
          <p:grpSpPr bwMode="auto">
            <a:xfrm>
              <a:off x="432" y="864"/>
              <a:ext cx="1824" cy="336"/>
              <a:chOff x="432" y="864"/>
              <a:chExt cx="1824" cy="336"/>
            </a:xfrm>
          </p:grpSpPr>
          <p:sp>
            <p:nvSpPr>
              <p:cNvPr id="68" name="Text Box 44"/>
              <p:cNvSpPr txBox="1">
                <a:spLocks noChangeArrowheads="1"/>
              </p:cNvSpPr>
              <p:nvPr/>
            </p:nvSpPr>
            <p:spPr bwMode="auto">
              <a:xfrm>
                <a:off x="432" y="9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latin typeface="Times" charset="0"/>
                    <a:ea typeface="ヒラギノ明朝 ProN W3" charset="0"/>
                    <a:sym typeface="Times" charset="0"/>
                  </a:rPr>
                  <a:t>f</a:t>
                </a:r>
              </a:p>
            </p:txBody>
          </p:sp>
          <p:sp>
            <p:nvSpPr>
              <p:cNvPr id="69" name="Line 45"/>
              <p:cNvSpPr>
                <a:spLocks noChangeShapeType="1"/>
              </p:cNvSpPr>
              <p:nvPr/>
            </p:nvSpPr>
            <p:spPr bwMode="auto">
              <a:xfrm flipV="1">
                <a:off x="624" y="864"/>
                <a:ext cx="768" cy="192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Line 46"/>
              <p:cNvSpPr>
                <a:spLocks noChangeShapeType="1"/>
              </p:cNvSpPr>
              <p:nvPr/>
            </p:nvSpPr>
            <p:spPr bwMode="auto">
              <a:xfrm flipV="1">
                <a:off x="624" y="1008"/>
                <a:ext cx="1632" cy="4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S=  { }; F=  { v }; 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v]= 0;</a:t>
            </a:r>
          </a:p>
        </p:txBody>
      </p:sp>
      <p:sp>
        <p:nvSpPr>
          <p:cNvPr id="38" name="Rectangle 25"/>
          <p:cNvSpPr>
            <a:spLocks/>
          </p:cNvSpPr>
          <p:nvPr/>
        </p:nvSpPr>
        <p:spPr bwMode="auto">
          <a:xfrm>
            <a:off x="2362200" y="5943600"/>
            <a:ext cx="6172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Loopy question </a:t>
            </a:r>
            <a:r>
              <a:rPr lang="en-US" b="1" dirty="0" smtClean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3: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Progress toward termination?</a:t>
            </a:r>
          </a:p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1"/>
          <p:cNvSpPr>
            <a:spLocks/>
          </p:cNvSpPr>
          <p:nvPr/>
        </p:nvSpPr>
        <p:spPr bwMode="auto">
          <a:xfrm>
            <a:off x="4800600" y="1905000"/>
            <a:ext cx="4191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each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neighbor w of f {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35" name="Rectangle 22"/>
          <p:cNvSpPr>
            <a:spLocks/>
          </p:cNvSpPr>
          <p:nvPr/>
        </p:nvSpPr>
        <p:spPr bwMode="auto">
          <a:xfrm>
            <a:off x="5219700" y="2306638"/>
            <a:ext cx="38862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(w not in S or F) {</a:t>
            </a:r>
          </a:p>
          <a:p>
            <a:pPr marL="39688">
              <a:spcBef>
                <a:spcPts val="300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{</a:t>
            </a:r>
          </a:p>
          <a:p>
            <a:pPr marL="39688">
              <a:spcBef>
                <a:spcPts val="300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</a:p>
        </p:txBody>
      </p:sp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17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343400" y="685800"/>
            <a:ext cx="4572000" cy="526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 smtClean="0">
                <a:latin typeface="Times" charset="0"/>
                <a:ea typeface="ヒラギノ明朝 ProN W3" charset="0"/>
                <a:sym typeface="Times" charset="0"/>
              </a:rPr>
              <a:t>while (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             )  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{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4724400" y="1082675"/>
            <a:ext cx="396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f= node in F with min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value;</a:t>
            </a:r>
            <a:r>
              <a:rPr lang="en-US" sz="1000" dirty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Remove f from F, add it to S;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38862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71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543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2114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686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31432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6004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40576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5148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1.  For s</a:t>
            </a:r>
            <a:r>
              <a:rPr lang="en-US" dirty="0" smtClean="0">
                <a:sym typeface="Times" charset="0"/>
              </a:rPr>
              <a:t>, </a:t>
            </a: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d[s]</a:t>
            </a:r>
            <a:r>
              <a:rPr lang="en-US" dirty="0" smtClean="0">
                <a:sym typeface="Times" charset="0"/>
              </a:rPr>
              <a:t> is length of</a:t>
            </a:r>
          </a:p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dirty="0" smtClean="0"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 smtClean="0">
                <a:sym typeface="Times" charset="0"/>
              </a:rPr>
              <a:t>s path.</a:t>
            </a:r>
            <a:r>
              <a:rPr lang="en-US" dirty="0" smtClean="0">
                <a:solidFill>
                  <a:schemeClr val="accent2"/>
                </a:solidFill>
                <a:sym typeface="Times" charset="0"/>
              </a:rPr>
              <a:t>   </a:t>
            </a:r>
            <a:endParaRPr lang="en-US" dirty="0" smtClean="0"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1066800"/>
            <a:ext cx="3657600" cy="838200"/>
            <a:chOff x="288" y="864"/>
            <a:chExt cx="2304" cy="528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52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5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20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228600" y="4191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3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Edges leaving S go to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 dirty="0">
                <a:solidFill>
                  <a:schemeClr val="accent2"/>
                </a:solidFill>
                <a:latin typeface="Times" charset="0"/>
                <a:ea typeface="ヒラギノ明朝 ProN W3" charset="0"/>
                <a:sym typeface="Times" charset="0"/>
              </a:rPr>
              <a:t>   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685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228600" y="2895600"/>
            <a:ext cx="39624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For f, 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d[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f]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is length of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 path using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red nodes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(except for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).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304800" y="4724400"/>
            <a:ext cx="38100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Theorem: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For a node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in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with min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value,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d[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f] is</a:t>
            </a: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shortest path length</a:t>
            </a:r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5334000" y="685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 ≠  {}</a:t>
            </a:r>
          </a:p>
        </p:txBody>
      </p:sp>
      <p:sp>
        <p:nvSpPr>
          <p:cNvPr id="63" name="Rectangle 36"/>
          <p:cNvSpPr txBox="1">
            <a:spLocks noChangeArrowheads="1"/>
          </p:cNvSpPr>
          <p:nvPr/>
        </p:nvSpPr>
        <p:spPr bwMode="auto">
          <a:xfrm>
            <a:off x="228600" y="228600"/>
            <a:ext cx="251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bIns="50800"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Time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defRPr/>
            </a:pPr>
            <a:r>
              <a:rPr lang="en-US" sz="2800" b="1" smtClean="0">
                <a:solidFill>
                  <a:srgbClr val="CC0000"/>
                </a:solidFill>
              </a:rPr>
              <a:t>The algorithm</a:t>
            </a:r>
            <a:endParaRPr lang="en-US"/>
          </a:p>
        </p:txBody>
      </p:sp>
      <p:grpSp>
        <p:nvGrpSpPr>
          <p:cNvPr id="65" name="Group 49"/>
          <p:cNvGrpSpPr>
            <a:grpSpLocks/>
          </p:cNvGrpSpPr>
          <p:nvPr/>
        </p:nvGrpSpPr>
        <p:grpSpPr bwMode="auto">
          <a:xfrm>
            <a:off x="685800" y="1371600"/>
            <a:ext cx="2895600" cy="533400"/>
            <a:chOff x="432" y="864"/>
            <a:chExt cx="1824" cy="336"/>
          </a:xfrm>
        </p:grpSpPr>
        <p:sp>
          <p:nvSpPr>
            <p:cNvPr id="66" name="Oval 42"/>
            <p:cNvSpPr>
              <a:spLocks noChangeArrowheads="1"/>
            </p:cNvSpPr>
            <p:nvPr/>
          </p:nvSpPr>
          <p:spPr bwMode="auto">
            <a:xfrm>
              <a:off x="432" y="96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grpSp>
          <p:nvGrpSpPr>
            <p:cNvPr id="55316" name="Group 47"/>
            <p:cNvGrpSpPr>
              <a:grpSpLocks/>
            </p:cNvGrpSpPr>
            <p:nvPr/>
          </p:nvGrpSpPr>
          <p:grpSpPr bwMode="auto">
            <a:xfrm>
              <a:off x="432" y="864"/>
              <a:ext cx="1824" cy="336"/>
              <a:chOff x="432" y="864"/>
              <a:chExt cx="1824" cy="336"/>
            </a:xfrm>
          </p:grpSpPr>
          <p:sp>
            <p:nvSpPr>
              <p:cNvPr id="68" name="Text Box 44"/>
              <p:cNvSpPr txBox="1">
                <a:spLocks noChangeArrowheads="1"/>
              </p:cNvSpPr>
              <p:nvPr/>
            </p:nvSpPr>
            <p:spPr bwMode="auto">
              <a:xfrm>
                <a:off x="432" y="9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latin typeface="Times" charset="0"/>
                    <a:ea typeface="ヒラギノ明朝 ProN W3" charset="0"/>
                    <a:sym typeface="Times" charset="0"/>
                  </a:rPr>
                  <a:t>f</a:t>
                </a:r>
              </a:p>
            </p:txBody>
          </p:sp>
          <p:sp>
            <p:nvSpPr>
              <p:cNvPr id="69" name="Line 45"/>
              <p:cNvSpPr>
                <a:spLocks noChangeShapeType="1"/>
              </p:cNvSpPr>
              <p:nvPr/>
            </p:nvSpPr>
            <p:spPr bwMode="auto">
              <a:xfrm flipV="1">
                <a:off x="624" y="864"/>
                <a:ext cx="768" cy="192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Line 46"/>
              <p:cNvSpPr>
                <a:spLocks noChangeShapeType="1"/>
              </p:cNvSpPr>
              <p:nvPr/>
            </p:nvSpPr>
            <p:spPr bwMode="auto">
              <a:xfrm flipV="1">
                <a:off x="624" y="1008"/>
                <a:ext cx="1632" cy="4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S=  { }; F=  { v }; 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v]= 0;</a:t>
            </a:r>
          </a:p>
        </p:txBody>
      </p:sp>
      <p:sp>
        <p:nvSpPr>
          <p:cNvPr id="34" name="Rectangle 25"/>
          <p:cNvSpPr>
            <a:spLocks/>
          </p:cNvSpPr>
          <p:nvPr/>
        </p:nvSpPr>
        <p:spPr bwMode="auto">
          <a:xfrm>
            <a:off x="3429000" y="5943600"/>
            <a:ext cx="5105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Loopy question 4: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Maintain invariant?</a:t>
            </a:r>
          </a:p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38" name="Line 28"/>
          <p:cNvSpPr>
            <a:spLocks noChangeShapeType="1"/>
          </p:cNvSpPr>
          <p:nvPr/>
        </p:nvSpPr>
        <p:spPr bwMode="auto">
          <a:xfrm rot="10800000" flipH="1">
            <a:off x="990600" y="1371600"/>
            <a:ext cx="121920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30"/>
          <p:cNvGrpSpPr>
            <a:grpSpLocks/>
          </p:cNvGrpSpPr>
          <p:nvPr/>
        </p:nvGrpSpPr>
        <p:grpSpPr bwMode="auto">
          <a:xfrm>
            <a:off x="2209800" y="1143000"/>
            <a:ext cx="457200" cy="469900"/>
            <a:chOff x="48" y="0"/>
            <a:chExt cx="288" cy="296"/>
          </a:xfrm>
        </p:grpSpPr>
        <p:sp>
          <p:nvSpPr>
            <p:cNvPr id="55" name="Oval 31"/>
            <p:cNvSpPr>
              <a:spLocks/>
            </p:cNvSpPr>
            <p:nvPr/>
          </p:nvSpPr>
          <p:spPr bwMode="auto">
            <a:xfrm>
              <a:off x="48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6" name="Rectangle 32"/>
            <p:cNvSpPr>
              <a:spLocks/>
            </p:cNvSpPr>
            <p:nvPr/>
          </p:nvSpPr>
          <p:spPr bwMode="auto">
            <a:xfrm>
              <a:off x="48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w</a:t>
              </a:r>
            </a:p>
          </p:txBody>
        </p:sp>
      </p:grpSp>
      <p:grpSp>
        <p:nvGrpSpPr>
          <p:cNvPr id="71" name="Group 34"/>
          <p:cNvGrpSpPr>
            <a:grpSpLocks/>
          </p:cNvGrpSpPr>
          <p:nvPr/>
        </p:nvGrpSpPr>
        <p:grpSpPr bwMode="auto">
          <a:xfrm>
            <a:off x="3619500" y="1397000"/>
            <a:ext cx="495300" cy="469900"/>
            <a:chOff x="48" y="0"/>
            <a:chExt cx="312" cy="296"/>
          </a:xfrm>
        </p:grpSpPr>
        <p:sp>
          <p:nvSpPr>
            <p:cNvPr id="72" name="Oval 35"/>
            <p:cNvSpPr>
              <a:spLocks/>
            </p:cNvSpPr>
            <p:nvPr/>
          </p:nvSpPr>
          <p:spPr bwMode="auto">
            <a:xfrm>
              <a:off x="48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73" name="Rectangle 36"/>
            <p:cNvSpPr>
              <a:spLocks/>
            </p:cNvSpPr>
            <p:nvPr/>
          </p:nvSpPr>
          <p:spPr bwMode="auto">
            <a:xfrm>
              <a:off x="72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99983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  <p:bldP spid="3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343400" y="674465"/>
            <a:ext cx="4572000" cy="526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(              ) 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{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3" name="Rectangle 21"/>
          <p:cNvSpPr>
            <a:spLocks/>
          </p:cNvSpPr>
          <p:nvPr/>
        </p:nvSpPr>
        <p:spPr bwMode="auto">
          <a:xfrm>
            <a:off x="4800600" y="19050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neighbor w of 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{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18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4724400" y="1082675"/>
            <a:ext cx="396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f= node in F with min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value;</a:t>
            </a:r>
            <a:r>
              <a:rPr lang="en-US" sz="1000" dirty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Remove f from F, add it to S;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38862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71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543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2114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686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31432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6004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40576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5148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1.  For s</a:t>
            </a:r>
            <a:r>
              <a:rPr lang="en-US" dirty="0" smtClean="0">
                <a:sym typeface="Times" charset="0"/>
              </a:rPr>
              <a:t>, </a:t>
            </a: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d[s]</a:t>
            </a:r>
            <a:r>
              <a:rPr lang="en-US" dirty="0" smtClean="0">
                <a:sym typeface="Times" charset="0"/>
              </a:rPr>
              <a:t> is length of</a:t>
            </a:r>
          </a:p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dirty="0" smtClean="0"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 smtClean="0">
                <a:sym typeface="Times" charset="0"/>
              </a:rPr>
              <a:t>s path.</a:t>
            </a:r>
            <a:r>
              <a:rPr lang="en-US" dirty="0" smtClean="0">
                <a:solidFill>
                  <a:schemeClr val="accent2"/>
                </a:solidFill>
                <a:sym typeface="Times" charset="0"/>
              </a:rPr>
              <a:t>   </a:t>
            </a:r>
            <a:endParaRPr lang="en-US" dirty="0" smtClean="0"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1066800"/>
            <a:ext cx="3657600" cy="838200"/>
            <a:chOff x="288" y="864"/>
            <a:chExt cx="2304" cy="528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52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5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20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228600" y="4038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3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 smtClean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Edges leaving S go to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 dirty="0">
                <a:solidFill>
                  <a:schemeClr val="accent2"/>
                </a:solidFill>
                <a:latin typeface="Times" charset="0"/>
                <a:ea typeface="ヒラギノ明朝 ProN W3" charset="0"/>
                <a:sym typeface="Times" charset="0"/>
              </a:rPr>
              <a:t>   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685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228600" y="2819400"/>
            <a:ext cx="39624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For f, 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d[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f]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is length of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 path using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red nodes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(except for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).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304800" y="4724400"/>
            <a:ext cx="38100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Theorem: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For a node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in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with min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value,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d[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f] is</a:t>
            </a: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shortest path length</a:t>
            </a:r>
          </a:p>
        </p:txBody>
      </p:sp>
      <p:grpSp>
        <p:nvGrpSpPr>
          <p:cNvPr id="58" name="Group 21"/>
          <p:cNvGrpSpPr>
            <a:grpSpLocks/>
          </p:cNvGrpSpPr>
          <p:nvPr/>
        </p:nvGrpSpPr>
        <p:grpSpPr bwMode="auto">
          <a:xfrm>
            <a:off x="2133600" y="1524000"/>
            <a:ext cx="457200" cy="457200"/>
            <a:chOff x="1392" y="1392"/>
            <a:chExt cx="288" cy="288"/>
          </a:xfrm>
        </p:grpSpPr>
        <p:sp>
          <p:nvSpPr>
            <p:cNvPr id="59" name="Oval 22"/>
            <p:cNvSpPr>
              <a:spLocks noChangeArrowheads="1"/>
            </p:cNvSpPr>
            <p:nvPr/>
          </p:nvSpPr>
          <p:spPr bwMode="auto">
            <a:xfrm>
              <a:off x="1440" y="144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1392" y="139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Times" charset="0"/>
                  <a:ea typeface="ヒラギノ明朝 ProN W3" charset="0"/>
                  <a:sym typeface="Times" charset="0"/>
                </a:rPr>
                <a:t>w</a:t>
              </a:r>
            </a:p>
          </p:txBody>
        </p:sp>
      </p:grp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5334000" y="685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 ≠  {}</a:t>
            </a:r>
          </a:p>
        </p:txBody>
      </p:sp>
      <p:sp>
        <p:nvSpPr>
          <p:cNvPr id="63" name="Rectangle 36"/>
          <p:cNvSpPr txBox="1">
            <a:spLocks noChangeArrowheads="1"/>
          </p:cNvSpPr>
          <p:nvPr/>
        </p:nvSpPr>
        <p:spPr bwMode="auto">
          <a:xfrm>
            <a:off x="228600" y="228600"/>
            <a:ext cx="251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bIns="50800"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Time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defRPr/>
            </a:pPr>
            <a:r>
              <a:rPr lang="en-US" sz="2800" b="1" smtClean="0">
                <a:solidFill>
                  <a:srgbClr val="CC0000"/>
                </a:solidFill>
              </a:rPr>
              <a:t>The algorithm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85800" y="1447800"/>
            <a:ext cx="457200" cy="457200"/>
            <a:chOff x="5334000" y="5181600"/>
            <a:chExt cx="457200" cy="457200"/>
          </a:xfrm>
        </p:grpSpPr>
        <p:sp>
          <p:nvSpPr>
            <p:cNvPr id="66" name="Oval 42"/>
            <p:cNvSpPr>
              <a:spLocks noChangeArrowheads="1"/>
            </p:cNvSpPr>
            <p:nvPr/>
          </p:nvSpPr>
          <p:spPr bwMode="auto">
            <a:xfrm>
              <a:off x="5334000" y="5257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68" name="Text Box 44"/>
            <p:cNvSpPr txBox="1">
              <a:spLocks noChangeArrowheads="1"/>
            </p:cNvSpPr>
            <p:nvPr/>
          </p:nvSpPr>
          <p:spPr bwMode="auto">
            <a:xfrm>
              <a:off x="5334000" y="5181600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Times" charset="0"/>
                  <a:ea typeface="ヒラギノ明朝 ProN W3" charset="0"/>
                  <a:sym typeface="Times" charset="0"/>
                </a:rPr>
                <a:t>f</a:t>
              </a:r>
            </a:p>
          </p:txBody>
        </p:sp>
      </p:grpSp>
      <p:sp>
        <p:nvSpPr>
          <p:cNvPr id="69" name="Line 45"/>
          <p:cNvSpPr>
            <a:spLocks noChangeShapeType="1"/>
          </p:cNvSpPr>
          <p:nvPr/>
        </p:nvSpPr>
        <p:spPr bwMode="auto">
          <a:xfrm flipV="1">
            <a:off x="990600" y="1371600"/>
            <a:ext cx="1219200" cy="3048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" name="Line 46"/>
          <p:cNvSpPr>
            <a:spLocks noChangeShapeType="1"/>
          </p:cNvSpPr>
          <p:nvPr/>
        </p:nvSpPr>
        <p:spPr bwMode="auto">
          <a:xfrm flipV="1">
            <a:off x="990600" y="1600200"/>
            <a:ext cx="2590800" cy="762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S=  { }; F=  { v }; 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v]= 0;</a:t>
            </a:r>
          </a:p>
        </p:txBody>
      </p:sp>
      <p:sp>
        <p:nvSpPr>
          <p:cNvPr id="34" name="Rectangle 25"/>
          <p:cNvSpPr>
            <a:spLocks/>
          </p:cNvSpPr>
          <p:nvPr/>
        </p:nvSpPr>
        <p:spPr bwMode="auto">
          <a:xfrm>
            <a:off x="3429000" y="5943600"/>
            <a:ext cx="5105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Loopy question 4: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Maintain invariant?</a:t>
            </a:r>
          </a:p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35" name="Rectangle 22"/>
          <p:cNvSpPr>
            <a:spLocks/>
          </p:cNvSpPr>
          <p:nvPr/>
        </p:nvSpPr>
        <p:spPr bwMode="auto">
          <a:xfrm>
            <a:off x="5219700" y="2306638"/>
            <a:ext cx="38862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(w not in S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add w to F;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{</a:t>
            </a:r>
          </a:p>
          <a:p>
            <a:pPr marL="39688">
              <a:spcBef>
                <a:spcPts val="30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</a:p>
        </p:txBody>
      </p:sp>
      <p:grpSp>
        <p:nvGrpSpPr>
          <p:cNvPr id="39" name="Group 30"/>
          <p:cNvGrpSpPr>
            <a:grpSpLocks/>
          </p:cNvGrpSpPr>
          <p:nvPr/>
        </p:nvGrpSpPr>
        <p:grpSpPr bwMode="auto">
          <a:xfrm>
            <a:off x="2209800" y="1143000"/>
            <a:ext cx="457200" cy="469900"/>
            <a:chOff x="48" y="0"/>
            <a:chExt cx="288" cy="296"/>
          </a:xfrm>
        </p:grpSpPr>
        <p:sp>
          <p:nvSpPr>
            <p:cNvPr id="43" name="Oval 31"/>
            <p:cNvSpPr>
              <a:spLocks/>
            </p:cNvSpPr>
            <p:nvPr/>
          </p:nvSpPr>
          <p:spPr bwMode="auto">
            <a:xfrm>
              <a:off x="48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4" name="Rectangle 32"/>
            <p:cNvSpPr>
              <a:spLocks/>
            </p:cNvSpPr>
            <p:nvPr/>
          </p:nvSpPr>
          <p:spPr bwMode="auto">
            <a:xfrm>
              <a:off x="48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w</a:t>
              </a:r>
            </a:p>
          </p:txBody>
        </p:sp>
      </p:grpSp>
      <p:sp>
        <p:nvSpPr>
          <p:cNvPr id="55" name="Line 33"/>
          <p:cNvSpPr>
            <a:spLocks noChangeShapeType="1"/>
          </p:cNvSpPr>
          <p:nvPr/>
        </p:nvSpPr>
        <p:spPr bwMode="auto">
          <a:xfrm rot="10800000" flipH="1" flipV="1">
            <a:off x="990600" y="1701800"/>
            <a:ext cx="1219200" cy="508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6" name="Group 34"/>
          <p:cNvGrpSpPr>
            <a:grpSpLocks/>
          </p:cNvGrpSpPr>
          <p:nvPr/>
        </p:nvGrpSpPr>
        <p:grpSpPr bwMode="auto">
          <a:xfrm>
            <a:off x="3619500" y="1397000"/>
            <a:ext cx="495300" cy="469900"/>
            <a:chOff x="48" y="0"/>
            <a:chExt cx="312" cy="296"/>
          </a:xfrm>
        </p:grpSpPr>
        <p:sp>
          <p:nvSpPr>
            <p:cNvPr id="64" name="Oval 35"/>
            <p:cNvSpPr>
              <a:spLocks/>
            </p:cNvSpPr>
            <p:nvPr/>
          </p:nvSpPr>
          <p:spPr bwMode="auto">
            <a:xfrm>
              <a:off x="48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67" name="Rectangle 36"/>
            <p:cNvSpPr>
              <a:spLocks/>
            </p:cNvSpPr>
            <p:nvPr/>
          </p:nvSpPr>
          <p:spPr bwMode="auto">
            <a:xfrm>
              <a:off x="72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722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343400" y="685800"/>
            <a:ext cx="4572000" cy="526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smtClean="0">
                <a:latin typeface="Times" charset="0"/>
                <a:ea typeface="ヒラギノ明朝 ProN W3" charset="0"/>
                <a:sym typeface="Times" charset="0"/>
              </a:rPr>
              <a:t>while (</a:t>
            </a:r>
            <a:r>
              <a:rPr lang="en-US" smtClean="0">
                <a:latin typeface="Times" charset="0"/>
                <a:ea typeface="ヒラギノ明朝 ProN W3" charset="0"/>
                <a:sym typeface="Times" charset="0"/>
              </a:rPr>
              <a:t>              )   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{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3" name="Rectangle 21"/>
          <p:cNvSpPr>
            <a:spLocks/>
          </p:cNvSpPr>
          <p:nvPr/>
        </p:nvSpPr>
        <p:spPr bwMode="auto">
          <a:xfrm>
            <a:off x="4800600" y="19050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{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19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4724400" y="1082675"/>
            <a:ext cx="396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f= node in F with min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 value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;</a:t>
            </a:r>
            <a:r>
              <a:rPr lang="en-US" sz="1000" dirty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Remove f from F, add it to S;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38862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71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543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2114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686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31432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6004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40576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5148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1.  For s</a:t>
            </a:r>
            <a:r>
              <a:rPr lang="en-US" dirty="0" smtClean="0">
                <a:sym typeface="Times" charset="0"/>
              </a:rPr>
              <a:t>, </a:t>
            </a:r>
            <a:r>
              <a:rPr lang="en-US" b="1" dirty="0">
                <a:solidFill>
                  <a:srgbClr val="CC0000"/>
                </a:solidFill>
                <a:sym typeface="Times" charset="0"/>
              </a:rPr>
              <a:t>d</a:t>
            </a: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[s]</a:t>
            </a:r>
            <a:r>
              <a:rPr lang="en-US" dirty="0" smtClean="0">
                <a:sym typeface="Times" charset="0"/>
              </a:rPr>
              <a:t> is length of</a:t>
            </a:r>
          </a:p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dirty="0" smtClean="0">
                <a:sym typeface="Times" charset="0"/>
              </a:rPr>
              <a:t>     shortest </a:t>
            </a:r>
            <a:r>
              <a:rPr lang="en-US" dirty="0" smtClean="0">
                <a:solidFill>
                  <a:srgbClr val="FF0000"/>
                </a:solidFill>
                <a:sym typeface="Times" charset="0"/>
              </a:rPr>
              <a:t>v</a:t>
            </a:r>
            <a:r>
              <a:rPr lang="en-US" dirty="0" smtClean="0">
                <a:sym typeface="Times" charset="0"/>
              </a:rPr>
              <a:t>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 smtClean="0">
                <a:solidFill>
                  <a:srgbClr val="FF0000"/>
                </a:solidFill>
                <a:sym typeface="Times" charset="0"/>
              </a:rPr>
              <a:t>s</a:t>
            </a:r>
            <a:r>
              <a:rPr lang="en-US" dirty="0" smtClean="0">
                <a:sym typeface="Times" charset="0"/>
              </a:rPr>
              <a:t> path.</a:t>
            </a:r>
            <a:r>
              <a:rPr lang="en-US" dirty="0" smtClean="0">
                <a:solidFill>
                  <a:schemeClr val="accent2"/>
                </a:solidFill>
                <a:sym typeface="Times" charset="0"/>
              </a:rPr>
              <a:t>   </a:t>
            </a:r>
            <a:endParaRPr lang="en-US" dirty="0" smtClean="0"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1066800"/>
            <a:ext cx="3657600" cy="838200"/>
            <a:chOff x="288" y="864"/>
            <a:chExt cx="2304" cy="528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52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5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20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228600" y="4191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3</a:t>
            </a:r>
            <a:r>
              <a:rPr lang="en-US" dirty="0" smtClean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 smtClean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Edges leaving S go to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 dirty="0">
                <a:solidFill>
                  <a:schemeClr val="accent2"/>
                </a:solidFill>
                <a:latin typeface="Times" charset="0"/>
                <a:ea typeface="ヒラギノ明朝 ProN W3" charset="0"/>
                <a:sym typeface="Times" charset="0"/>
              </a:rPr>
              <a:t>   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685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228600" y="2895600"/>
            <a:ext cx="39624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2.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For f, 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d[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f]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is length of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path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of form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304800" y="4876800"/>
            <a:ext cx="38100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Theorem: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For a node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in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with min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 value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,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d[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f]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is its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shortest path length</a:t>
            </a:r>
          </a:p>
        </p:txBody>
      </p:sp>
      <p:grpSp>
        <p:nvGrpSpPr>
          <p:cNvPr id="58" name="Group 21"/>
          <p:cNvGrpSpPr>
            <a:grpSpLocks/>
          </p:cNvGrpSpPr>
          <p:nvPr/>
        </p:nvGrpSpPr>
        <p:grpSpPr bwMode="auto">
          <a:xfrm>
            <a:off x="2133600" y="1524000"/>
            <a:ext cx="457200" cy="457200"/>
            <a:chOff x="1392" y="1392"/>
            <a:chExt cx="288" cy="288"/>
          </a:xfrm>
        </p:grpSpPr>
        <p:sp>
          <p:nvSpPr>
            <p:cNvPr id="59" name="Oval 22"/>
            <p:cNvSpPr>
              <a:spLocks noChangeArrowheads="1"/>
            </p:cNvSpPr>
            <p:nvPr/>
          </p:nvSpPr>
          <p:spPr bwMode="auto">
            <a:xfrm>
              <a:off x="1440" y="144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1392" y="139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Times" charset="0"/>
                  <a:ea typeface="ヒラギノ明朝 ProN W3" charset="0"/>
                  <a:sym typeface="Times" charset="0"/>
                </a:rPr>
                <a:t>w</a:t>
              </a:r>
            </a:p>
          </p:txBody>
        </p:sp>
      </p:grp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5334000" y="685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 ≠  {}</a:t>
            </a:r>
          </a:p>
        </p:txBody>
      </p:sp>
      <p:sp>
        <p:nvSpPr>
          <p:cNvPr id="63" name="Rectangle 36"/>
          <p:cNvSpPr txBox="1">
            <a:spLocks noChangeArrowheads="1"/>
          </p:cNvSpPr>
          <p:nvPr/>
        </p:nvSpPr>
        <p:spPr bwMode="auto">
          <a:xfrm>
            <a:off x="228600" y="228600"/>
            <a:ext cx="251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bIns="50800"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Time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defRPr/>
            </a:pPr>
            <a:r>
              <a:rPr lang="en-US" sz="2800" b="1" smtClean="0">
                <a:solidFill>
                  <a:srgbClr val="CC0000"/>
                </a:solidFill>
              </a:rPr>
              <a:t>The algorithm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85800" y="1447800"/>
            <a:ext cx="457200" cy="457200"/>
            <a:chOff x="5334000" y="5181600"/>
            <a:chExt cx="457200" cy="457200"/>
          </a:xfrm>
        </p:grpSpPr>
        <p:sp>
          <p:nvSpPr>
            <p:cNvPr id="66" name="Oval 42"/>
            <p:cNvSpPr>
              <a:spLocks noChangeArrowheads="1"/>
            </p:cNvSpPr>
            <p:nvPr/>
          </p:nvSpPr>
          <p:spPr bwMode="auto">
            <a:xfrm>
              <a:off x="5334000" y="5257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68" name="Text Box 44"/>
            <p:cNvSpPr txBox="1">
              <a:spLocks noChangeArrowheads="1"/>
            </p:cNvSpPr>
            <p:nvPr/>
          </p:nvSpPr>
          <p:spPr bwMode="auto">
            <a:xfrm>
              <a:off x="5334000" y="5181600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Times" charset="0"/>
                  <a:ea typeface="ヒラギノ明朝 ProN W3" charset="0"/>
                  <a:sym typeface="Times" charset="0"/>
                </a:rPr>
                <a:t>f</a:t>
              </a:r>
            </a:p>
          </p:txBody>
        </p:sp>
      </p:grpSp>
      <p:sp>
        <p:nvSpPr>
          <p:cNvPr id="69" name="Line 45"/>
          <p:cNvSpPr>
            <a:spLocks noChangeShapeType="1"/>
          </p:cNvSpPr>
          <p:nvPr/>
        </p:nvSpPr>
        <p:spPr bwMode="auto">
          <a:xfrm flipV="1">
            <a:off x="990600" y="1371600"/>
            <a:ext cx="1219200" cy="3048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S=  { }; F=  { v }; 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v]= 0;</a:t>
            </a:r>
          </a:p>
        </p:txBody>
      </p:sp>
      <p:sp>
        <p:nvSpPr>
          <p:cNvPr id="34" name="Rectangle 25"/>
          <p:cNvSpPr>
            <a:spLocks/>
          </p:cNvSpPr>
          <p:nvPr/>
        </p:nvSpPr>
        <p:spPr bwMode="auto">
          <a:xfrm>
            <a:off x="5410200" y="5943600"/>
            <a:ext cx="3124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 smtClean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Algorithm is finished!</a:t>
            </a: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35" name="Rectangle 22"/>
          <p:cNvSpPr>
            <a:spLocks/>
          </p:cNvSpPr>
          <p:nvPr/>
        </p:nvSpPr>
        <p:spPr bwMode="auto">
          <a:xfrm>
            <a:off x="5219700" y="2306638"/>
            <a:ext cx="38862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(w not in S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add w to F;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</a:p>
        </p:txBody>
      </p:sp>
      <p:grpSp>
        <p:nvGrpSpPr>
          <p:cNvPr id="39" name="Group 30"/>
          <p:cNvGrpSpPr>
            <a:grpSpLocks/>
          </p:cNvGrpSpPr>
          <p:nvPr/>
        </p:nvGrpSpPr>
        <p:grpSpPr bwMode="auto">
          <a:xfrm>
            <a:off x="2209800" y="1143000"/>
            <a:ext cx="457200" cy="469900"/>
            <a:chOff x="48" y="0"/>
            <a:chExt cx="288" cy="296"/>
          </a:xfrm>
        </p:grpSpPr>
        <p:sp>
          <p:nvSpPr>
            <p:cNvPr id="43" name="Oval 31"/>
            <p:cNvSpPr>
              <a:spLocks/>
            </p:cNvSpPr>
            <p:nvPr/>
          </p:nvSpPr>
          <p:spPr bwMode="auto">
            <a:xfrm>
              <a:off x="48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4" name="Rectangle 32"/>
            <p:cNvSpPr>
              <a:spLocks/>
            </p:cNvSpPr>
            <p:nvPr/>
          </p:nvSpPr>
          <p:spPr bwMode="auto">
            <a:xfrm>
              <a:off x="48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w</a:t>
              </a:r>
            </a:p>
          </p:txBody>
        </p:sp>
      </p:grpSp>
      <p:sp>
        <p:nvSpPr>
          <p:cNvPr id="55" name="Line 33"/>
          <p:cNvSpPr>
            <a:spLocks noChangeShapeType="1"/>
          </p:cNvSpPr>
          <p:nvPr/>
        </p:nvSpPr>
        <p:spPr bwMode="auto">
          <a:xfrm rot="10800000" flipH="1" flipV="1">
            <a:off x="990600" y="1701800"/>
            <a:ext cx="1219200" cy="508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4102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w]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{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w]=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, w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;  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36" name="Group 47"/>
          <p:cNvGrpSpPr>
            <a:grpSpLocks/>
          </p:cNvGrpSpPr>
          <p:nvPr/>
        </p:nvGrpSpPr>
        <p:grpSpPr bwMode="auto">
          <a:xfrm>
            <a:off x="914400" y="3657600"/>
            <a:ext cx="2671402" cy="369888"/>
            <a:chOff x="0" y="-48"/>
            <a:chExt cx="1682" cy="233"/>
          </a:xfrm>
        </p:grpSpPr>
        <p:sp>
          <p:nvSpPr>
            <p:cNvPr id="38" name="Oval 48"/>
            <p:cNvSpPr>
              <a:spLocks/>
            </p:cNvSpPr>
            <p:nvPr/>
          </p:nvSpPr>
          <p:spPr bwMode="auto">
            <a:xfrm>
              <a:off x="0" y="48"/>
              <a:ext cx="96" cy="96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6" name="Oval 49"/>
            <p:cNvSpPr>
              <a:spLocks/>
            </p:cNvSpPr>
            <p:nvPr/>
          </p:nvSpPr>
          <p:spPr bwMode="auto">
            <a:xfrm>
              <a:off x="480" y="48"/>
              <a:ext cx="96" cy="96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64" name="Oval 50"/>
            <p:cNvSpPr>
              <a:spLocks/>
            </p:cNvSpPr>
            <p:nvPr/>
          </p:nvSpPr>
          <p:spPr bwMode="auto">
            <a:xfrm>
              <a:off x="1008" y="48"/>
              <a:ext cx="95" cy="96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65" name="Oval 51"/>
            <p:cNvSpPr>
              <a:spLocks/>
            </p:cNvSpPr>
            <p:nvPr/>
          </p:nvSpPr>
          <p:spPr bwMode="auto">
            <a:xfrm>
              <a:off x="1439" y="48"/>
              <a:ext cx="96" cy="96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67" name="Line 52"/>
            <p:cNvSpPr>
              <a:spLocks noChangeShapeType="1"/>
            </p:cNvSpPr>
            <p:nvPr/>
          </p:nvSpPr>
          <p:spPr bwMode="auto">
            <a:xfrm>
              <a:off x="144" y="96"/>
              <a:ext cx="336" cy="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53"/>
            <p:cNvSpPr>
              <a:spLocks noChangeShapeType="1"/>
            </p:cNvSpPr>
            <p:nvPr/>
          </p:nvSpPr>
          <p:spPr bwMode="auto">
            <a:xfrm>
              <a:off x="624" y="96"/>
              <a:ext cx="38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54"/>
            <p:cNvSpPr>
              <a:spLocks noChangeShapeType="1"/>
            </p:cNvSpPr>
            <p:nvPr/>
          </p:nvSpPr>
          <p:spPr bwMode="auto">
            <a:xfrm>
              <a:off x="1103" y="96"/>
              <a:ext cx="336" cy="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55"/>
            <p:cNvSpPr>
              <a:spLocks/>
            </p:cNvSpPr>
            <p:nvPr/>
          </p:nvSpPr>
          <p:spPr bwMode="auto">
            <a:xfrm>
              <a:off x="1583" y="-48"/>
              <a:ext cx="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dirty="0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09194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A7. Implement shortest-path algorithm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One semester: Average time was 3.3 hours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We give you complete set of test cases and a GUI to play with.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C0004"/>
                </a:solidFill>
                <a:latin typeface="Times New Roman"/>
                <a:cs typeface="Times New Roman"/>
              </a:rPr>
              <a:t>Efficiency and simplicity of code will be graded.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C0004"/>
                </a:solidFill>
                <a:latin typeface="Times New Roman"/>
                <a:cs typeface="Times New Roman"/>
              </a:rPr>
              <a:t>Read pinned A7 FAQs note carefully: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C0004"/>
                </a:solidFill>
                <a:latin typeface="Times New Roman"/>
                <a:cs typeface="Times New Roman"/>
              </a:rPr>
              <a:t>      </a:t>
            </a:r>
            <a:r>
              <a:rPr lang="en-US" sz="2400" b="1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2</a:t>
            </a:r>
            <a:r>
              <a:rPr lang="en-US" sz="2400" b="1" dirty="0">
                <a:solidFill>
                  <a:srgbClr val="CC0004"/>
                </a:solidFill>
                <a:latin typeface="Times New Roman"/>
                <a:cs typeface="Times New Roman"/>
              </a:rPr>
              <a:t>. Important! Grading guidelines.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We demo it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A6 due tonight. Late deadline is TWO days from now: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Saturday night. If you are working with a partner, make sure you group before submitting!!</a:t>
            </a:r>
            <a:endParaRPr lang="en-US" sz="2400" dirty="0" smtClean="0">
              <a:solidFill>
                <a:srgbClr val="FF66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87908CC-40F7-3747-95EE-A129A49B7FD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6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3"/>
          <p:cNvGrpSpPr>
            <a:grpSpLocks/>
          </p:cNvGrpSpPr>
          <p:nvPr/>
        </p:nvGrpSpPr>
        <p:grpSpPr bwMode="auto">
          <a:xfrm>
            <a:off x="1752600" y="3505200"/>
            <a:ext cx="3810000" cy="2374900"/>
            <a:chOff x="288" y="-720"/>
            <a:chExt cx="2400" cy="1496"/>
          </a:xfrm>
        </p:grpSpPr>
        <p:sp>
          <p:nvSpPr>
            <p:cNvPr id="43028" name="Line 24"/>
            <p:cNvSpPr>
              <a:spLocks noChangeShapeType="1"/>
            </p:cNvSpPr>
            <p:nvPr/>
          </p:nvSpPr>
          <p:spPr bwMode="auto">
            <a:xfrm rot="10800000">
              <a:off x="480" y="480"/>
              <a:ext cx="189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Oval 14"/>
            <p:cNvSpPr>
              <a:spLocks/>
            </p:cNvSpPr>
            <p:nvPr/>
          </p:nvSpPr>
          <p:spPr bwMode="auto">
            <a:xfrm>
              <a:off x="288" y="384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0" name="Oval 15"/>
            <p:cNvSpPr>
              <a:spLocks/>
            </p:cNvSpPr>
            <p:nvPr/>
          </p:nvSpPr>
          <p:spPr bwMode="auto">
            <a:xfrm>
              <a:off x="624" y="-288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1" name="Oval 16"/>
            <p:cNvSpPr>
              <a:spLocks/>
            </p:cNvSpPr>
            <p:nvPr/>
          </p:nvSpPr>
          <p:spPr bwMode="auto">
            <a:xfrm>
              <a:off x="1728" y="-624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2" name="Oval 17"/>
            <p:cNvSpPr>
              <a:spLocks/>
            </p:cNvSpPr>
            <p:nvPr/>
          </p:nvSpPr>
          <p:spPr bwMode="auto">
            <a:xfrm>
              <a:off x="1584" y="192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3" name="Oval 18"/>
            <p:cNvSpPr>
              <a:spLocks/>
            </p:cNvSpPr>
            <p:nvPr/>
          </p:nvSpPr>
          <p:spPr bwMode="auto">
            <a:xfrm>
              <a:off x="2400" y="576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4" name="Line 19"/>
            <p:cNvSpPr>
              <a:spLocks noChangeShapeType="1"/>
            </p:cNvSpPr>
            <p:nvPr/>
          </p:nvSpPr>
          <p:spPr bwMode="auto">
            <a:xfrm rot="10800000" flipH="1">
              <a:off x="432" y="-96"/>
              <a:ext cx="24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Line 20"/>
            <p:cNvSpPr>
              <a:spLocks noChangeShapeType="1"/>
            </p:cNvSpPr>
            <p:nvPr/>
          </p:nvSpPr>
          <p:spPr bwMode="auto">
            <a:xfrm>
              <a:off x="816" y="-144"/>
              <a:ext cx="76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Line 21"/>
            <p:cNvSpPr>
              <a:spLocks noChangeShapeType="1"/>
            </p:cNvSpPr>
            <p:nvPr/>
          </p:nvSpPr>
          <p:spPr bwMode="auto">
            <a:xfrm>
              <a:off x="1776" y="336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Line 22"/>
            <p:cNvSpPr>
              <a:spLocks noChangeShapeType="1"/>
            </p:cNvSpPr>
            <p:nvPr/>
          </p:nvSpPr>
          <p:spPr bwMode="auto">
            <a:xfrm rot="10800000" flipH="1" flipV="1">
              <a:off x="1872" y="-432"/>
              <a:ext cx="576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Line 23"/>
            <p:cNvSpPr>
              <a:spLocks noChangeShapeType="1"/>
            </p:cNvSpPr>
            <p:nvPr/>
          </p:nvSpPr>
          <p:spPr bwMode="auto">
            <a:xfrm flipV="1">
              <a:off x="816" y="-480"/>
              <a:ext cx="91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Rectangle 25"/>
            <p:cNvSpPr>
              <a:spLocks/>
            </p:cNvSpPr>
            <p:nvPr/>
          </p:nvSpPr>
          <p:spPr bwMode="auto">
            <a:xfrm>
              <a:off x="432" y="480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4</a:t>
              </a:r>
            </a:p>
          </p:txBody>
        </p:sp>
        <p:sp>
          <p:nvSpPr>
            <p:cNvPr id="43040" name="Rectangle 26"/>
            <p:cNvSpPr>
              <a:spLocks/>
            </p:cNvSpPr>
            <p:nvPr/>
          </p:nvSpPr>
          <p:spPr bwMode="auto">
            <a:xfrm>
              <a:off x="576" y="-488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0</a:t>
              </a:r>
            </a:p>
          </p:txBody>
        </p:sp>
        <p:sp>
          <p:nvSpPr>
            <p:cNvPr id="43041" name="Rectangle 27"/>
            <p:cNvSpPr>
              <a:spLocks/>
            </p:cNvSpPr>
            <p:nvPr/>
          </p:nvSpPr>
          <p:spPr bwMode="auto">
            <a:xfrm>
              <a:off x="1920" y="-720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1</a:t>
              </a:r>
            </a:p>
          </p:txBody>
        </p:sp>
        <p:sp>
          <p:nvSpPr>
            <p:cNvPr id="43042" name="Rectangle 28"/>
            <p:cNvSpPr>
              <a:spLocks/>
            </p:cNvSpPr>
            <p:nvPr/>
          </p:nvSpPr>
          <p:spPr bwMode="auto">
            <a:xfrm>
              <a:off x="1584" y="-48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2</a:t>
              </a:r>
            </a:p>
          </p:txBody>
        </p:sp>
        <p:sp>
          <p:nvSpPr>
            <p:cNvPr id="43043" name="Rectangle 29"/>
            <p:cNvSpPr>
              <a:spLocks/>
            </p:cNvSpPr>
            <p:nvPr/>
          </p:nvSpPr>
          <p:spPr bwMode="auto">
            <a:xfrm>
              <a:off x="2496" y="336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3</a:t>
              </a:r>
            </a:p>
          </p:txBody>
        </p:sp>
      </p:grp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D9531C79-857B-024C-8EF0-BF91BD4E1FD4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20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 rIns="132080" anchor="t"/>
          <a:lstStyle/>
          <a:p>
            <a:pPr eaLnBrk="1" hangingPunct="1"/>
            <a:r>
              <a:rPr lang="en-US" sz="2800" b="1" dirty="0" smtClean="0">
                <a:solidFill>
                  <a:srgbClr val="800000"/>
                </a:solidFill>
                <a:latin typeface="Tw Cen MT" charset="0"/>
              </a:rPr>
              <a:t>Extend algorithm to include the shortest path</a:t>
            </a:r>
            <a: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endParaRPr lang="en-US" sz="2800" b="1" dirty="0">
              <a:solidFill>
                <a:srgbClr val="800000"/>
              </a:solidFill>
              <a:latin typeface="Tw Cen MT" charset="0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6858000" y="4346575"/>
            <a:ext cx="1524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0] = 2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1] = 5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2] = 6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3] = 7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4] = 0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371600" y="5181600"/>
            <a:ext cx="381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CC181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752600" y="3733800"/>
            <a:ext cx="3167064" cy="1741488"/>
            <a:chOff x="0" y="-768"/>
            <a:chExt cx="1995" cy="1097"/>
          </a:xfrm>
        </p:grpSpPr>
        <p:sp>
          <p:nvSpPr>
            <p:cNvPr id="43021" name="Rectangle 6"/>
            <p:cNvSpPr>
              <a:spLocks/>
            </p:cNvSpPr>
            <p:nvPr/>
          </p:nvSpPr>
          <p:spPr bwMode="auto">
            <a:xfrm flipH="1">
              <a:off x="823" y="96"/>
              <a:ext cx="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40639" bIns="0">
              <a:spAutoFit/>
            </a:bodyPr>
            <a:lstStyle/>
            <a:p>
              <a:pPr marL="39688"/>
              <a:r>
                <a:rPr lang="en-US" b="1" dirty="0">
                  <a:solidFill>
                    <a:srgbClr val="3366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4</a:t>
              </a:r>
            </a:p>
          </p:txBody>
        </p:sp>
        <p:grpSp>
          <p:nvGrpSpPr>
            <p:cNvPr id="43022" name="Group 7"/>
            <p:cNvGrpSpPr>
              <a:grpSpLocks/>
            </p:cNvGrpSpPr>
            <p:nvPr/>
          </p:nvGrpSpPr>
          <p:grpSpPr bwMode="auto">
            <a:xfrm>
              <a:off x="0" y="-768"/>
              <a:ext cx="1995" cy="1001"/>
              <a:chOff x="0" y="-768"/>
              <a:chExt cx="1995" cy="1001"/>
            </a:xfrm>
          </p:grpSpPr>
          <p:sp>
            <p:nvSpPr>
              <p:cNvPr id="43023" name="Rectangle 8"/>
              <p:cNvSpPr>
                <a:spLocks/>
              </p:cNvSpPr>
              <p:nvPr/>
            </p:nvSpPr>
            <p:spPr bwMode="auto">
              <a:xfrm>
                <a:off x="0" y="-192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2</a:t>
                </a:r>
              </a:p>
            </p:txBody>
          </p:sp>
          <p:sp>
            <p:nvSpPr>
              <p:cNvPr id="43024" name="Rectangle 9"/>
              <p:cNvSpPr>
                <a:spLocks/>
              </p:cNvSpPr>
              <p:nvPr/>
            </p:nvSpPr>
            <p:spPr bwMode="auto">
              <a:xfrm>
                <a:off x="837" y="-432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4</a:t>
                </a:r>
              </a:p>
            </p:txBody>
          </p:sp>
          <p:sp>
            <p:nvSpPr>
              <p:cNvPr id="43025" name="Rectangle 10"/>
              <p:cNvSpPr>
                <a:spLocks/>
              </p:cNvSpPr>
              <p:nvPr/>
            </p:nvSpPr>
            <p:spPr bwMode="auto">
              <a:xfrm>
                <a:off x="1653" y="0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1</a:t>
                </a:r>
              </a:p>
            </p:txBody>
          </p:sp>
          <p:sp>
            <p:nvSpPr>
              <p:cNvPr id="43026" name="Rectangle 11"/>
              <p:cNvSpPr>
                <a:spLocks/>
              </p:cNvSpPr>
              <p:nvPr/>
            </p:nvSpPr>
            <p:spPr bwMode="auto">
              <a:xfrm>
                <a:off x="1872" y="-336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3</a:t>
                </a:r>
              </a:p>
            </p:txBody>
          </p:sp>
          <p:sp>
            <p:nvSpPr>
              <p:cNvPr id="43027" name="Rectangle 12"/>
              <p:cNvSpPr>
                <a:spLocks/>
              </p:cNvSpPr>
              <p:nvPr/>
            </p:nvSpPr>
            <p:spPr bwMode="auto">
              <a:xfrm>
                <a:off x="624" y="-768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3</a:t>
                </a:r>
              </a:p>
            </p:txBody>
          </p:sp>
        </p:grpSp>
      </p:grpSp>
      <p:sp>
        <p:nvSpPr>
          <p:cNvPr id="2080" name="Rectangle 32"/>
          <p:cNvSpPr>
            <a:spLocks/>
          </p:cNvSpPr>
          <p:nvPr/>
        </p:nvSpPr>
        <p:spPr bwMode="auto">
          <a:xfrm>
            <a:off x="685800" y="1295400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Let’s extend the algorithm to calculate not only the length of the shortest path but the path itself.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667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3"/>
          <p:cNvGrpSpPr>
            <a:grpSpLocks/>
          </p:cNvGrpSpPr>
          <p:nvPr/>
        </p:nvGrpSpPr>
        <p:grpSpPr bwMode="auto">
          <a:xfrm>
            <a:off x="1752600" y="3505200"/>
            <a:ext cx="3810000" cy="2374900"/>
            <a:chOff x="288" y="-720"/>
            <a:chExt cx="2400" cy="1496"/>
          </a:xfrm>
        </p:grpSpPr>
        <p:sp>
          <p:nvSpPr>
            <p:cNvPr id="43028" name="Line 24"/>
            <p:cNvSpPr>
              <a:spLocks noChangeShapeType="1"/>
            </p:cNvSpPr>
            <p:nvPr/>
          </p:nvSpPr>
          <p:spPr bwMode="auto">
            <a:xfrm rot="10800000">
              <a:off x="480" y="480"/>
              <a:ext cx="189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Oval 14"/>
            <p:cNvSpPr>
              <a:spLocks/>
            </p:cNvSpPr>
            <p:nvPr/>
          </p:nvSpPr>
          <p:spPr bwMode="auto">
            <a:xfrm>
              <a:off x="288" y="384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0" name="Oval 15"/>
            <p:cNvSpPr>
              <a:spLocks/>
            </p:cNvSpPr>
            <p:nvPr/>
          </p:nvSpPr>
          <p:spPr bwMode="auto">
            <a:xfrm>
              <a:off x="624" y="-288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1" name="Oval 16"/>
            <p:cNvSpPr>
              <a:spLocks/>
            </p:cNvSpPr>
            <p:nvPr/>
          </p:nvSpPr>
          <p:spPr bwMode="auto">
            <a:xfrm>
              <a:off x="1728" y="-624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2" name="Oval 17"/>
            <p:cNvSpPr>
              <a:spLocks/>
            </p:cNvSpPr>
            <p:nvPr/>
          </p:nvSpPr>
          <p:spPr bwMode="auto">
            <a:xfrm>
              <a:off x="1584" y="192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3" name="Oval 18"/>
            <p:cNvSpPr>
              <a:spLocks/>
            </p:cNvSpPr>
            <p:nvPr/>
          </p:nvSpPr>
          <p:spPr bwMode="auto">
            <a:xfrm>
              <a:off x="2400" y="576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4" name="Line 19"/>
            <p:cNvSpPr>
              <a:spLocks noChangeShapeType="1"/>
            </p:cNvSpPr>
            <p:nvPr/>
          </p:nvSpPr>
          <p:spPr bwMode="auto">
            <a:xfrm rot="10800000" flipH="1">
              <a:off x="432" y="-96"/>
              <a:ext cx="24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Line 20"/>
            <p:cNvSpPr>
              <a:spLocks noChangeShapeType="1"/>
            </p:cNvSpPr>
            <p:nvPr/>
          </p:nvSpPr>
          <p:spPr bwMode="auto">
            <a:xfrm>
              <a:off x="816" y="-144"/>
              <a:ext cx="76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Line 21"/>
            <p:cNvSpPr>
              <a:spLocks noChangeShapeType="1"/>
            </p:cNvSpPr>
            <p:nvPr/>
          </p:nvSpPr>
          <p:spPr bwMode="auto">
            <a:xfrm>
              <a:off x="1776" y="336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Line 22"/>
            <p:cNvSpPr>
              <a:spLocks noChangeShapeType="1"/>
            </p:cNvSpPr>
            <p:nvPr/>
          </p:nvSpPr>
          <p:spPr bwMode="auto">
            <a:xfrm rot="10800000" flipH="1" flipV="1">
              <a:off x="1872" y="-432"/>
              <a:ext cx="576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Line 23"/>
            <p:cNvSpPr>
              <a:spLocks noChangeShapeType="1"/>
            </p:cNvSpPr>
            <p:nvPr/>
          </p:nvSpPr>
          <p:spPr bwMode="auto">
            <a:xfrm flipV="1">
              <a:off x="816" y="-480"/>
              <a:ext cx="91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Rectangle 25"/>
            <p:cNvSpPr>
              <a:spLocks/>
            </p:cNvSpPr>
            <p:nvPr/>
          </p:nvSpPr>
          <p:spPr bwMode="auto">
            <a:xfrm>
              <a:off x="432" y="480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4</a:t>
              </a:r>
            </a:p>
          </p:txBody>
        </p:sp>
        <p:sp>
          <p:nvSpPr>
            <p:cNvPr id="43040" name="Rectangle 26"/>
            <p:cNvSpPr>
              <a:spLocks/>
            </p:cNvSpPr>
            <p:nvPr/>
          </p:nvSpPr>
          <p:spPr bwMode="auto">
            <a:xfrm>
              <a:off x="576" y="-488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0</a:t>
              </a:r>
            </a:p>
          </p:txBody>
        </p:sp>
        <p:sp>
          <p:nvSpPr>
            <p:cNvPr id="43041" name="Rectangle 27"/>
            <p:cNvSpPr>
              <a:spLocks/>
            </p:cNvSpPr>
            <p:nvPr/>
          </p:nvSpPr>
          <p:spPr bwMode="auto">
            <a:xfrm>
              <a:off x="1920" y="-720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1</a:t>
              </a:r>
            </a:p>
          </p:txBody>
        </p:sp>
        <p:sp>
          <p:nvSpPr>
            <p:cNvPr id="43042" name="Rectangle 28"/>
            <p:cNvSpPr>
              <a:spLocks/>
            </p:cNvSpPr>
            <p:nvPr/>
          </p:nvSpPr>
          <p:spPr bwMode="auto">
            <a:xfrm>
              <a:off x="1584" y="-48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2</a:t>
              </a:r>
            </a:p>
          </p:txBody>
        </p:sp>
        <p:sp>
          <p:nvSpPr>
            <p:cNvPr id="43043" name="Rectangle 29"/>
            <p:cNvSpPr>
              <a:spLocks/>
            </p:cNvSpPr>
            <p:nvPr/>
          </p:nvSpPr>
          <p:spPr bwMode="auto">
            <a:xfrm>
              <a:off x="2496" y="336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3</a:t>
              </a:r>
            </a:p>
          </p:txBody>
        </p:sp>
      </p:grp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D9531C79-857B-024C-8EF0-BF91BD4E1FD4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21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 rIns="132080" anchor="t"/>
          <a:lstStyle/>
          <a:p>
            <a:pPr eaLnBrk="1" hangingPunct="1"/>
            <a:r>
              <a:rPr lang="en-US" sz="2800" b="1" dirty="0" smtClean="0">
                <a:solidFill>
                  <a:srgbClr val="800000"/>
                </a:solidFill>
                <a:latin typeface="Tw Cen MT" charset="0"/>
              </a:rPr>
              <a:t>Extend algorithm to include the shortest path</a:t>
            </a:r>
            <a: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endParaRPr lang="en-US" sz="2800" b="1" dirty="0">
              <a:solidFill>
                <a:srgbClr val="800000"/>
              </a:solidFill>
              <a:latin typeface="Tw Cen MT" charset="0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6858000" y="4346575"/>
            <a:ext cx="1524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0] = 2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1] = 5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2] = 6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3] = 7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4] = 0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371600" y="5181600"/>
            <a:ext cx="381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CC181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752600" y="3733800"/>
            <a:ext cx="3167064" cy="1741488"/>
            <a:chOff x="0" y="-768"/>
            <a:chExt cx="1995" cy="1097"/>
          </a:xfrm>
        </p:grpSpPr>
        <p:sp>
          <p:nvSpPr>
            <p:cNvPr id="43021" name="Rectangle 6"/>
            <p:cNvSpPr>
              <a:spLocks/>
            </p:cNvSpPr>
            <p:nvPr/>
          </p:nvSpPr>
          <p:spPr bwMode="auto">
            <a:xfrm flipH="1">
              <a:off x="823" y="96"/>
              <a:ext cx="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40639" bIns="0">
              <a:spAutoFit/>
            </a:bodyPr>
            <a:lstStyle/>
            <a:p>
              <a:pPr marL="39688"/>
              <a:r>
                <a:rPr lang="en-US" b="1" dirty="0">
                  <a:solidFill>
                    <a:srgbClr val="3366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4</a:t>
              </a:r>
            </a:p>
          </p:txBody>
        </p:sp>
        <p:grpSp>
          <p:nvGrpSpPr>
            <p:cNvPr id="43022" name="Group 7"/>
            <p:cNvGrpSpPr>
              <a:grpSpLocks/>
            </p:cNvGrpSpPr>
            <p:nvPr/>
          </p:nvGrpSpPr>
          <p:grpSpPr bwMode="auto">
            <a:xfrm>
              <a:off x="0" y="-768"/>
              <a:ext cx="1995" cy="1001"/>
              <a:chOff x="0" y="-768"/>
              <a:chExt cx="1995" cy="1001"/>
            </a:xfrm>
          </p:grpSpPr>
          <p:sp>
            <p:nvSpPr>
              <p:cNvPr id="43023" name="Rectangle 8"/>
              <p:cNvSpPr>
                <a:spLocks/>
              </p:cNvSpPr>
              <p:nvPr/>
            </p:nvSpPr>
            <p:spPr bwMode="auto">
              <a:xfrm>
                <a:off x="0" y="-192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2</a:t>
                </a:r>
              </a:p>
            </p:txBody>
          </p:sp>
          <p:sp>
            <p:nvSpPr>
              <p:cNvPr id="43024" name="Rectangle 9"/>
              <p:cNvSpPr>
                <a:spLocks/>
              </p:cNvSpPr>
              <p:nvPr/>
            </p:nvSpPr>
            <p:spPr bwMode="auto">
              <a:xfrm>
                <a:off x="837" y="-432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4</a:t>
                </a:r>
              </a:p>
            </p:txBody>
          </p:sp>
          <p:sp>
            <p:nvSpPr>
              <p:cNvPr id="43025" name="Rectangle 10"/>
              <p:cNvSpPr>
                <a:spLocks/>
              </p:cNvSpPr>
              <p:nvPr/>
            </p:nvSpPr>
            <p:spPr bwMode="auto">
              <a:xfrm>
                <a:off x="1653" y="0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1</a:t>
                </a:r>
              </a:p>
            </p:txBody>
          </p:sp>
          <p:sp>
            <p:nvSpPr>
              <p:cNvPr id="43026" name="Rectangle 11"/>
              <p:cNvSpPr>
                <a:spLocks/>
              </p:cNvSpPr>
              <p:nvPr/>
            </p:nvSpPr>
            <p:spPr bwMode="auto">
              <a:xfrm>
                <a:off x="1872" y="-336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3</a:t>
                </a:r>
              </a:p>
            </p:txBody>
          </p:sp>
          <p:sp>
            <p:nvSpPr>
              <p:cNvPr id="43027" name="Rectangle 12"/>
              <p:cNvSpPr>
                <a:spLocks/>
              </p:cNvSpPr>
              <p:nvPr/>
            </p:nvSpPr>
            <p:spPr bwMode="auto">
              <a:xfrm>
                <a:off x="624" y="-768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3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457200" y="1143000"/>
            <a:ext cx="7924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Question: should we store in v itself the shortest path from v to every node? Or do we need another data structure to record these paths?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38600" y="2209800"/>
            <a:ext cx="1828800" cy="1219200"/>
            <a:chOff x="4038600" y="2209800"/>
            <a:chExt cx="1828800" cy="1219200"/>
          </a:xfrm>
        </p:grpSpPr>
        <p:sp>
          <p:nvSpPr>
            <p:cNvPr id="4" name="TextBox 3"/>
            <p:cNvSpPr txBox="1"/>
            <p:nvPr/>
          </p:nvSpPr>
          <p:spPr>
            <a:xfrm>
              <a:off x="4038600" y="220980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25763" y="22098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389978" y="2438400"/>
              <a:ext cx="435785" cy="0"/>
            </a:xfrm>
            <a:prstGeom prst="straightConnector1">
              <a:avLst/>
            </a:prstGeom>
            <a:ln w="38100"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825763" y="25908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38" name="Straight Arrow Connector 37"/>
            <p:cNvCxnSpPr>
              <a:stCxn id="4" idx="3"/>
              <a:endCxn id="37" idx="1"/>
            </p:cNvCxnSpPr>
            <p:nvPr/>
          </p:nvCxnSpPr>
          <p:spPr>
            <a:xfrm>
              <a:off x="4389978" y="2440633"/>
              <a:ext cx="435785" cy="381000"/>
            </a:xfrm>
            <a:prstGeom prst="straightConnector1">
              <a:avLst/>
            </a:prstGeom>
            <a:ln w="38100"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511563" y="2586335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5105400" y="2819400"/>
              <a:ext cx="435785" cy="0"/>
            </a:xfrm>
            <a:prstGeom prst="straightConnector1">
              <a:avLst/>
            </a:prstGeom>
            <a:ln w="38100"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" idx="3"/>
            </p:cNvCxnSpPr>
            <p:nvPr/>
          </p:nvCxnSpPr>
          <p:spPr>
            <a:xfrm>
              <a:off x="4389978" y="2440633"/>
              <a:ext cx="486822" cy="759767"/>
            </a:xfrm>
            <a:prstGeom prst="straightConnector1">
              <a:avLst/>
            </a:prstGeom>
            <a:ln w="38100"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4825763" y="2967335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5181600" y="3200400"/>
              <a:ext cx="435785" cy="0"/>
            </a:xfrm>
            <a:prstGeom prst="straightConnector1">
              <a:avLst/>
            </a:prstGeom>
            <a:ln w="38100"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5511563" y="2967335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48401" y="2209800"/>
            <a:ext cx="2209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Not finished!</a:t>
            </a:r>
          </a:p>
          <a:p>
            <a:r>
              <a:rPr lang="en-US" dirty="0" smtClean="0">
                <a:latin typeface="Times"/>
                <a:cs typeface="Times"/>
              </a:rPr>
              <a:t>And how do</a:t>
            </a:r>
            <a:br>
              <a:rPr lang="en-US" dirty="0" smtClean="0">
                <a:latin typeface="Times"/>
                <a:cs typeface="Times"/>
              </a:rPr>
            </a:br>
            <a:r>
              <a:rPr lang="en-US" dirty="0" smtClean="0">
                <a:latin typeface="Times"/>
                <a:cs typeface="Times"/>
              </a:rPr>
              <a:t>we maintain it?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230477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3"/>
          <p:cNvGrpSpPr>
            <a:grpSpLocks/>
          </p:cNvGrpSpPr>
          <p:nvPr/>
        </p:nvGrpSpPr>
        <p:grpSpPr bwMode="auto">
          <a:xfrm>
            <a:off x="1066800" y="3505200"/>
            <a:ext cx="3810000" cy="2374900"/>
            <a:chOff x="288" y="-720"/>
            <a:chExt cx="2400" cy="1496"/>
          </a:xfrm>
        </p:grpSpPr>
        <p:sp>
          <p:nvSpPr>
            <p:cNvPr id="43028" name="Line 24"/>
            <p:cNvSpPr>
              <a:spLocks noChangeShapeType="1"/>
            </p:cNvSpPr>
            <p:nvPr/>
          </p:nvSpPr>
          <p:spPr bwMode="auto">
            <a:xfrm rot="10800000">
              <a:off x="480" y="480"/>
              <a:ext cx="189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Oval 14"/>
            <p:cNvSpPr>
              <a:spLocks/>
            </p:cNvSpPr>
            <p:nvPr/>
          </p:nvSpPr>
          <p:spPr bwMode="auto">
            <a:xfrm>
              <a:off x="288" y="384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0" name="Oval 15"/>
            <p:cNvSpPr>
              <a:spLocks/>
            </p:cNvSpPr>
            <p:nvPr/>
          </p:nvSpPr>
          <p:spPr bwMode="auto">
            <a:xfrm>
              <a:off x="624" y="-288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1" name="Oval 16"/>
            <p:cNvSpPr>
              <a:spLocks/>
            </p:cNvSpPr>
            <p:nvPr/>
          </p:nvSpPr>
          <p:spPr bwMode="auto">
            <a:xfrm>
              <a:off x="1728" y="-624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2" name="Oval 17"/>
            <p:cNvSpPr>
              <a:spLocks/>
            </p:cNvSpPr>
            <p:nvPr/>
          </p:nvSpPr>
          <p:spPr bwMode="auto">
            <a:xfrm>
              <a:off x="1584" y="192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3" name="Oval 18"/>
            <p:cNvSpPr>
              <a:spLocks/>
            </p:cNvSpPr>
            <p:nvPr/>
          </p:nvSpPr>
          <p:spPr bwMode="auto">
            <a:xfrm>
              <a:off x="2400" y="576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4" name="Line 19"/>
            <p:cNvSpPr>
              <a:spLocks noChangeShapeType="1"/>
            </p:cNvSpPr>
            <p:nvPr/>
          </p:nvSpPr>
          <p:spPr bwMode="auto">
            <a:xfrm rot="10800000" flipH="1">
              <a:off x="432" y="-96"/>
              <a:ext cx="24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Line 20"/>
            <p:cNvSpPr>
              <a:spLocks noChangeShapeType="1"/>
            </p:cNvSpPr>
            <p:nvPr/>
          </p:nvSpPr>
          <p:spPr bwMode="auto">
            <a:xfrm>
              <a:off x="816" y="-144"/>
              <a:ext cx="76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Line 21"/>
            <p:cNvSpPr>
              <a:spLocks noChangeShapeType="1"/>
            </p:cNvSpPr>
            <p:nvPr/>
          </p:nvSpPr>
          <p:spPr bwMode="auto">
            <a:xfrm>
              <a:off x="1776" y="336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Line 22"/>
            <p:cNvSpPr>
              <a:spLocks noChangeShapeType="1"/>
            </p:cNvSpPr>
            <p:nvPr/>
          </p:nvSpPr>
          <p:spPr bwMode="auto">
            <a:xfrm rot="10800000" flipH="1" flipV="1">
              <a:off x="1872" y="-432"/>
              <a:ext cx="576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Line 23"/>
            <p:cNvSpPr>
              <a:spLocks noChangeShapeType="1"/>
            </p:cNvSpPr>
            <p:nvPr/>
          </p:nvSpPr>
          <p:spPr bwMode="auto">
            <a:xfrm flipV="1">
              <a:off x="816" y="-480"/>
              <a:ext cx="91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Rectangle 25"/>
            <p:cNvSpPr>
              <a:spLocks/>
            </p:cNvSpPr>
            <p:nvPr/>
          </p:nvSpPr>
          <p:spPr bwMode="auto">
            <a:xfrm>
              <a:off x="432" y="480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4</a:t>
              </a:r>
            </a:p>
          </p:txBody>
        </p:sp>
        <p:sp>
          <p:nvSpPr>
            <p:cNvPr id="43040" name="Rectangle 26"/>
            <p:cNvSpPr>
              <a:spLocks/>
            </p:cNvSpPr>
            <p:nvPr/>
          </p:nvSpPr>
          <p:spPr bwMode="auto">
            <a:xfrm>
              <a:off x="576" y="-488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0</a:t>
              </a:r>
            </a:p>
          </p:txBody>
        </p:sp>
        <p:sp>
          <p:nvSpPr>
            <p:cNvPr id="43041" name="Rectangle 27"/>
            <p:cNvSpPr>
              <a:spLocks/>
            </p:cNvSpPr>
            <p:nvPr/>
          </p:nvSpPr>
          <p:spPr bwMode="auto">
            <a:xfrm>
              <a:off x="1920" y="-720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1</a:t>
              </a:r>
            </a:p>
          </p:txBody>
        </p:sp>
        <p:sp>
          <p:nvSpPr>
            <p:cNvPr id="43042" name="Rectangle 28"/>
            <p:cNvSpPr>
              <a:spLocks/>
            </p:cNvSpPr>
            <p:nvPr/>
          </p:nvSpPr>
          <p:spPr bwMode="auto">
            <a:xfrm>
              <a:off x="1584" y="-48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2</a:t>
              </a:r>
            </a:p>
          </p:txBody>
        </p:sp>
        <p:sp>
          <p:nvSpPr>
            <p:cNvPr id="43043" name="Rectangle 29"/>
            <p:cNvSpPr>
              <a:spLocks/>
            </p:cNvSpPr>
            <p:nvPr/>
          </p:nvSpPr>
          <p:spPr bwMode="auto">
            <a:xfrm>
              <a:off x="2496" y="336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 dirty="0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3</a:t>
              </a:r>
            </a:p>
          </p:txBody>
        </p:sp>
      </p:grp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54102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D9531C79-857B-024C-8EF0-BF91BD4E1FD4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22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>
          <a:xfrm>
            <a:off x="211046" y="304800"/>
            <a:ext cx="7772400" cy="685800"/>
          </a:xfrm>
        </p:spPr>
        <p:txBody>
          <a:bodyPr rIns="132080" anchor="t"/>
          <a:lstStyle/>
          <a:p>
            <a:pPr eaLnBrk="1" hangingPunct="1"/>
            <a:r>
              <a:rPr lang="en-US" sz="2800" b="1" dirty="0" smtClean="0">
                <a:solidFill>
                  <a:srgbClr val="800000"/>
                </a:solidFill>
                <a:latin typeface="Tw Cen MT" charset="0"/>
              </a:rPr>
              <a:t>Extend algorithm to include the shortest path</a:t>
            </a:r>
            <a: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altLang="ja-JP" sz="2800" b="1" dirty="0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endParaRPr lang="en-US" sz="2800" b="1" dirty="0">
              <a:solidFill>
                <a:srgbClr val="800000"/>
              </a:solidFill>
              <a:latin typeface="Tw Cen MT" charset="0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5257800" y="4114800"/>
            <a:ext cx="1295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0] = 2</a:t>
            </a:r>
          </a:p>
          <a:p>
            <a:pPr marL="39688"/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1] = 5</a:t>
            </a:r>
          </a:p>
          <a:p>
            <a:pPr marL="39688"/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2] = 6</a:t>
            </a:r>
          </a:p>
          <a:p>
            <a:pPr marL="39688"/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3] = 7</a:t>
            </a:r>
          </a:p>
          <a:p>
            <a:pPr marL="39688"/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4] = 0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685800" y="5181600"/>
            <a:ext cx="381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CC181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219201" y="3733800"/>
            <a:ext cx="3014664" cy="1828801"/>
            <a:chOff x="96" y="-768"/>
            <a:chExt cx="1899" cy="1152"/>
          </a:xfrm>
        </p:grpSpPr>
        <p:sp>
          <p:nvSpPr>
            <p:cNvPr id="43021" name="Rectangle 6"/>
            <p:cNvSpPr>
              <a:spLocks/>
            </p:cNvSpPr>
            <p:nvPr/>
          </p:nvSpPr>
          <p:spPr bwMode="auto">
            <a:xfrm flipH="1">
              <a:off x="919" y="151"/>
              <a:ext cx="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40639" bIns="0">
              <a:spAutoFit/>
            </a:bodyPr>
            <a:lstStyle/>
            <a:p>
              <a:pPr marL="39688"/>
              <a:r>
                <a:rPr lang="en-US" b="1" dirty="0">
                  <a:solidFill>
                    <a:srgbClr val="3366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4</a:t>
              </a:r>
            </a:p>
          </p:txBody>
        </p:sp>
        <p:grpSp>
          <p:nvGrpSpPr>
            <p:cNvPr id="43022" name="Group 7"/>
            <p:cNvGrpSpPr>
              <a:grpSpLocks/>
            </p:cNvGrpSpPr>
            <p:nvPr/>
          </p:nvGrpSpPr>
          <p:grpSpPr bwMode="auto">
            <a:xfrm>
              <a:off x="96" y="-768"/>
              <a:ext cx="1899" cy="1001"/>
              <a:chOff x="96" y="-768"/>
              <a:chExt cx="1899" cy="1001"/>
            </a:xfrm>
          </p:grpSpPr>
          <p:sp>
            <p:nvSpPr>
              <p:cNvPr id="43023" name="Rectangle 8"/>
              <p:cNvSpPr>
                <a:spLocks/>
              </p:cNvSpPr>
              <p:nvPr/>
            </p:nvSpPr>
            <p:spPr bwMode="auto">
              <a:xfrm>
                <a:off x="96" y="-192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2</a:t>
                </a:r>
              </a:p>
            </p:txBody>
          </p:sp>
          <p:sp>
            <p:nvSpPr>
              <p:cNvPr id="43024" name="Rectangle 9"/>
              <p:cNvSpPr>
                <a:spLocks/>
              </p:cNvSpPr>
              <p:nvPr/>
            </p:nvSpPr>
            <p:spPr bwMode="auto">
              <a:xfrm>
                <a:off x="885" y="-377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4</a:t>
                </a:r>
              </a:p>
            </p:txBody>
          </p:sp>
          <p:sp>
            <p:nvSpPr>
              <p:cNvPr id="43025" name="Rectangle 10"/>
              <p:cNvSpPr>
                <a:spLocks/>
              </p:cNvSpPr>
              <p:nvPr/>
            </p:nvSpPr>
            <p:spPr bwMode="auto">
              <a:xfrm>
                <a:off x="1653" y="0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1</a:t>
                </a:r>
              </a:p>
            </p:txBody>
          </p:sp>
          <p:sp>
            <p:nvSpPr>
              <p:cNvPr id="43026" name="Rectangle 11"/>
              <p:cNvSpPr>
                <a:spLocks/>
              </p:cNvSpPr>
              <p:nvPr/>
            </p:nvSpPr>
            <p:spPr bwMode="auto">
              <a:xfrm>
                <a:off x="1872" y="-336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3</a:t>
                </a:r>
              </a:p>
            </p:txBody>
          </p:sp>
          <p:sp>
            <p:nvSpPr>
              <p:cNvPr id="43027" name="Rectangle 12"/>
              <p:cNvSpPr>
                <a:spLocks/>
              </p:cNvSpPr>
              <p:nvPr/>
            </p:nvSpPr>
            <p:spPr bwMode="auto">
              <a:xfrm>
                <a:off x="789" y="-768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 dirty="0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3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11046" y="879901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node, maintain the </a:t>
            </a:r>
            <a:r>
              <a:rPr lang="en-US" i="1" dirty="0" err="1" smtClean="0"/>
              <a:t>backpointer</a:t>
            </a:r>
            <a:r>
              <a:rPr lang="en-US" dirty="0" smtClean="0"/>
              <a:t> on the shortest path to that node.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000" y="1600200"/>
            <a:ext cx="727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Shortest path to 0 is v -&gt; 0. </a:t>
            </a:r>
            <a:r>
              <a:rPr lang="en-US" dirty="0">
                <a:solidFill>
                  <a:srgbClr val="800000"/>
                </a:solidFill>
              </a:rPr>
              <a:t>N</a:t>
            </a:r>
            <a:r>
              <a:rPr lang="en-US" dirty="0" smtClean="0">
                <a:solidFill>
                  <a:srgbClr val="800000"/>
                </a:solidFill>
              </a:rPr>
              <a:t>ode 0 </a:t>
            </a:r>
            <a:r>
              <a:rPr lang="en-US" dirty="0" err="1" smtClean="0">
                <a:solidFill>
                  <a:srgbClr val="800000"/>
                </a:solidFill>
              </a:rPr>
              <a:t>backpointer</a:t>
            </a:r>
            <a:r>
              <a:rPr lang="en-US" dirty="0" smtClean="0">
                <a:solidFill>
                  <a:srgbClr val="800000"/>
                </a:solidFill>
              </a:rPr>
              <a:t> is 4.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17" name="Straight Connector 16"/>
          <p:cNvCxnSpPr>
            <a:stCxn id="43030" idx="4"/>
            <a:endCxn id="43029" idx="7"/>
          </p:cNvCxnSpPr>
          <p:nvPr/>
        </p:nvCxnSpPr>
        <p:spPr>
          <a:xfrm rot="5400000">
            <a:off x="1136464" y="4686300"/>
            <a:ext cx="806637" cy="425637"/>
          </a:xfrm>
          <a:prstGeom prst="curvedConnector3">
            <a:avLst>
              <a:gd name="adj1" fmla="val 96109"/>
            </a:avLst>
          </a:prstGeom>
          <a:ln w="34925">
            <a:solidFill>
              <a:srgbClr val="8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04800" y="2052935"/>
            <a:ext cx="8202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Shortest path to 1 is v -&gt; 0 -&gt; 1. </a:t>
            </a:r>
            <a:r>
              <a:rPr lang="en-US" dirty="0">
                <a:solidFill>
                  <a:srgbClr val="800000"/>
                </a:solidFill>
              </a:rPr>
              <a:t>N</a:t>
            </a:r>
            <a:r>
              <a:rPr lang="en-US" dirty="0" smtClean="0">
                <a:solidFill>
                  <a:srgbClr val="800000"/>
                </a:solidFill>
              </a:rPr>
              <a:t>ode 1 </a:t>
            </a:r>
            <a:r>
              <a:rPr lang="en-US" dirty="0" err="1">
                <a:solidFill>
                  <a:srgbClr val="800000"/>
                </a:solidFill>
              </a:rPr>
              <a:t>backpointer</a:t>
            </a:r>
            <a:r>
              <a:rPr lang="en-US" dirty="0">
                <a:solidFill>
                  <a:srgbClr val="800000"/>
                </a:solidFill>
              </a:rPr>
              <a:t> is </a:t>
            </a:r>
            <a:r>
              <a:rPr lang="en-US" dirty="0" smtClean="0">
                <a:solidFill>
                  <a:srgbClr val="800000"/>
                </a:solidFill>
              </a:rPr>
              <a:t>0.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68" name="Straight Connector 16"/>
          <p:cNvCxnSpPr>
            <a:stCxn id="43031" idx="4"/>
            <a:endCxn id="43030" idx="6"/>
          </p:cNvCxnSpPr>
          <p:nvPr/>
        </p:nvCxnSpPr>
        <p:spPr>
          <a:xfrm rot="5400000">
            <a:off x="2514600" y="3352800"/>
            <a:ext cx="381000" cy="1600200"/>
          </a:xfrm>
          <a:prstGeom prst="curvedConnector2">
            <a:avLst/>
          </a:prstGeom>
          <a:ln w="34925">
            <a:solidFill>
              <a:srgbClr val="8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04800" y="2514600"/>
            <a:ext cx="8202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Shortest path to 2 is v -&gt; 0 -&gt; 2. </a:t>
            </a:r>
            <a:r>
              <a:rPr lang="en-US" dirty="0">
                <a:solidFill>
                  <a:srgbClr val="800000"/>
                </a:solidFill>
              </a:rPr>
              <a:t>N</a:t>
            </a:r>
            <a:r>
              <a:rPr lang="en-US" dirty="0" smtClean="0">
                <a:solidFill>
                  <a:srgbClr val="800000"/>
                </a:solidFill>
              </a:rPr>
              <a:t>ode 2 </a:t>
            </a:r>
            <a:r>
              <a:rPr lang="en-US" dirty="0" err="1">
                <a:solidFill>
                  <a:srgbClr val="800000"/>
                </a:solidFill>
              </a:rPr>
              <a:t>backpointer</a:t>
            </a:r>
            <a:r>
              <a:rPr lang="en-US" dirty="0">
                <a:solidFill>
                  <a:srgbClr val="800000"/>
                </a:solidFill>
              </a:rPr>
              <a:t> is </a:t>
            </a:r>
            <a:r>
              <a:rPr lang="en-US" dirty="0" smtClean="0">
                <a:solidFill>
                  <a:srgbClr val="800000"/>
                </a:solidFill>
              </a:rPr>
              <a:t>0.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76" name="Straight Connector 16"/>
          <p:cNvCxnSpPr>
            <a:stCxn id="43032" idx="2"/>
            <a:endCxn id="43030" idx="4"/>
          </p:cNvCxnSpPr>
          <p:nvPr/>
        </p:nvCxnSpPr>
        <p:spPr>
          <a:xfrm rot="10800000">
            <a:off x="1752600" y="4495800"/>
            <a:ext cx="1371600" cy="609600"/>
          </a:xfrm>
          <a:prstGeom prst="curvedConnector2">
            <a:avLst/>
          </a:prstGeom>
          <a:ln w="34925">
            <a:solidFill>
              <a:srgbClr val="8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04800" y="2967335"/>
            <a:ext cx="852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Shortest path to 3 is v -&gt; 0 -&gt; 2 -&gt; 1. Node 3 </a:t>
            </a:r>
            <a:r>
              <a:rPr lang="en-US" dirty="0" err="1">
                <a:solidFill>
                  <a:srgbClr val="800000"/>
                </a:solidFill>
              </a:rPr>
              <a:t>backpointer</a:t>
            </a:r>
            <a:r>
              <a:rPr lang="en-US" dirty="0">
                <a:solidFill>
                  <a:srgbClr val="800000"/>
                </a:solidFill>
              </a:rPr>
              <a:t> is </a:t>
            </a:r>
            <a:r>
              <a:rPr lang="en-US" dirty="0" smtClean="0">
                <a:solidFill>
                  <a:srgbClr val="800000"/>
                </a:solidFill>
              </a:rPr>
              <a:t>2.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81" name="Rectangle 3"/>
          <p:cNvSpPr>
            <a:spLocks/>
          </p:cNvSpPr>
          <p:nvPr/>
        </p:nvSpPr>
        <p:spPr bwMode="auto">
          <a:xfrm>
            <a:off x="5257800" y="3733800"/>
            <a:ext cx="3581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 err="1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 is w’s </a:t>
            </a:r>
            <a:r>
              <a:rPr lang="en-US" dirty="0" err="1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backpointer</a:t>
            </a:r>
            <a:endParaRPr lang="en-US" dirty="0" smtClean="0">
              <a:solidFill>
                <a:srgbClr val="800000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/>
            <a:r>
              <a:rPr lang="en-US" dirty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	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	</a:t>
            </a:r>
            <a:r>
              <a:rPr lang="en-US" dirty="0" err="1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0] = 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4</a:t>
            </a:r>
            <a:endParaRPr lang="en-US" dirty="0">
              <a:solidFill>
                <a:srgbClr val="800000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/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		</a:t>
            </a:r>
            <a:r>
              <a:rPr lang="en-US" dirty="0" err="1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1] = 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0</a:t>
            </a:r>
            <a:endParaRPr lang="en-US" dirty="0">
              <a:solidFill>
                <a:srgbClr val="800000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/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		</a:t>
            </a:r>
            <a:r>
              <a:rPr lang="en-US" dirty="0" err="1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2] = 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0</a:t>
            </a:r>
            <a:endParaRPr lang="en-US" dirty="0">
              <a:solidFill>
                <a:srgbClr val="800000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/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		</a:t>
            </a:r>
            <a:r>
              <a:rPr lang="en-US" dirty="0" err="1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3] = 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</a:t>
            </a:r>
            <a:endParaRPr lang="en-US" dirty="0">
              <a:solidFill>
                <a:srgbClr val="800000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/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		</a:t>
            </a:r>
            <a:r>
              <a:rPr lang="en-US" dirty="0" err="1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4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] (none) </a:t>
            </a:r>
            <a:endParaRPr lang="en-US" dirty="0">
              <a:solidFill>
                <a:srgbClr val="800000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cxnSp>
        <p:nvCxnSpPr>
          <p:cNvPr id="82" name="Straight Connector 16"/>
          <p:cNvCxnSpPr>
            <a:stCxn id="43033" idx="2"/>
            <a:endCxn id="43032" idx="5"/>
          </p:cNvCxnSpPr>
          <p:nvPr/>
        </p:nvCxnSpPr>
        <p:spPr>
          <a:xfrm rot="10800000">
            <a:off x="3384364" y="5213164"/>
            <a:ext cx="1035237" cy="501837"/>
          </a:xfrm>
          <a:prstGeom prst="curvedConnector2">
            <a:avLst/>
          </a:prstGeom>
          <a:ln w="34925">
            <a:solidFill>
              <a:srgbClr val="8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0503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7" grpId="0"/>
      <p:bldP spid="75" grpId="0"/>
      <p:bldP spid="80" grpId="0"/>
      <p:bldP spid="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23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{v};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f= node in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with min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 from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, add it to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or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 </a:t>
            </a:r>
          </a:p>
          <a:p>
            <a:pPr marL="39688"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}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}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0" y="381000"/>
            <a:ext cx="3200400" cy="46166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Maintain </a:t>
            </a:r>
            <a:r>
              <a:rPr lang="en-US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backpointers</a:t>
            </a:r>
            <a:endParaRPr lang="en-US" b="1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2362200"/>
            <a:ext cx="3657601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When w not in S or F: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Getting first shortest path so far: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00332" y="3505200"/>
            <a:ext cx="2176868" cy="457200"/>
            <a:chOff x="5715000" y="2895600"/>
            <a:chExt cx="2176868" cy="457200"/>
          </a:xfrm>
        </p:grpSpPr>
        <p:grpSp>
          <p:nvGrpSpPr>
            <p:cNvPr id="4" name="Group 3"/>
            <p:cNvGrpSpPr/>
            <p:nvPr/>
          </p:nvGrpSpPr>
          <p:grpSpPr>
            <a:xfrm>
              <a:off x="5715000" y="2895600"/>
              <a:ext cx="2132992" cy="457200"/>
              <a:chOff x="5715000" y="2895600"/>
              <a:chExt cx="2132992" cy="457200"/>
            </a:xfrm>
          </p:grpSpPr>
          <p:grpSp>
            <p:nvGrpSpPr>
              <p:cNvPr id="18" name="Group 47"/>
              <p:cNvGrpSpPr>
                <a:grpSpLocks/>
              </p:cNvGrpSpPr>
              <p:nvPr/>
            </p:nvGrpSpPr>
            <p:grpSpPr bwMode="auto">
              <a:xfrm>
                <a:off x="5715000" y="2895600"/>
                <a:ext cx="2132992" cy="446088"/>
                <a:chOff x="0" y="48"/>
                <a:chExt cx="1343" cy="281"/>
              </a:xfrm>
            </p:grpSpPr>
            <p:sp>
              <p:nvSpPr>
                <p:cNvPr id="19" name="Oval 48"/>
                <p:cNvSpPr>
                  <a:spLocks/>
                </p:cNvSpPr>
                <p:nvPr/>
              </p:nvSpPr>
              <p:spPr bwMode="auto">
                <a:xfrm>
                  <a:off x="0" y="48"/>
                  <a:ext cx="96" cy="96"/>
                </a:xfrm>
                <a:prstGeom prst="ellipse">
                  <a:avLst/>
                </a:prstGeom>
                <a:solidFill>
                  <a:srgbClr val="CC0000"/>
                </a:solidFill>
                <a:ln w="127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21" name="Oval 49"/>
                <p:cNvSpPr>
                  <a:spLocks/>
                </p:cNvSpPr>
                <p:nvPr/>
              </p:nvSpPr>
              <p:spPr bwMode="auto">
                <a:xfrm>
                  <a:off x="1247" y="48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22" name="Oval 50"/>
                <p:cNvSpPr>
                  <a:spLocks/>
                </p:cNvSpPr>
                <p:nvPr/>
              </p:nvSpPr>
              <p:spPr bwMode="auto">
                <a:xfrm>
                  <a:off x="480" y="48"/>
                  <a:ext cx="95" cy="96"/>
                </a:xfrm>
                <a:prstGeom prst="ellipse">
                  <a:avLst/>
                </a:prstGeom>
                <a:solidFill>
                  <a:srgbClr val="CC0000"/>
                </a:solidFill>
                <a:ln w="127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23" name="Oval 51"/>
                <p:cNvSpPr>
                  <a:spLocks/>
                </p:cNvSpPr>
                <p:nvPr/>
              </p:nvSpPr>
              <p:spPr bwMode="auto">
                <a:xfrm>
                  <a:off x="816" y="48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24" name="Line 52"/>
                <p:cNvSpPr>
                  <a:spLocks noChangeShapeType="1"/>
                </p:cNvSpPr>
                <p:nvPr/>
              </p:nvSpPr>
              <p:spPr bwMode="auto">
                <a:xfrm>
                  <a:off x="912" y="96"/>
                  <a:ext cx="336" cy="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53"/>
                <p:cNvSpPr>
                  <a:spLocks noChangeShapeType="1"/>
                </p:cNvSpPr>
                <p:nvPr/>
              </p:nvSpPr>
              <p:spPr bwMode="auto">
                <a:xfrm>
                  <a:off x="96" y="96"/>
                  <a:ext cx="384" cy="0"/>
                </a:xfrm>
                <a:prstGeom prst="line">
                  <a:avLst/>
                </a:prstGeom>
                <a:noFill/>
                <a:ln w="22225">
                  <a:solidFill>
                    <a:srgbClr val="CC0000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54"/>
                <p:cNvSpPr>
                  <a:spLocks noChangeShapeType="1"/>
                </p:cNvSpPr>
                <p:nvPr/>
              </p:nvSpPr>
              <p:spPr bwMode="auto">
                <a:xfrm>
                  <a:off x="576" y="96"/>
                  <a:ext cx="240" cy="0"/>
                </a:xfrm>
                <a:prstGeom prst="line">
                  <a:avLst/>
                </a:prstGeom>
                <a:noFill/>
                <a:ln w="2222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Rectangle 55"/>
                <p:cNvSpPr>
                  <a:spLocks/>
                </p:cNvSpPr>
                <p:nvPr/>
              </p:nvSpPr>
              <p:spPr bwMode="auto">
                <a:xfrm>
                  <a:off x="816" y="96"/>
                  <a:ext cx="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dirty="0">
                      <a:solidFill>
                        <a:srgbClr val="0000FF"/>
                      </a:solidFill>
                      <a:latin typeface="Times" charset="0"/>
                      <a:ea typeface="MS PGothic" charset="0"/>
                      <a:cs typeface="MS PGothic" charset="0"/>
                      <a:sym typeface="Times" charset="0"/>
                    </a:rPr>
                    <a:t>f</a:t>
                  </a:r>
                </a:p>
              </p:txBody>
            </p:sp>
          </p:grpSp>
          <p:sp>
            <p:nvSpPr>
              <p:cNvPr id="28" name="Rectangle 55"/>
              <p:cNvSpPr>
                <a:spLocks/>
              </p:cNvSpPr>
              <p:nvPr/>
            </p:nvSpPr>
            <p:spPr bwMode="auto">
              <a:xfrm>
                <a:off x="5715000" y="2982912"/>
                <a:ext cx="1524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40639" bIns="0">
                <a:spAutoFit/>
              </a:bodyPr>
              <a:lstStyle/>
              <a:p>
                <a:pPr marL="39688"/>
                <a:r>
                  <a:rPr lang="en-US" dirty="0" smtClean="0">
                    <a:solidFill>
                      <a:srgbClr val="CC0004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v</a:t>
                </a:r>
                <a:endParaRPr lang="en-US" dirty="0">
                  <a:solidFill>
                    <a:srgbClr val="CC0004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endParaRPr>
              </a:p>
            </p:txBody>
          </p:sp>
        </p:grpSp>
        <p:sp>
          <p:nvSpPr>
            <p:cNvPr id="29" name="Rectangle 55"/>
            <p:cNvSpPr>
              <a:spLocks/>
            </p:cNvSpPr>
            <p:nvPr/>
          </p:nvSpPr>
          <p:spPr bwMode="auto">
            <a:xfrm>
              <a:off x="7620000" y="2983468"/>
              <a:ext cx="2718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dirty="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w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638800" y="4114800"/>
            <a:ext cx="29718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When w in S or F and have shorter path to w: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2041" y="3706251"/>
            <a:ext cx="1435159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 smtClean="0">
                <a:solidFill>
                  <a:srgbClr val="FF66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FF66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w]=  </a:t>
            </a:r>
            <a:r>
              <a:rPr lang="en-US" dirty="0" smtClean="0">
                <a:solidFill>
                  <a:srgbClr val="FF66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f; 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67400" y="4953000"/>
            <a:ext cx="2100668" cy="838200"/>
            <a:chOff x="5867400" y="5029200"/>
            <a:chExt cx="2100668" cy="838200"/>
          </a:xfrm>
        </p:grpSpPr>
        <p:grpSp>
          <p:nvGrpSpPr>
            <p:cNvPr id="33" name="Group 32"/>
            <p:cNvGrpSpPr/>
            <p:nvPr/>
          </p:nvGrpSpPr>
          <p:grpSpPr>
            <a:xfrm>
              <a:off x="5867400" y="5410200"/>
              <a:ext cx="2100668" cy="457200"/>
              <a:chOff x="5791200" y="2895600"/>
              <a:chExt cx="2100668" cy="45720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5791200" y="2895600"/>
                <a:ext cx="2056792" cy="457200"/>
                <a:chOff x="5791200" y="2895600"/>
                <a:chExt cx="2056792" cy="457200"/>
              </a:xfrm>
            </p:grpSpPr>
            <p:grpSp>
              <p:nvGrpSpPr>
                <p:cNvPr id="36" name="Group 47"/>
                <p:cNvGrpSpPr>
                  <a:grpSpLocks/>
                </p:cNvGrpSpPr>
                <p:nvPr/>
              </p:nvGrpSpPr>
              <p:grpSpPr bwMode="auto">
                <a:xfrm>
                  <a:off x="5791235" y="2895600"/>
                  <a:ext cx="2056757" cy="446088"/>
                  <a:chOff x="48" y="48"/>
                  <a:chExt cx="1295" cy="281"/>
                </a:xfrm>
              </p:grpSpPr>
              <p:sp>
                <p:nvSpPr>
                  <p:cNvPr id="39" name="Oval 48"/>
                  <p:cNvSpPr>
                    <a:spLocks/>
                  </p:cNvSpPr>
                  <p:nvPr/>
                </p:nvSpPr>
                <p:spPr bwMode="auto">
                  <a:xfrm>
                    <a:off x="48" y="48"/>
                    <a:ext cx="96" cy="9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Times" charset="0"/>
                      <a:ea typeface="ヒラギノ明朝 ProN W3" charset="0"/>
                      <a:cs typeface="ヒラギノ明朝 ProN W3" charset="0"/>
                      <a:sym typeface="Times" charset="0"/>
                    </a:endParaRPr>
                  </a:p>
                </p:txBody>
              </p:sp>
              <p:sp>
                <p:nvSpPr>
                  <p:cNvPr id="40" name="Oval 49"/>
                  <p:cNvSpPr>
                    <a:spLocks/>
                  </p:cNvSpPr>
                  <p:nvPr/>
                </p:nvSpPr>
                <p:spPr bwMode="auto">
                  <a:xfrm>
                    <a:off x="1247" y="48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Times" charset="0"/>
                      <a:ea typeface="ヒラギノ明朝 ProN W3" charset="0"/>
                      <a:cs typeface="ヒラギノ明朝 ProN W3" charset="0"/>
                      <a:sym typeface="Times" charset="0"/>
                    </a:endParaRPr>
                  </a:p>
                </p:txBody>
              </p:sp>
              <p:sp>
                <p:nvSpPr>
                  <p:cNvPr id="41" name="Oval 50"/>
                  <p:cNvSpPr>
                    <a:spLocks/>
                  </p:cNvSpPr>
                  <p:nvPr/>
                </p:nvSpPr>
                <p:spPr bwMode="auto">
                  <a:xfrm>
                    <a:off x="480" y="48"/>
                    <a:ext cx="95" cy="9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Times" charset="0"/>
                      <a:ea typeface="ヒラギノ明朝 ProN W3" charset="0"/>
                      <a:cs typeface="ヒラギノ明朝 ProN W3" charset="0"/>
                      <a:sym typeface="Times" charset="0"/>
                    </a:endParaRPr>
                  </a:p>
                </p:txBody>
              </p:sp>
              <p:sp>
                <p:nvSpPr>
                  <p:cNvPr id="42" name="Oval 51"/>
                  <p:cNvSpPr>
                    <a:spLocks/>
                  </p:cNvSpPr>
                  <p:nvPr/>
                </p:nvSpPr>
                <p:spPr bwMode="auto">
                  <a:xfrm>
                    <a:off x="816" y="48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Times" charset="0"/>
                      <a:ea typeface="ヒラギノ明朝 ProN W3" charset="0"/>
                      <a:cs typeface="ヒラギノ明朝 ProN W3" charset="0"/>
                      <a:sym typeface="Times" charset="0"/>
                    </a:endParaRPr>
                  </a:p>
                </p:txBody>
              </p:sp>
              <p:sp>
                <p:nvSpPr>
                  <p:cNvPr id="43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"/>
                    <a:ext cx="336" cy="1"/>
                  </a:xfrm>
                  <a:prstGeom prst="line">
                    <a:avLst/>
                  </a:prstGeom>
                  <a:noFill/>
                  <a:ln w="2222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96" y="96"/>
                    <a:ext cx="384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CC0000"/>
                    </a:solidFill>
                    <a:prstDash val="dash"/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96"/>
                    <a:ext cx="24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CC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Rectangle 55"/>
                  <p:cNvSpPr>
                    <a:spLocks/>
                  </p:cNvSpPr>
                  <p:nvPr/>
                </p:nvSpPr>
                <p:spPr bwMode="auto">
                  <a:xfrm>
                    <a:off x="816" y="96"/>
                    <a:ext cx="99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40639" bIns="0">
                    <a:spAutoFit/>
                  </a:bodyPr>
                  <a:lstStyle/>
                  <a:p>
                    <a:pPr marL="39688"/>
                    <a:r>
                      <a:rPr lang="en-US" dirty="0">
                        <a:solidFill>
                          <a:srgbClr val="0000FF"/>
                        </a:solidFill>
                        <a:latin typeface="Times" charset="0"/>
                        <a:ea typeface="MS PGothic" charset="0"/>
                        <a:cs typeface="MS PGothic" charset="0"/>
                        <a:sym typeface="Times" charset="0"/>
                      </a:rPr>
                      <a:t>f</a:t>
                    </a:r>
                  </a:p>
                </p:txBody>
              </p:sp>
            </p:grpSp>
            <p:sp>
              <p:nvSpPr>
                <p:cNvPr id="38" name="Rectangle 55"/>
                <p:cNvSpPr>
                  <a:spLocks/>
                </p:cNvSpPr>
                <p:nvPr/>
              </p:nvSpPr>
              <p:spPr bwMode="auto">
                <a:xfrm>
                  <a:off x="5791200" y="2982912"/>
                  <a:ext cx="152400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40639" bIns="0">
                  <a:spAutoFit/>
                </a:bodyPr>
                <a:lstStyle/>
                <a:p>
                  <a:pPr marL="39688"/>
                  <a:r>
                    <a:rPr lang="en-US" dirty="0" smtClean="0">
                      <a:solidFill>
                        <a:srgbClr val="CC0004"/>
                      </a:solidFill>
                      <a:latin typeface="Times" charset="0"/>
                      <a:ea typeface="MS PGothic" charset="0"/>
                      <a:cs typeface="MS PGothic" charset="0"/>
                      <a:sym typeface="Times" charset="0"/>
                    </a:rPr>
                    <a:t>v</a:t>
                  </a:r>
                  <a:endParaRPr lang="en-US" dirty="0">
                    <a:solidFill>
                      <a:srgbClr val="CC0004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endParaRPr>
                </a:p>
              </p:txBody>
            </p:sp>
          </p:grpSp>
          <p:sp>
            <p:nvSpPr>
              <p:cNvPr id="35" name="Rectangle 55"/>
              <p:cNvSpPr>
                <a:spLocks/>
              </p:cNvSpPr>
              <p:nvPr/>
            </p:nvSpPr>
            <p:spPr bwMode="auto">
              <a:xfrm>
                <a:off x="7620000" y="2983468"/>
                <a:ext cx="2718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dirty="0">
                    <a:solidFill>
                      <a:srgbClr val="0000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w</a:t>
                </a:r>
              </a:p>
            </p:txBody>
          </p:sp>
        </p:grpSp>
        <p:sp>
          <p:nvSpPr>
            <p:cNvPr id="55" name="Oval 50"/>
            <p:cNvSpPr>
              <a:spLocks/>
            </p:cNvSpPr>
            <p:nvPr/>
          </p:nvSpPr>
          <p:spPr bwMode="auto">
            <a:xfrm>
              <a:off x="6935718" y="5029200"/>
              <a:ext cx="150882" cy="15240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7010400" y="5105400"/>
              <a:ext cx="762000" cy="30480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3"/>
            <p:cNvSpPr>
              <a:spLocks noChangeShapeType="1"/>
            </p:cNvSpPr>
            <p:nvPr/>
          </p:nvSpPr>
          <p:spPr bwMode="auto">
            <a:xfrm flipV="1">
              <a:off x="5943600" y="5105400"/>
              <a:ext cx="990600" cy="38100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1752600" y="4902368"/>
            <a:ext cx="1304690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 smtClean="0">
                <a:solidFill>
                  <a:srgbClr val="FF66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dirty="0">
                <a:solidFill>
                  <a:srgbClr val="FF66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w]=  </a:t>
            </a:r>
            <a:r>
              <a:rPr lang="en-US" dirty="0" smtClean="0">
                <a:solidFill>
                  <a:srgbClr val="FF66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f;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29200" y="1143000"/>
            <a:ext cx="3581400" cy="830997"/>
          </a:xfrm>
          <a:prstGeom prst="rect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Wow! It’s so easy to maintain </a:t>
            </a:r>
            <a:r>
              <a:rPr lang="en-US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backpointers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!</a:t>
            </a:r>
            <a:endParaRPr lang="en-US" b="1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49297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8" grpId="0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24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F=  {v};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304800"/>
            <a:ext cx="3810000" cy="5262979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This is our </a:t>
            </a:r>
            <a:r>
              <a:rPr lang="en-US" dirty="0">
                <a:latin typeface="Times New Roman"/>
                <a:cs typeface="Times New Roman"/>
              </a:rPr>
              <a:t>f</a:t>
            </a:r>
            <a:r>
              <a:rPr lang="en-US" dirty="0" smtClean="0">
                <a:latin typeface="Times New Roman"/>
                <a:cs typeface="Times New Roman"/>
              </a:rPr>
              <a:t>inal high-level algorithm. These issues and questions remain: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How do we implement F?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The nodes of the graph will be objects of class Node, not </a:t>
            </a:r>
            <a:r>
              <a:rPr lang="en-US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ints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. How will we maintain the data in arrays d and </a:t>
            </a:r>
            <a:r>
              <a:rPr lang="en-US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bk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?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How do we tell quickly whether w is in S or F?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How do we analyze execution time of the algorithm?</a:t>
            </a:r>
          </a:p>
        </p:txBody>
      </p:sp>
    </p:spTree>
    <p:extLst>
      <p:ext uri="{BB962C8B-B14F-4D97-AF65-F5344CB8AC3E}">
        <p14:creationId xmlns:p14="http://schemas.microsoft.com/office/powerpoint/2010/main" val="13131016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25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F=  {v}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F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f= node in F with min 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d value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f from 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add w to 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528935"/>
            <a:ext cx="3810000" cy="46166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How do we implement F?</a:t>
            </a:r>
          </a:p>
        </p:txBody>
      </p:sp>
    </p:spTree>
    <p:extLst>
      <p:ext uri="{BB962C8B-B14F-4D97-AF65-F5344CB8AC3E}">
        <p14:creationId xmlns:p14="http://schemas.microsoft.com/office/powerpoint/2010/main" val="34314753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26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 F=  {v};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381000"/>
            <a:ext cx="38100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For what nodes do we need a distance and a </a:t>
            </a:r>
            <a:r>
              <a:rPr lang="en-US" dirty="0" err="1" smtClean="0">
                <a:latin typeface="Times New Roman"/>
                <a:cs typeface="Times New Roman"/>
              </a:rPr>
              <a:t>backpointer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70630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27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 F=  {v};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381000"/>
            <a:ext cx="38100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For what nodes do we need a distance and a </a:t>
            </a:r>
            <a:r>
              <a:rPr lang="en-US" dirty="0" err="1" smtClean="0">
                <a:latin typeface="Times New Roman"/>
                <a:cs typeface="Times New Roman"/>
              </a:rPr>
              <a:t>backpointer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1600200"/>
            <a:ext cx="38100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For every node in S or F we need both its d-value and its </a:t>
            </a:r>
            <a:r>
              <a:rPr lang="en-US" dirty="0" err="1" smtClean="0">
                <a:latin typeface="Times New Roman"/>
                <a:cs typeface="Times New Roman"/>
              </a:rPr>
              <a:t>backpointer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(null for v)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3124200"/>
            <a:ext cx="3810000" cy="193899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Don’t want to use arrays 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d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 and </a:t>
            </a:r>
            <a:r>
              <a:rPr lang="en-US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bk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! Instead, keep information associated with a node. What data structure to use for the two values?</a:t>
            </a:r>
          </a:p>
        </p:txBody>
      </p:sp>
    </p:spTree>
    <p:extLst>
      <p:ext uri="{BB962C8B-B14F-4D97-AF65-F5344CB8AC3E}">
        <p14:creationId xmlns:p14="http://schemas.microsoft.com/office/powerpoint/2010/main" val="32420092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28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 F=  {v};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381000"/>
            <a:ext cx="38100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For what nodes do we need a distance and a </a:t>
            </a:r>
            <a:r>
              <a:rPr lang="en-US" dirty="0" err="1" smtClean="0">
                <a:latin typeface="Times New Roman"/>
                <a:cs typeface="Times New Roman"/>
              </a:rPr>
              <a:t>backpointer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1600200"/>
            <a:ext cx="38100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For every node in S or F we need both its d-value and its </a:t>
            </a:r>
            <a:r>
              <a:rPr lang="en-US" dirty="0" err="1" smtClean="0">
                <a:latin typeface="Times New Roman"/>
                <a:cs typeface="Times New Roman"/>
              </a:rPr>
              <a:t>backpointer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(null for v)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4572000"/>
            <a:ext cx="3810000" cy="193899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public class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SFinfo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{</a:t>
            </a: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 private node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bckPntr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;</a:t>
            </a:r>
          </a:p>
          <a:p>
            <a:r>
              <a:rPr lang="en-US" dirty="0">
                <a:solidFill>
                  <a:srgbClr val="CC00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private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int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distance;</a:t>
            </a:r>
            <a:endParaRPr lang="en-US" dirty="0">
              <a:solidFill>
                <a:srgbClr val="CC0004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 </a:t>
            </a:r>
            <a:r>
              <a:rPr lang="mr-IN" dirty="0" smtClean="0">
                <a:solidFill>
                  <a:srgbClr val="CC0004"/>
                </a:solidFill>
                <a:latin typeface="Times New Roman"/>
                <a:cs typeface="Times New Roman"/>
              </a:rPr>
              <a:t>…</a:t>
            </a:r>
            <a:endParaRPr lang="en-US" dirty="0">
              <a:solidFill>
                <a:srgbClr val="CC0004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18453199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29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rgbClr val="CC0004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rgbClr val="CC0004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;  F=  {v};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</a:t>
            </a:r>
            <a:r>
              <a:rPr lang="en-US" dirty="0">
                <a:solidFill>
                  <a:srgbClr val="CC0004"/>
                </a:solidFill>
                <a:latin typeface="Times" charset="0"/>
                <a:ea typeface="ヒラギノ明朝 ProN W3" charset="0"/>
                <a:sym typeface="Times" charset="0"/>
              </a:rPr>
              <a:t>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smtClean="0">
                <a:solidFill>
                  <a:srgbClr val="CC0004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 not in </a:t>
            </a:r>
            <a:r>
              <a:rPr lang="en-US" dirty="0">
                <a:solidFill>
                  <a:srgbClr val="CC0004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rgbClr val="CC0004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685800"/>
            <a:ext cx="3810000" cy="2308324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F implemented as a heap of Nodes.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What data structure do we use to maintain an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SFinfo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object for each node in S and F?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5400" y="3200400"/>
            <a:ext cx="3810000" cy="304698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For every node in S or F we need both its d-value and its </a:t>
            </a:r>
            <a:r>
              <a:rPr lang="en-US" dirty="0" err="1">
                <a:latin typeface="Times New Roman"/>
                <a:cs typeface="Times New Roman"/>
              </a:rPr>
              <a:t>backpointer</a:t>
            </a:r>
            <a:r>
              <a:rPr lang="en-US" dirty="0">
                <a:latin typeface="Times New Roman"/>
                <a:cs typeface="Times New Roman"/>
              </a:rPr>
              <a:t> (null for v</a:t>
            </a:r>
            <a:r>
              <a:rPr lang="en-US" dirty="0" smtClean="0">
                <a:latin typeface="Times New Roman"/>
                <a:cs typeface="Times New Roman"/>
              </a:rPr>
              <a:t>):</a:t>
            </a:r>
          </a:p>
          <a:p>
            <a:r>
              <a:rPr lang="en-US" dirty="0">
                <a:solidFill>
                  <a:srgbClr val="CC00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public class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SFinfo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{</a:t>
            </a: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 private node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bckPtr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;</a:t>
            </a:r>
          </a:p>
          <a:p>
            <a:r>
              <a:rPr lang="en-US" dirty="0">
                <a:solidFill>
                  <a:srgbClr val="CC00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private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int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distance;</a:t>
            </a:r>
            <a:endParaRPr lang="en-US" dirty="0">
              <a:solidFill>
                <a:srgbClr val="CC0004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 </a:t>
            </a:r>
            <a:r>
              <a:rPr lang="mr-IN" dirty="0" smtClean="0">
                <a:solidFill>
                  <a:srgbClr val="CC0004"/>
                </a:solidFill>
                <a:latin typeface="Times New Roman"/>
                <a:cs typeface="Times New Roman"/>
              </a:rPr>
              <a:t>…</a:t>
            </a:r>
            <a:endParaRPr lang="en-US" dirty="0">
              <a:solidFill>
                <a:srgbClr val="CC0004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4637597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33996290-E50A-4D48-A4D0-246E17B974C5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9375"/>
            <a:ext cx="7772400" cy="1673225"/>
          </a:xfrm>
        </p:spPr>
        <p:txBody>
          <a:bodyPr rIns="132080"/>
          <a:lstStyle/>
          <a:p>
            <a:pPr eaLnBrk="1" hangingPunct="1"/>
            <a:r>
              <a:rPr lang="en-US" sz="3200">
                <a:solidFill>
                  <a:srgbClr val="800000"/>
                </a:solidFill>
                <a:latin typeface="Tw Cen MT" charset="0"/>
              </a:rPr>
              <a:t>Dijkstra</a:t>
            </a:r>
            <a:r>
              <a:rPr lang="ja-JP" altLang="en-US" sz="3200">
                <a:solidFill>
                  <a:srgbClr val="800000"/>
                </a:solidFill>
                <a:latin typeface="Tw Cen MT" charset="0"/>
              </a:rPr>
              <a:t>’</a:t>
            </a:r>
            <a:r>
              <a:rPr lang="en-US" altLang="ja-JP" sz="3200">
                <a:solidFill>
                  <a:srgbClr val="800000"/>
                </a:solidFill>
                <a:latin typeface="Tw Cen MT" charset="0"/>
              </a:rPr>
              <a:t>s shortest-path algorithm</a:t>
            </a:r>
            <a:endParaRPr lang="en-US" sz="320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20483" name="Slide Number Placeholder 3"/>
          <p:cNvSpPr txBox="1">
            <a:spLocks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A02BB77-32F8-F14C-9AB8-D30687A6550B}" type="slidenum">
              <a:rPr lang="en-US" sz="1200">
                <a:solidFill>
                  <a:srgbClr val="FFFFFF"/>
                </a:solidFill>
                <a:ea typeface="ヒラギノ明朝 ProN W3" charset="0"/>
                <a:cs typeface="ヒラギノ明朝 ProN W3" charset="0"/>
              </a:rPr>
              <a:pPr eaLnBrk="1" hangingPunct="1">
                <a:lnSpc>
                  <a:spcPct val="80000"/>
                </a:lnSpc>
              </a:pPr>
              <a:t>3</a:t>
            </a:fld>
            <a:endParaRPr lang="en-US" sz="1200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0484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295400"/>
            <a:ext cx="8302625" cy="4495800"/>
          </a:xfrm>
        </p:spPr>
        <p:txBody>
          <a:bodyPr/>
          <a:lstStyle/>
          <a:p>
            <a:pPr marL="0" indent="0">
              <a:buFont typeface="Times" charset="0"/>
              <a:buNone/>
            </a:pPr>
            <a:r>
              <a:rPr lang="en-US" sz="2400">
                <a:latin typeface="Times New Roman" charset="0"/>
                <a:cs typeface="Times New Roman" charset="0"/>
              </a:rPr>
              <a:t>Edsger Dijkstra, in an interview in 2010 (</a:t>
            </a:r>
            <a:r>
              <a:rPr lang="en-US" sz="2400" i="1">
                <a:latin typeface="Times New Roman" charset="0"/>
                <a:cs typeface="Times New Roman" charset="0"/>
              </a:rPr>
              <a:t>CACM</a:t>
            </a:r>
            <a:r>
              <a:rPr lang="en-US" sz="2400">
                <a:latin typeface="Times New Roman" charset="0"/>
                <a:cs typeface="Times New Roman" charset="0"/>
              </a:rPr>
              <a:t>): </a:t>
            </a:r>
          </a:p>
          <a:p>
            <a:pPr marL="0" indent="0">
              <a:buFont typeface="Times" charset="0"/>
              <a:buNone/>
            </a:pPr>
            <a:r>
              <a:rPr lang="en-US" sz="240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 i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… the algorithm for the shortest path, which I designed in about 20 minutes. One morning I was shopping in Amsterdam with my young fiance, and tired, we sat down on the cafe terrace to drink a cup of coffee, and I was just thinking about whether I could do this, and I then designed the algorithm for the shortest path. As I said, it was a 20-minute invention</a:t>
            </a:r>
            <a:r>
              <a:rPr lang="en-US" sz="2400" i="1">
                <a:latin typeface="Times New Roman" charset="0"/>
                <a:cs typeface="Times New Roman" charset="0"/>
              </a:rPr>
              <a:t>. </a:t>
            </a:r>
            <a:r>
              <a:rPr lang="en-US" sz="2400">
                <a:latin typeface="Times New Roman" charset="0"/>
                <a:cs typeface="Times New Roman" charset="0"/>
              </a:rPr>
              <a:t>[Took place in 1956]</a:t>
            </a:r>
          </a:p>
          <a:p>
            <a:pPr marL="0" indent="0">
              <a:buFont typeface="Times" charset="0"/>
              <a:buNone/>
            </a:pPr>
            <a:endParaRPr lang="en-US" sz="1800" b="1">
              <a:latin typeface="Times New Roman" charset="0"/>
              <a:cs typeface="Times New Roman" charset="0"/>
            </a:endParaRPr>
          </a:p>
          <a:p>
            <a:pPr marL="0" indent="0">
              <a:buFont typeface="Times" charset="0"/>
              <a:buNone/>
            </a:pPr>
            <a:r>
              <a:rPr lang="en-US" sz="2000">
                <a:latin typeface="Times New Roman" charset="0"/>
                <a:cs typeface="Times New Roman" charset="0"/>
              </a:rPr>
              <a:t>Dijkstra, E.W. A note on two problems in Connexion with graphs. </a:t>
            </a:r>
            <a:r>
              <a:rPr lang="en-US" sz="2000" i="1">
                <a:latin typeface="Times New Roman" charset="0"/>
                <a:cs typeface="Times New Roman" charset="0"/>
              </a:rPr>
              <a:t>Numerische Mathematik </a:t>
            </a:r>
            <a:r>
              <a:rPr lang="en-US" sz="2000">
                <a:latin typeface="Times New Roman" charset="0"/>
                <a:cs typeface="Times New Roman" charset="0"/>
              </a:rPr>
              <a:t>1, 269–271 (1959).</a:t>
            </a:r>
          </a:p>
          <a:p>
            <a:pPr marL="0" indent="0">
              <a:buFont typeface="Times" charset="0"/>
              <a:buNone/>
            </a:pPr>
            <a:r>
              <a:rPr lang="en-US" sz="2000">
                <a:latin typeface="Times New Roman" charset="0"/>
                <a:cs typeface="Times New Roman" charset="0"/>
              </a:rPr>
              <a:t>Visit </a:t>
            </a:r>
            <a:r>
              <a:rPr lang="en-US" sz="2000">
                <a:latin typeface="Times New Roman" charset="0"/>
                <a:cs typeface="Times New Roman" charset="0"/>
                <a:hlinkClick r:id="rId3"/>
              </a:rPr>
              <a:t>http://www.dijkstrascry.com</a:t>
            </a:r>
            <a:r>
              <a:rPr lang="en-US" sz="2000">
                <a:latin typeface="Times New Roman" charset="0"/>
                <a:cs typeface="Times New Roman" charset="0"/>
              </a:rPr>
              <a:t> for all sorts of information on Dijkstra and his contributions. As a historical record, this is a gold mine.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30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F=  {v};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381000"/>
            <a:ext cx="41910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For every node in S or F, we need an object of class </a:t>
            </a:r>
            <a:r>
              <a:rPr lang="en-US" dirty="0" err="1" smtClean="0">
                <a:latin typeface="Times New Roman"/>
                <a:cs typeface="Times New Roman"/>
              </a:rPr>
              <a:t>SFdata</a:t>
            </a:r>
            <a:r>
              <a:rPr lang="en-US" dirty="0" smtClean="0">
                <a:latin typeface="Times New Roman"/>
                <a:cs typeface="Times New Roman"/>
              </a:rPr>
              <a:t>. What data structure to use?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4343400"/>
            <a:ext cx="3657600" cy="193899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public class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SFinfo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{</a:t>
            </a: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private node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bckPntr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;</a:t>
            </a:r>
          </a:p>
          <a:p>
            <a:r>
              <a:rPr lang="en-US" dirty="0">
                <a:solidFill>
                  <a:srgbClr val="CC00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private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int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distance;  </a:t>
            </a:r>
          </a:p>
          <a:p>
            <a:r>
              <a:rPr lang="en-US" dirty="0">
                <a:solidFill>
                  <a:srgbClr val="CC00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</a:t>
            </a:r>
            <a:r>
              <a:rPr lang="mr-IN" dirty="0" smtClean="0">
                <a:solidFill>
                  <a:srgbClr val="CC0004"/>
                </a:solidFill>
                <a:latin typeface="Times New Roman"/>
                <a:cs typeface="Times New Roman"/>
              </a:rPr>
              <a:t>…</a:t>
            </a:r>
            <a:endParaRPr lang="en-US" dirty="0">
              <a:solidFill>
                <a:srgbClr val="CC0004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8200" y="1752600"/>
            <a:ext cx="4191000" cy="46166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HashMap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&lt;Node,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SFinfo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&gt; map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5800" y="2514600"/>
            <a:ext cx="4343400" cy="156966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You will implement the algorithm on this slide. S, d, and b are  replaced by map. F is implemented as a min-heap.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8400" y="5943600"/>
            <a:ext cx="33522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Algorithm to implement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945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31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F=  {v};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5119807"/>
            <a:ext cx="36576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public class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SFinfo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{</a:t>
            </a: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private node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backPntr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;</a:t>
            </a:r>
          </a:p>
          <a:p>
            <a:r>
              <a:rPr lang="en-US" dirty="0">
                <a:solidFill>
                  <a:srgbClr val="CC00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private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int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distance;  </a:t>
            </a:r>
            <a:r>
              <a:rPr lang="mr-IN" dirty="0" smtClean="0">
                <a:solidFill>
                  <a:srgbClr val="CC0004"/>
                </a:solidFill>
                <a:latin typeface="Times New Roman"/>
                <a:cs typeface="Times New Roman"/>
              </a:rPr>
              <a:t>…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}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5862935"/>
            <a:ext cx="4191000" cy="46166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HashMap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&lt;Node,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SFinfo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&gt; map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8200" y="304800"/>
            <a:ext cx="4267200" cy="193899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Investigate execution time.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Important: understand algorithm well enough to easily determine the total number of times each part is executed/evaluated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24400" y="2590800"/>
            <a:ext cx="41910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Assume:</a:t>
            </a:r>
          </a:p>
          <a:p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n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 nodes reachable from v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 edges leaving those n nodes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02022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32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F=  {v};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F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5119807"/>
            <a:ext cx="36576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public class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SFinfo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{</a:t>
            </a: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private node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bckptr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;</a:t>
            </a:r>
          </a:p>
          <a:p>
            <a:r>
              <a:rPr lang="en-US" dirty="0">
                <a:solidFill>
                  <a:srgbClr val="CC00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private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int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distance;  </a:t>
            </a:r>
            <a:r>
              <a:rPr lang="mr-IN" dirty="0" smtClean="0">
                <a:solidFill>
                  <a:srgbClr val="CC0004"/>
                </a:solidFill>
                <a:latin typeface="Times New Roman"/>
                <a:cs typeface="Times New Roman"/>
              </a:rPr>
              <a:t>…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}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5862935"/>
            <a:ext cx="4191000" cy="46166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HashMap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&lt;Node,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SFinfo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&gt; map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53000" y="1828800"/>
            <a:ext cx="39624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Example.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How many times does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F ≠  {}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evaluate to true?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3000" y="381000"/>
            <a:ext cx="39624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Assume:</a:t>
            </a:r>
          </a:p>
          <a:p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n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 nodes reachable from v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 edges leaving those n nodes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53801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33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F=  {v};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rgbClr val="CC0004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5119807"/>
            <a:ext cx="36576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public class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SFinfo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{</a:t>
            </a: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private node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bckPntr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;</a:t>
            </a:r>
          </a:p>
          <a:p>
            <a:r>
              <a:rPr lang="en-US" dirty="0">
                <a:solidFill>
                  <a:srgbClr val="CC00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private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int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distance;  </a:t>
            </a:r>
            <a:r>
              <a:rPr lang="mr-IN" dirty="0" smtClean="0">
                <a:solidFill>
                  <a:srgbClr val="CC0004"/>
                </a:solidFill>
                <a:latin typeface="Times New Roman"/>
                <a:cs typeface="Times New Roman"/>
              </a:rPr>
              <a:t>…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}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5862935"/>
            <a:ext cx="4191000" cy="46166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HashMap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&lt;Node,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SFinfo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&gt; map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3000" y="381000"/>
            <a:ext cx="3962400" cy="156966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Directed graph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n nodes reachable from v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 edges leaving those n nodes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F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≠  {}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 is true n times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2133600"/>
            <a:ext cx="3962400" cy="209288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Harder: In total, how many times does the loop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for each neighbor w of f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find a neighbor and </a:t>
            </a:r>
            <a:r>
              <a:rPr lang="en-US" smtClean="0">
                <a:solidFill>
                  <a:srgbClr val="800000"/>
                </a:solidFill>
                <a:latin typeface="Times New Roman"/>
                <a:cs typeface="Times New Roman"/>
              </a:rPr>
              <a:t>execute repetend?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63921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34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510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F=  {v};  d[v]=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rgbClr val="CC0004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5119807"/>
            <a:ext cx="36576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public class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SFinfo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{</a:t>
            </a:r>
          </a:p>
          <a:p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private node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bckPntr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;</a:t>
            </a:r>
          </a:p>
          <a:p>
            <a:r>
              <a:rPr lang="en-US" dirty="0">
                <a:solidFill>
                  <a:srgbClr val="CC0004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private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int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distance;  </a:t>
            </a:r>
            <a:r>
              <a:rPr lang="mr-IN" dirty="0" smtClean="0">
                <a:solidFill>
                  <a:srgbClr val="CC0004"/>
                </a:solidFill>
                <a:latin typeface="Times New Roman"/>
                <a:cs typeface="Times New Roman"/>
              </a:rPr>
              <a:t>…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}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5862935"/>
            <a:ext cx="4191000" cy="46166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HashMap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&lt;Node, </a:t>
            </a:r>
            <a:r>
              <a:rPr lang="en-US" dirty="0" err="1" smtClean="0">
                <a:solidFill>
                  <a:srgbClr val="CC0004"/>
                </a:solidFill>
                <a:latin typeface="Times New Roman"/>
                <a:cs typeface="Times New Roman"/>
              </a:rPr>
              <a:t>SFinfo</a:t>
            </a: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&gt; map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24400" y="381000"/>
            <a:ext cx="4191000" cy="193899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Directed graph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n nodes reachable from v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 edges leaving those n nodes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F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≠  {}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 is true n times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First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if-statement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: done e times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400" y="2438400"/>
            <a:ext cx="3810000" cy="135421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How many times does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CC0004"/>
                </a:solidFill>
                <a:latin typeface="Times New Roman"/>
                <a:cs typeface="Times New Roman"/>
              </a:rPr>
              <a:t>    w not in S or F</a:t>
            </a:r>
          </a:p>
          <a:p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e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valuate to true?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22076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35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5257800" y="45339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202353"/>
            <a:ext cx="495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F=  {v};  d[v]= 0;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ts val="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5429072"/>
            <a:ext cx="62484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Assume: directed graph, using adjacency list 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n nodes reachable from v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 edges leaving those n nodes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95800" y="1255217"/>
            <a:ext cx="4572000" cy="4154983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rue n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false 1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rue e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false n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done e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true n-1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false e-(n-1)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n-1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n-1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done e-(n-1)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true ?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done at most e-(n-1)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one at most e-(n-1)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228600"/>
            <a:ext cx="36576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Number of times (x) each part is executed/evaluated</a:t>
            </a:r>
          </a:p>
        </p:txBody>
      </p:sp>
    </p:spTree>
    <p:extLst>
      <p:ext uri="{BB962C8B-B14F-4D97-AF65-F5344CB8AC3E}">
        <p14:creationId xmlns:p14="http://schemas.microsoft.com/office/powerpoint/2010/main" val="21589748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36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5257800" y="45339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202353"/>
            <a:ext cx="495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F=  {v};  d[v]= 0;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ts val="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5334000"/>
            <a:ext cx="62484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Assume: directed graph, using adjacency list 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n nodes reachable from v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 edges leaving those n nodes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0600" y="381000"/>
            <a:ext cx="4038600" cy="2308324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To find an upper bound on time complexity, multiply complexity of each part by the number of times its executed.</a:t>
            </a:r>
          </a:p>
          <a:p>
            <a:endParaRPr lang="en-US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Then add them up.</a:t>
            </a:r>
          </a:p>
        </p:txBody>
      </p:sp>
    </p:spTree>
    <p:extLst>
      <p:ext uri="{BB962C8B-B14F-4D97-AF65-F5344CB8AC3E}">
        <p14:creationId xmlns:p14="http://schemas.microsoft.com/office/powerpoint/2010/main" val="351435347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37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5257800" y="45339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202353"/>
            <a:ext cx="495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F=  {v};  d[v]= 0;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ts val="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  <a:r>
              <a:rPr lang="en-US" b="1" dirty="0" smtClean="0">
                <a:latin typeface="Times" charset="0"/>
                <a:ea typeface="MS PGothic" charset="0"/>
                <a:cs typeface="MS PGothic" charset="0"/>
                <a:sym typeface="Times" charset="0"/>
              </a:rPr>
              <a:t>for </a:t>
            </a:r>
            <a:r>
              <a:rPr lang="en-US" dirty="0" smtClean="0"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5334000"/>
            <a:ext cx="62484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Assume: directed graph, using adjacency list 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n nodes reachable from v</a:t>
            </a:r>
          </a:p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 edges leaving those n nodes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3000" y="1179017"/>
            <a:ext cx="3886200" cy="4154983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* O(1)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(n+1)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* O(1)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* O(1)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*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(O(log n) + O(1))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e+n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)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* O(1)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e *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O(1)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(n-1)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* O(1)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(n-1)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* O(log n)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(e-(n-1))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* O(1)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(e-(n-1))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* O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(log n)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e-(n-1))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* O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(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)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4900" y="381000"/>
            <a:ext cx="2134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950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38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6096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15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5257800" y="45339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202353"/>
            <a:ext cx="495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F=  {v};  d[v]= 0;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(F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})  {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f= node in F with min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d value;</a:t>
            </a:r>
          </a:p>
          <a:p>
            <a:pPr>
              <a:spcBef>
                <a:spcPts val="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f from F, add it to 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</a:t>
            </a:r>
            <a:r>
              <a:rPr lang="en-US" dirty="0" smtClean="0">
                <a:latin typeface="Times" charset="0"/>
                <a:ea typeface="MS PGothic" charset="0"/>
                <a:cs typeface="MS PGothic" charset="0"/>
                <a:sym typeface="Times" charset="0"/>
              </a:rPr>
              <a:t>each neighbor w of f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F)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(d[f]+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d[w])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d[w]= d[f]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bk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[w]=  f; 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5410200"/>
            <a:ext cx="7315200" cy="46166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D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ense graph, so e close to n*n: Line 10 gives O(n</a:t>
            </a:r>
            <a:r>
              <a:rPr lang="en-US" sz="3200" baseline="300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 log 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3000" y="1179017"/>
            <a:ext cx="3657600" cy="4154983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* O(1)		     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(n+1)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* O(1)		     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* O(1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)		     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 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*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(O(log n) + O(1))	     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e+n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)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* O(1)		     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e *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O(1)		     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endParaRPr lang="en-US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(n-1)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* O(1)		     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(n-1)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* O(log n)	     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(e-(n-1))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* O(1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)	    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9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(e-(n-1))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* O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(log n)	   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e-(n-1))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* O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(1) 	   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4900" y="381000"/>
            <a:ext cx="2134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time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95400" y="6015335"/>
            <a:ext cx="7315200" cy="46166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Sparse graph, so e close to n:    Line 4 gives O(n log n)</a:t>
            </a:r>
          </a:p>
        </p:txBody>
      </p:sp>
    </p:spTree>
    <p:extLst>
      <p:ext uri="{BB962C8B-B14F-4D97-AF65-F5344CB8AC3E}">
        <p14:creationId xmlns:p14="http://schemas.microsoft.com/office/powerpoint/2010/main" val="10633778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D7786B44-3630-1540-AEC4-79E8F8BD0C0A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4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9375"/>
            <a:ext cx="7772400" cy="1673225"/>
          </a:xfrm>
        </p:spPr>
        <p:txBody>
          <a:bodyPr rIns="132080"/>
          <a:lstStyle/>
          <a:p>
            <a:pPr eaLnBrk="1" hangingPunct="1"/>
            <a:r>
              <a:rPr lang="en-US" sz="3200">
                <a:solidFill>
                  <a:srgbClr val="800000"/>
                </a:solidFill>
                <a:latin typeface="Tw Cen MT" charset="0"/>
              </a:rPr>
              <a:t>Dijkstra</a:t>
            </a:r>
            <a:r>
              <a:rPr lang="ja-JP" altLang="en-US" sz="3200">
                <a:solidFill>
                  <a:srgbClr val="800000"/>
                </a:solidFill>
                <a:latin typeface="Tw Cen MT" charset="0"/>
              </a:rPr>
              <a:t>’</a:t>
            </a:r>
            <a:r>
              <a:rPr lang="en-US" altLang="ja-JP" sz="3200">
                <a:solidFill>
                  <a:srgbClr val="800000"/>
                </a:solidFill>
                <a:latin typeface="Tw Cen MT" charset="0"/>
              </a:rPr>
              <a:t>s shortest-path algorithm</a:t>
            </a:r>
            <a:endParaRPr lang="en-US" sz="320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22531" name="Slide Number Placeholder 3"/>
          <p:cNvSpPr txBox="1">
            <a:spLocks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11F5106-CD61-CA49-A4FF-60C05F6B1AC5}" type="slidenum">
              <a:rPr lang="en-US" sz="1200">
                <a:solidFill>
                  <a:srgbClr val="FFFFFF"/>
                </a:solidFill>
                <a:ea typeface="ヒラギノ明朝 ProN W3" charset="0"/>
                <a:cs typeface="ヒラギノ明朝 ProN W3" charset="0"/>
              </a:rPr>
              <a:pPr eaLnBrk="1" hangingPunct="1">
                <a:lnSpc>
                  <a:spcPct val="80000"/>
                </a:lnSpc>
              </a:pPr>
              <a:t>4</a:t>
            </a:fld>
            <a:endParaRPr lang="en-US" sz="1200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2532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524000"/>
            <a:ext cx="8302625" cy="4572000"/>
          </a:xfrm>
        </p:spPr>
        <p:txBody>
          <a:bodyPr/>
          <a:lstStyle/>
          <a:p>
            <a:pPr marL="0" indent="0">
              <a:buFont typeface="Times" charset="0"/>
              <a:buNone/>
            </a:pPr>
            <a:r>
              <a:rPr lang="en-US" sz="2400" dirty="0" err="1">
                <a:latin typeface="Times New Roman" charset="0"/>
                <a:cs typeface="Times New Roman" charset="0"/>
              </a:rPr>
              <a:t>Dijsktra</a:t>
            </a:r>
            <a:r>
              <a:rPr lang="en-US" sz="2400" dirty="0">
                <a:latin typeface="Times New Roman" charset="0"/>
                <a:cs typeface="Times New Roman" charset="0"/>
              </a:rPr>
              <a:t> describes the algorithm in English:</a:t>
            </a:r>
          </a:p>
          <a:p>
            <a:pPr marL="0" indent="0"/>
            <a:r>
              <a:rPr lang="en-US" sz="2400" dirty="0">
                <a:latin typeface="Times New Roman" charset="0"/>
                <a:cs typeface="Times New Roman" charset="0"/>
              </a:rPr>
              <a:t> When he designed it in 1956 (he was 26 years old), most people were programming in assembly 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language.</a:t>
            </a:r>
            <a:endParaRPr lang="en-US" sz="2400" dirty="0">
              <a:latin typeface="Times New Roman" charset="0"/>
              <a:cs typeface="Times New Roman" charset="0"/>
            </a:endParaRPr>
          </a:p>
          <a:p>
            <a:pPr marL="0" indent="0"/>
            <a:r>
              <a:rPr lang="en-US" sz="2400" dirty="0">
                <a:latin typeface="Times New Roman" charset="0"/>
                <a:cs typeface="Times New Roman" charset="0"/>
              </a:rPr>
              <a:t> Only </a:t>
            </a:r>
            <a:r>
              <a:rPr lang="en-US" sz="2400" i="1" dirty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one</a:t>
            </a:r>
            <a:r>
              <a:rPr lang="en-US" sz="2400" dirty="0">
                <a:latin typeface="Times New Roman" charset="0"/>
                <a:cs typeface="Times New Roman" charset="0"/>
              </a:rPr>
              <a:t> high-level language: Fortran, developed by John Backus at IBM and not quite finished.</a:t>
            </a:r>
          </a:p>
          <a:p>
            <a:pPr marL="0" indent="0">
              <a:buFont typeface="Times" charset="0"/>
              <a:buNone/>
            </a:pPr>
            <a:r>
              <a:rPr lang="en-US" sz="2400" dirty="0">
                <a:latin typeface="Times New Roman" charset="0"/>
                <a:cs typeface="Times New Roman" charset="0"/>
              </a:rPr>
              <a:t>No theory of order-of-execution time —topic yet to be developed. In paper, </a:t>
            </a:r>
            <a:r>
              <a:rPr lang="en-US" sz="2400" dirty="0" err="1">
                <a:latin typeface="Times New Roman" charset="0"/>
                <a:cs typeface="Times New Roman" charset="0"/>
              </a:rPr>
              <a:t>Dijkstra</a:t>
            </a:r>
            <a:r>
              <a:rPr lang="en-US" sz="2400" dirty="0">
                <a:latin typeface="Times New Roman" charset="0"/>
                <a:cs typeface="Times New Roman" charset="0"/>
              </a:rPr>
              <a:t> says, “my solution is preferred to another one … “the amount of work to be done seems considerably less.”</a:t>
            </a:r>
          </a:p>
          <a:p>
            <a:pPr marL="0" indent="0">
              <a:buFont typeface="Times" charset="0"/>
              <a:buNone/>
            </a:pPr>
            <a:endParaRPr lang="en-US" sz="2400" dirty="0">
              <a:latin typeface="Times New Roman" charset="0"/>
              <a:cs typeface="Times New Roman" charset="0"/>
            </a:endParaRPr>
          </a:p>
          <a:p>
            <a:pPr marL="0" indent="0">
              <a:buFont typeface="Times" charset="0"/>
              <a:buNone/>
            </a:pPr>
            <a:r>
              <a:rPr lang="en-US" sz="2400" dirty="0" err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Dijkstra</a:t>
            </a:r>
            <a:r>
              <a:rPr lang="en-US" sz="2400" dirty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, E.W. A note on two problems in </a:t>
            </a:r>
            <a:r>
              <a:rPr lang="en-US" sz="2400" dirty="0" err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Connexion</a:t>
            </a:r>
            <a:r>
              <a:rPr lang="en-US" sz="2400" dirty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 with graphs. </a:t>
            </a:r>
            <a:r>
              <a:rPr lang="en-US" sz="2400" i="1" dirty="0" err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Numerische</a:t>
            </a:r>
            <a:r>
              <a:rPr lang="en-US" sz="2400" i="1" dirty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Mathematik</a:t>
            </a:r>
            <a:r>
              <a:rPr lang="en-US" sz="2400" i="1" dirty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 dirty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1, 269–271 (1959).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216D692-C911-1841-8580-1AB4370EB9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685800"/>
          </a:xfrm>
        </p:spPr>
        <p:txBody>
          <a:bodyPr rIns="132080"/>
          <a:lstStyle/>
          <a:p>
            <a:pPr eaLnBrk="1" hangingPunct="1"/>
            <a:r>
              <a:rPr lang="en-US" sz="2800" b="1">
                <a:solidFill>
                  <a:srgbClr val="800000"/>
                </a:solidFill>
                <a:latin typeface="Tw Cen MT" charset="0"/>
                <a:cs typeface="Times" charset="0"/>
              </a:rPr>
              <a:t>1968 NATO Conference on Software Engineering</a:t>
            </a:r>
            <a:br>
              <a:rPr lang="en-US" sz="2800" b="1">
                <a:solidFill>
                  <a:srgbClr val="800000"/>
                </a:solidFill>
                <a:latin typeface="Tw Cen MT" charset="0"/>
                <a:cs typeface="Times" charset="0"/>
              </a:rPr>
            </a:br>
            <a:endParaRPr lang="en-US" sz="2800" b="1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8382000" cy="5029200"/>
          </a:xfrm>
        </p:spPr>
        <p:txBody>
          <a:bodyPr rIns="132080"/>
          <a:lstStyle/>
          <a:p>
            <a:pPr>
              <a:buFont typeface="Times" charset="0"/>
              <a:buChar char="•"/>
            </a:pPr>
            <a:r>
              <a:rPr lang="en-US" sz="2400">
                <a:latin typeface="Tw Cen MT" charset="0"/>
                <a:sym typeface="Times" charset="0"/>
              </a:rPr>
              <a:t>In Garmisch, Germany</a:t>
            </a:r>
          </a:p>
          <a:p>
            <a:pPr>
              <a:buFont typeface="Times" charset="0"/>
              <a:buChar char="•"/>
            </a:pPr>
            <a:r>
              <a:rPr lang="en-US" sz="2400">
                <a:latin typeface="Tw Cen MT" charset="0"/>
                <a:sym typeface="Times" charset="0"/>
              </a:rPr>
              <a:t>Academicians and industry people attended</a:t>
            </a:r>
          </a:p>
          <a:p>
            <a:pPr>
              <a:buFont typeface="Times" charset="0"/>
              <a:buChar char="•"/>
            </a:pPr>
            <a:r>
              <a:rPr lang="en-US" sz="2400">
                <a:latin typeface="Tw Cen MT" charset="0"/>
                <a:sym typeface="Times" charset="0"/>
              </a:rPr>
              <a:t>For first time, people admitted they did not know what they were doing when developing/testing software. Concepts, methodologies, tools were inadequate, missing</a:t>
            </a:r>
          </a:p>
          <a:p>
            <a:pPr>
              <a:buFont typeface="Times" charset="0"/>
              <a:buChar char="•"/>
            </a:pPr>
            <a:r>
              <a:rPr lang="en-US" sz="2400">
                <a:latin typeface="Tw Cen MT" charset="0"/>
                <a:sym typeface="Times" charset="0"/>
              </a:rPr>
              <a:t>The term </a:t>
            </a:r>
            <a:r>
              <a:rPr lang="en-US" sz="2400" i="1">
                <a:solidFill>
                  <a:srgbClr val="FF0000"/>
                </a:solidFill>
                <a:latin typeface="Tw Cen MT" charset="0"/>
                <a:sym typeface="Times" charset="0"/>
              </a:rPr>
              <a:t>software engineering </a:t>
            </a:r>
            <a:r>
              <a:rPr lang="en-US" sz="2400">
                <a:latin typeface="Tw Cen MT" charset="0"/>
                <a:sym typeface="Times" charset="0"/>
              </a:rPr>
              <a:t>was born at this conference.</a:t>
            </a:r>
          </a:p>
          <a:p>
            <a:pPr>
              <a:buFont typeface="Times" charset="0"/>
              <a:buChar char="•"/>
            </a:pPr>
            <a:r>
              <a:rPr lang="en-US" sz="2400">
                <a:latin typeface="Tw Cen MT" charset="0"/>
                <a:sym typeface="Times" charset="0"/>
              </a:rPr>
              <a:t>The NATO Software Engineering Conferences: </a:t>
            </a:r>
          </a:p>
          <a:p>
            <a:pPr marL="388938" lvl="1" indent="0">
              <a:buFont typeface="Times" charset="0"/>
              <a:buNone/>
            </a:pPr>
            <a:r>
              <a:rPr lang="en-US" sz="2400">
                <a:latin typeface="Tw Cen MT" charset="0"/>
                <a:sym typeface="Times" charset="0"/>
                <a:hlinkClick r:id="rId3"/>
              </a:rPr>
              <a:t>http://homepages.cs.ncl.ac.uk/brian.randell/NATO/index.html</a:t>
            </a:r>
            <a:endParaRPr lang="en-US" sz="2400">
              <a:latin typeface="Tw Cen MT" charset="0"/>
              <a:sym typeface="Times" charset="0"/>
            </a:endParaRPr>
          </a:p>
          <a:p>
            <a:pPr marL="388938" lvl="1" indent="0">
              <a:buFont typeface="Times" charset="0"/>
              <a:buNone/>
            </a:pPr>
            <a:r>
              <a:rPr lang="en-US" sz="2400">
                <a:latin typeface="Tw Cen MT" charset="0"/>
                <a:sym typeface="Times" charset="0"/>
              </a:rPr>
              <a:t>Get a good sense of the times by reading these reports!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6" b="8086"/>
          <a:stretch>
            <a:fillRect/>
          </a:stretch>
        </p:blipFill>
        <p:spPr>
          <a:xfrm>
            <a:off x="612775" y="1295400"/>
            <a:ext cx="8153400" cy="4495800"/>
          </a:xfrm>
        </p:spPr>
      </p:pic>
      <p:sp>
        <p:nvSpPr>
          <p:cNvPr id="2457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4CB526DC-49EB-C246-9A5F-A0F9A0708710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6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1225"/>
          </a:xfrm>
        </p:spPr>
        <p:txBody>
          <a:bodyPr rIns="132080"/>
          <a:lstStyle/>
          <a:p>
            <a:pPr algn="ctr" eaLnBrk="1" hangingPunct="1"/>
            <a:r>
              <a:rPr lang="en-US" sz="2800">
                <a:solidFill>
                  <a:srgbClr val="800000"/>
                </a:solidFill>
                <a:latin typeface="Tw Cen MT" charset="0"/>
              </a:rPr>
              <a:t>1968 NATO Conference on</a:t>
            </a:r>
            <a:br>
              <a:rPr lang="en-US" sz="2800">
                <a:solidFill>
                  <a:srgbClr val="800000"/>
                </a:solidFill>
                <a:latin typeface="Tw Cen MT" charset="0"/>
              </a:rPr>
            </a:br>
            <a:r>
              <a:rPr lang="en-US" sz="2800">
                <a:solidFill>
                  <a:srgbClr val="800000"/>
                </a:solidFill>
                <a:latin typeface="Tw Cen MT" charset="0"/>
              </a:rPr>
              <a:t>Software Engineering, Garmisch, Germany</a:t>
            </a:r>
          </a:p>
        </p:txBody>
      </p:sp>
      <p:sp>
        <p:nvSpPr>
          <p:cNvPr id="24579" name="Slide Number Placeholder 3"/>
          <p:cNvSpPr txBox="1">
            <a:spLocks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226CE4D-AA1D-5942-A454-9432D92F4C93}" type="slidenum">
              <a:rPr lang="en-US" sz="1200">
                <a:solidFill>
                  <a:srgbClr val="FFFFFF"/>
                </a:solidFill>
                <a:ea typeface="ヒラギノ明朝 ProN W3" charset="0"/>
                <a:cs typeface="ヒラギノ明朝 ProN W3" charset="0"/>
              </a:rPr>
              <a:pPr eaLnBrk="1" hangingPunct="1">
                <a:lnSpc>
                  <a:spcPct val="80000"/>
                </a:lnSpc>
              </a:pPr>
              <a:t>6</a:t>
            </a:fld>
            <a:endParaRPr lang="en-US" sz="1200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4581" name="TextBox 3"/>
          <p:cNvSpPr txBox="1">
            <a:spLocks noChangeArrowheads="1"/>
          </p:cNvSpPr>
          <p:nvPr/>
        </p:nvSpPr>
        <p:spPr bwMode="auto">
          <a:xfrm>
            <a:off x="5867400" y="3657600"/>
            <a:ext cx="1211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Dijkstra</a:t>
            </a:r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2971800" y="4191000"/>
            <a:ext cx="920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Gries</a:t>
            </a:r>
          </a:p>
        </p:txBody>
      </p: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914400" y="5867400"/>
            <a:ext cx="762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Term “software engineering” coined for this conference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BF77BD82-9053-304A-9E6C-7601507953E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7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1225"/>
          </a:xfrm>
        </p:spPr>
        <p:txBody>
          <a:bodyPr rIns="132080"/>
          <a:lstStyle/>
          <a:p>
            <a:pPr algn="ctr" eaLnBrk="1" hangingPunct="1"/>
            <a:r>
              <a:rPr lang="en-US" sz="2800">
                <a:solidFill>
                  <a:srgbClr val="800000"/>
                </a:solidFill>
                <a:latin typeface="Tw Cen MT" charset="0"/>
              </a:rPr>
              <a:t>1968 NATO Conference on</a:t>
            </a:r>
            <a:br>
              <a:rPr lang="en-US" sz="2800">
                <a:solidFill>
                  <a:srgbClr val="800000"/>
                </a:solidFill>
                <a:latin typeface="Tw Cen MT" charset="0"/>
              </a:rPr>
            </a:br>
            <a:r>
              <a:rPr lang="en-US" sz="2800">
                <a:solidFill>
                  <a:srgbClr val="800000"/>
                </a:solidFill>
                <a:latin typeface="Tw Cen MT" charset="0"/>
              </a:rPr>
              <a:t>Software Engineering, Garmisch, Germany</a:t>
            </a:r>
          </a:p>
        </p:txBody>
      </p:sp>
      <p:sp>
        <p:nvSpPr>
          <p:cNvPr id="27651" name="Slide Number Placeholder 3"/>
          <p:cNvSpPr txBox="1">
            <a:spLocks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EC606FB-ABD9-1C45-BC6D-B97C3C55E3F8}" type="slidenum">
              <a:rPr lang="en-US" sz="1200">
                <a:solidFill>
                  <a:srgbClr val="FFFFFF"/>
                </a:solidFill>
                <a:ea typeface="ヒラギノ明朝 ProN W3" charset="0"/>
                <a:cs typeface="ヒラギノ明朝 ProN W3" charset="0"/>
              </a:rPr>
              <a:pPr eaLnBrk="1" hangingPunct="1">
                <a:lnSpc>
                  <a:spcPct val="80000"/>
                </a:lnSpc>
              </a:pPr>
              <a:t>7</a:t>
            </a:fld>
            <a:endParaRPr lang="en-US" sz="1200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2765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92480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876800" y="1828800"/>
            <a:ext cx="381000" cy="38100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162800" y="2667000"/>
            <a:ext cx="381000" cy="38100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FDB6E-D4D2-D745-9F92-201273EA439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9698" name="Slide Number Placeholder 3"/>
          <p:cNvSpPr txBox="1">
            <a:spLocks/>
          </p:cNvSpPr>
          <p:nvPr/>
        </p:nvSpPr>
        <p:spPr bwMode="auto">
          <a:xfrm>
            <a:off x="7359650" y="624840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00433F4-E2BB-0C4C-95D8-2E4C6A291E00}" type="slidenum">
              <a:rPr lang="en-US" sz="1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eaLnBrk="1" hangingPunct="1"/>
              <a:t>8</a:t>
            </a:fld>
            <a:endParaRPr lang="en-US" sz="140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969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153400" cy="685800"/>
          </a:xfrm>
        </p:spPr>
        <p:txBody>
          <a:bodyPr rIns="132080"/>
          <a:lstStyle/>
          <a:p>
            <a:pPr eaLnBrk="1" hangingPunct="1"/>
            <a:r>
              <a:rPr lang="en-US" sz="2400" b="1">
                <a:solidFill>
                  <a:srgbClr val="800000"/>
                </a:solidFill>
                <a:latin typeface="Tw Cen MT" charset="0"/>
                <a:cs typeface="Times" charset="0"/>
              </a:rPr>
              <a:t>1968/69 NATO Conferences on Software Engineering</a:t>
            </a:r>
            <a:br>
              <a:rPr lang="en-US" sz="2400" b="1">
                <a:solidFill>
                  <a:srgbClr val="800000"/>
                </a:solidFill>
                <a:latin typeface="Tw Cen MT" charset="0"/>
                <a:cs typeface="Times" charset="0"/>
              </a:rPr>
            </a:br>
            <a:endParaRPr lang="en-US" sz="2400" b="1">
              <a:solidFill>
                <a:srgbClr val="800000"/>
              </a:solidFill>
              <a:latin typeface="Tw Cen MT" charset="0"/>
            </a:endParaRP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747713"/>
            <a:ext cx="175577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2" descr="randalll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0"/>
            <a:ext cx="1460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685800" y="2814638"/>
            <a:ext cx="3424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t>Editors of the proceedings</a:t>
            </a:r>
          </a:p>
        </p:txBody>
      </p:sp>
      <p:pic>
        <p:nvPicPr>
          <p:cNvPr id="2970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1781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17795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19050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Box 2"/>
          <p:cNvSpPr txBox="1">
            <a:spLocks noChangeArrowheads="1"/>
          </p:cNvSpPr>
          <p:nvPr/>
        </p:nvSpPr>
        <p:spPr bwMode="auto">
          <a:xfrm>
            <a:off x="184150" y="5867400"/>
            <a:ext cx="802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t>Edsger Dijkstra   Niklaus Wirth   Tony Hoare       David Gries  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4191000" y="838200"/>
            <a:ext cx="4724400" cy="212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CA2046"/>
                </a:solidFill>
                <a:cs typeface="+mn-cs"/>
              </a:rPr>
              <a:t> Beards</a:t>
            </a:r>
            <a:endParaRPr lang="en-US" sz="2200" dirty="0">
              <a:cs typeface="+mn-cs"/>
            </a:endParaRPr>
          </a:p>
          <a:p>
            <a:pPr>
              <a:defRPr/>
            </a:pPr>
            <a:r>
              <a:rPr lang="en-US" sz="2200" dirty="0">
                <a:cs typeface="+mn-cs"/>
              </a:rPr>
              <a:t>The reason why some people grow</a:t>
            </a:r>
          </a:p>
          <a:p>
            <a:pPr>
              <a:defRPr/>
            </a:pPr>
            <a:r>
              <a:rPr lang="en-US" sz="2200" dirty="0">
                <a:cs typeface="+mn-cs"/>
              </a:rPr>
              <a:t>     aggressive tufts of facial hair</a:t>
            </a:r>
          </a:p>
          <a:p>
            <a:pPr>
              <a:defRPr/>
            </a:pPr>
            <a:r>
              <a:rPr lang="en-US" sz="2200" dirty="0">
                <a:cs typeface="+mn-cs"/>
              </a:rPr>
              <a:t>Is that they do not like to show</a:t>
            </a:r>
          </a:p>
          <a:p>
            <a:pPr>
              <a:defRPr/>
            </a:pPr>
            <a:r>
              <a:rPr lang="en-US" sz="2200" dirty="0">
                <a:cs typeface="+mn-cs"/>
              </a:rPr>
              <a:t>     the chin that isn't there.</a:t>
            </a:r>
          </a:p>
          <a:p>
            <a:pPr>
              <a:defRPr/>
            </a:pPr>
            <a:r>
              <a:rPr lang="en-US" sz="2200" b="1" dirty="0">
                <a:solidFill>
                  <a:srgbClr val="CA2046"/>
                </a:solidFill>
                <a:cs typeface="+mn-cs"/>
              </a:rPr>
              <a:t>                    a </a:t>
            </a:r>
            <a:r>
              <a:rPr lang="en-US" sz="2200" b="1" dirty="0" err="1">
                <a:solidFill>
                  <a:srgbClr val="0000FF"/>
                </a:solidFill>
                <a:cs typeface="+mn-cs"/>
              </a:rPr>
              <a:t>grook</a:t>
            </a:r>
            <a:r>
              <a:rPr lang="en-US" sz="22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sz="2200" b="1" dirty="0">
                <a:solidFill>
                  <a:srgbClr val="CA2046"/>
                </a:solidFill>
                <a:cs typeface="+mn-cs"/>
              </a:rPr>
              <a:t>by Piet Hein</a:t>
            </a:r>
          </a:p>
        </p:txBody>
      </p:sp>
      <p:pic>
        <p:nvPicPr>
          <p:cNvPr id="29708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1712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3"/>
          <p:cNvGrpSpPr>
            <a:grpSpLocks/>
          </p:cNvGrpSpPr>
          <p:nvPr/>
        </p:nvGrpSpPr>
        <p:grpSpPr bwMode="auto">
          <a:xfrm>
            <a:off x="1143000" y="4648200"/>
            <a:ext cx="4114800" cy="1841500"/>
            <a:chOff x="0" y="0"/>
            <a:chExt cx="2592" cy="1160"/>
          </a:xfrm>
        </p:grpSpPr>
        <p:sp>
          <p:nvSpPr>
            <p:cNvPr id="43028" name="Line 24"/>
            <p:cNvSpPr>
              <a:spLocks noChangeShapeType="1"/>
            </p:cNvSpPr>
            <p:nvPr/>
          </p:nvSpPr>
          <p:spPr bwMode="auto">
            <a:xfrm rot="10800000">
              <a:off x="192" y="527"/>
              <a:ext cx="13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Oval 14"/>
            <p:cNvSpPr>
              <a:spLocks/>
            </p:cNvSpPr>
            <p:nvPr/>
          </p:nvSpPr>
          <p:spPr bwMode="auto">
            <a:xfrm>
              <a:off x="0" y="384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0" name="Oval 15"/>
            <p:cNvSpPr>
              <a:spLocks/>
            </p:cNvSpPr>
            <p:nvPr/>
          </p:nvSpPr>
          <p:spPr bwMode="auto">
            <a:xfrm>
              <a:off x="768" y="240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1" name="Oval 16"/>
            <p:cNvSpPr>
              <a:spLocks/>
            </p:cNvSpPr>
            <p:nvPr/>
          </p:nvSpPr>
          <p:spPr bwMode="auto">
            <a:xfrm>
              <a:off x="864" y="720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2" name="Oval 17"/>
            <p:cNvSpPr>
              <a:spLocks/>
            </p:cNvSpPr>
            <p:nvPr/>
          </p:nvSpPr>
          <p:spPr bwMode="auto">
            <a:xfrm>
              <a:off x="1584" y="480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3" name="Oval 18"/>
            <p:cNvSpPr>
              <a:spLocks/>
            </p:cNvSpPr>
            <p:nvPr/>
          </p:nvSpPr>
          <p:spPr bwMode="auto">
            <a:xfrm>
              <a:off x="2400" y="576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4" name="Line 19"/>
            <p:cNvSpPr>
              <a:spLocks noChangeShapeType="1"/>
            </p:cNvSpPr>
            <p:nvPr/>
          </p:nvSpPr>
          <p:spPr bwMode="auto">
            <a:xfrm rot="10800000" flipH="1">
              <a:off x="192" y="336"/>
              <a:ext cx="5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Line 20"/>
            <p:cNvSpPr>
              <a:spLocks noChangeShapeType="1"/>
            </p:cNvSpPr>
            <p:nvPr/>
          </p:nvSpPr>
          <p:spPr bwMode="auto">
            <a:xfrm>
              <a:off x="960" y="336"/>
              <a:ext cx="62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Line 21"/>
            <p:cNvSpPr>
              <a:spLocks noChangeShapeType="1"/>
            </p:cNvSpPr>
            <p:nvPr/>
          </p:nvSpPr>
          <p:spPr bwMode="auto">
            <a:xfrm>
              <a:off x="1776" y="576"/>
              <a:ext cx="6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Line 22"/>
            <p:cNvSpPr>
              <a:spLocks noChangeShapeType="1"/>
            </p:cNvSpPr>
            <p:nvPr/>
          </p:nvSpPr>
          <p:spPr bwMode="auto">
            <a:xfrm rot="10800000" flipH="1">
              <a:off x="1056" y="720"/>
              <a:ext cx="134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Line 23"/>
            <p:cNvSpPr>
              <a:spLocks noChangeShapeType="1"/>
            </p:cNvSpPr>
            <p:nvPr/>
          </p:nvSpPr>
          <p:spPr bwMode="auto">
            <a:xfrm>
              <a:off x="864" y="432"/>
              <a:ext cx="4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Rectangle 25"/>
            <p:cNvSpPr>
              <a:spLocks/>
            </p:cNvSpPr>
            <p:nvPr/>
          </p:nvSpPr>
          <p:spPr bwMode="auto">
            <a:xfrm>
              <a:off x="0" y="528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4</a:t>
              </a:r>
            </a:p>
          </p:txBody>
        </p:sp>
        <p:sp>
          <p:nvSpPr>
            <p:cNvPr id="43040" name="Rectangle 26"/>
            <p:cNvSpPr>
              <a:spLocks/>
            </p:cNvSpPr>
            <p:nvPr/>
          </p:nvSpPr>
          <p:spPr bwMode="auto">
            <a:xfrm>
              <a:off x="768" y="0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0</a:t>
              </a:r>
            </a:p>
          </p:txBody>
        </p:sp>
        <p:sp>
          <p:nvSpPr>
            <p:cNvPr id="43041" name="Rectangle 27"/>
            <p:cNvSpPr>
              <a:spLocks/>
            </p:cNvSpPr>
            <p:nvPr/>
          </p:nvSpPr>
          <p:spPr bwMode="auto">
            <a:xfrm>
              <a:off x="864" y="864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1</a:t>
              </a:r>
            </a:p>
          </p:txBody>
        </p:sp>
        <p:sp>
          <p:nvSpPr>
            <p:cNvPr id="43042" name="Rectangle 28"/>
            <p:cNvSpPr>
              <a:spLocks/>
            </p:cNvSpPr>
            <p:nvPr/>
          </p:nvSpPr>
          <p:spPr bwMode="auto">
            <a:xfrm>
              <a:off x="1584" y="240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2</a:t>
              </a:r>
            </a:p>
          </p:txBody>
        </p:sp>
        <p:sp>
          <p:nvSpPr>
            <p:cNvPr id="43043" name="Rectangle 29"/>
            <p:cNvSpPr>
              <a:spLocks/>
            </p:cNvSpPr>
            <p:nvPr/>
          </p:nvSpPr>
          <p:spPr bwMode="auto">
            <a:xfrm>
              <a:off x="2400" y="336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3</a:t>
              </a:r>
            </a:p>
          </p:txBody>
        </p:sp>
      </p:grp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D9531C79-857B-024C-8EF0-BF91BD4E1FD4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9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524000"/>
          </a:xfrm>
        </p:spPr>
        <p:txBody>
          <a:bodyPr rIns="132080" anchor="t"/>
          <a:lstStyle/>
          <a:p>
            <a:pPr eaLnBrk="1" hangingPunct="1"/>
            <a:r>
              <a:rPr lang="en-US" sz="2800" b="1">
                <a:solidFill>
                  <a:srgbClr val="800000"/>
                </a:solidFill>
                <a:latin typeface="Tw Cen MT" charset="0"/>
              </a:rPr>
              <a:t>Dijkstra</a:t>
            </a:r>
            <a:r>
              <a:rPr lang="ja-JP" altLang="en-US" sz="2800" b="1">
                <a:solidFill>
                  <a:srgbClr val="800000"/>
                </a:solidFill>
                <a:latin typeface="Arial" charset="0"/>
              </a:rPr>
              <a:t>’</a:t>
            </a:r>
            <a:r>
              <a:rPr lang="en-US" altLang="ja-JP" sz="2800" b="1">
                <a:solidFill>
                  <a:srgbClr val="800000"/>
                </a:solidFill>
                <a:latin typeface="Tw Cen MT" charset="0"/>
              </a:rPr>
              <a:t>s shortest path algorithm</a:t>
            </a:r>
            <a:r>
              <a:rPr lang="en-US" altLang="ja-JP" sz="2800" b="1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altLang="ja-JP" sz="2800" b="1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r>
              <a:rPr lang="en-US" altLang="ja-JP" sz="2800" b="1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altLang="ja-JP" sz="2800" b="1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endParaRPr lang="en-US" sz="2800" b="1">
              <a:solidFill>
                <a:srgbClr val="800000"/>
              </a:solidFill>
              <a:latin typeface="Tw Cen MT" charset="0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43012" name="Rectangle 2"/>
          <p:cNvSpPr>
            <a:spLocks/>
          </p:cNvSpPr>
          <p:nvPr/>
        </p:nvSpPr>
        <p:spPr bwMode="auto">
          <a:xfrm>
            <a:off x="609600" y="990600"/>
            <a:ext cx="7543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The n (&gt; 0) nodes of a graph numbered 0..n-1.</a:t>
            </a: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6858000" y="4346575"/>
            <a:ext cx="1524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0] = 2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1] = 5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2] = 6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3] = 7</a:t>
            </a:r>
          </a:p>
          <a:p>
            <a:pPr marL="39688"/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</a:t>
            </a:r>
            <a:r>
              <a:rPr lang="en-US" b="1" dirty="0" smtClean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</a:t>
            </a:r>
            <a:r>
              <a:rPr lang="en-US" b="1" dirty="0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4] = 0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838200" y="5181600"/>
            <a:ext cx="381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>
                <a:solidFill>
                  <a:srgbClr val="CC181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752600" y="4953000"/>
            <a:ext cx="2633663" cy="1208088"/>
            <a:chOff x="0" y="0"/>
            <a:chExt cx="1659" cy="761"/>
          </a:xfrm>
        </p:grpSpPr>
        <p:sp>
          <p:nvSpPr>
            <p:cNvPr id="43021" name="Rectangle 6"/>
            <p:cNvSpPr>
              <a:spLocks/>
            </p:cNvSpPr>
            <p:nvPr/>
          </p:nvSpPr>
          <p:spPr bwMode="auto">
            <a:xfrm>
              <a:off x="700" y="288"/>
              <a:ext cx="12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b="1">
                  <a:solidFill>
                    <a:srgbClr val="3366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4</a:t>
              </a:r>
            </a:p>
          </p:txBody>
        </p:sp>
        <p:grpSp>
          <p:nvGrpSpPr>
            <p:cNvPr id="43022" name="Group 7"/>
            <p:cNvGrpSpPr>
              <a:grpSpLocks/>
            </p:cNvGrpSpPr>
            <p:nvPr/>
          </p:nvGrpSpPr>
          <p:grpSpPr bwMode="auto">
            <a:xfrm>
              <a:off x="0" y="0"/>
              <a:ext cx="1659" cy="761"/>
              <a:chOff x="0" y="0"/>
              <a:chExt cx="1659" cy="761"/>
            </a:xfrm>
          </p:grpSpPr>
          <p:sp>
            <p:nvSpPr>
              <p:cNvPr id="43023" name="Rectangle 8"/>
              <p:cNvSpPr>
                <a:spLocks/>
              </p:cNvSpPr>
              <p:nvPr/>
            </p:nvSpPr>
            <p:spPr bwMode="auto">
              <a:xfrm>
                <a:off x="0" y="0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2</a:t>
                </a:r>
              </a:p>
            </p:txBody>
          </p:sp>
          <p:sp>
            <p:nvSpPr>
              <p:cNvPr id="43024" name="Rectangle 9"/>
              <p:cNvSpPr>
                <a:spLocks/>
              </p:cNvSpPr>
              <p:nvPr/>
            </p:nvSpPr>
            <p:spPr bwMode="auto">
              <a:xfrm>
                <a:off x="720" y="48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4</a:t>
                </a:r>
              </a:p>
            </p:txBody>
          </p:sp>
          <p:sp>
            <p:nvSpPr>
              <p:cNvPr id="43025" name="Rectangle 10"/>
              <p:cNvSpPr>
                <a:spLocks/>
              </p:cNvSpPr>
              <p:nvPr/>
            </p:nvSpPr>
            <p:spPr bwMode="auto">
              <a:xfrm>
                <a:off x="1536" y="240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1</a:t>
                </a:r>
              </a:p>
            </p:txBody>
          </p:sp>
          <p:sp>
            <p:nvSpPr>
              <p:cNvPr id="43026" name="Rectangle 11"/>
              <p:cNvSpPr>
                <a:spLocks/>
              </p:cNvSpPr>
              <p:nvPr/>
            </p:nvSpPr>
            <p:spPr bwMode="auto">
              <a:xfrm>
                <a:off x="1200" y="528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3</a:t>
                </a:r>
              </a:p>
            </p:txBody>
          </p:sp>
          <p:sp>
            <p:nvSpPr>
              <p:cNvPr id="43027" name="Rectangle 12"/>
              <p:cNvSpPr>
                <a:spLocks/>
              </p:cNvSpPr>
              <p:nvPr/>
            </p:nvSpPr>
            <p:spPr bwMode="auto">
              <a:xfrm>
                <a:off x="384" y="240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3</a:t>
                </a:r>
              </a:p>
            </p:txBody>
          </p:sp>
        </p:grpSp>
      </p:grpSp>
      <p:sp>
        <p:nvSpPr>
          <p:cNvPr id="2078" name="Rectangle 30"/>
          <p:cNvSpPr>
            <a:spLocks/>
          </p:cNvSpPr>
          <p:nvPr/>
        </p:nvSpPr>
        <p:spPr bwMode="auto">
          <a:xfrm>
            <a:off x="609600" y="1524000"/>
            <a:ext cx="792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edge has a positive weight.</a:t>
            </a:r>
          </a:p>
        </p:txBody>
      </p:sp>
      <p:sp>
        <p:nvSpPr>
          <p:cNvPr id="2079" name="Rectangle 31"/>
          <p:cNvSpPr>
            <a:spLocks/>
          </p:cNvSpPr>
          <p:nvPr/>
        </p:nvSpPr>
        <p:spPr bwMode="auto">
          <a:xfrm>
            <a:off x="609600" y="2606675"/>
            <a:ext cx="807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Some node v be selected as the </a:t>
            </a:r>
            <a:r>
              <a:rPr lang="en-US" i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start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node.</a:t>
            </a:r>
          </a:p>
        </p:txBody>
      </p:sp>
      <p:sp>
        <p:nvSpPr>
          <p:cNvPr id="2080" name="Rectangle 32"/>
          <p:cNvSpPr>
            <a:spLocks/>
          </p:cNvSpPr>
          <p:nvPr/>
        </p:nvSpPr>
        <p:spPr bwMode="auto">
          <a:xfrm>
            <a:off x="609600" y="3749675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Use an array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0..n-1]: for </a:t>
            </a: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node w, store in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d[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w] the length of the shortest path from v to w.</a:t>
            </a:r>
          </a:p>
        </p:txBody>
      </p:sp>
      <p:sp>
        <p:nvSpPr>
          <p:cNvPr id="2081" name="Rectangle 33"/>
          <p:cNvSpPr>
            <a:spLocks/>
          </p:cNvSpPr>
          <p:nvPr/>
        </p:nvSpPr>
        <p:spPr bwMode="auto">
          <a:xfrm>
            <a:off x="609600" y="2057400"/>
            <a:ext cx="7543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(v1, v2) is the weight of the edge from node v1 to v2.</a:t>
            </a:r>
          </a:p>
        </p:txBody>
      </p:sp>
      <p:sp>
        <p:nvSpPr>
          <p:cNvPr id="2082" name="Rectangle 34"/>
          <p:cNvSpPr>
            <a:spLocks/>
          </p:cNvSpPr>
          <p:nvPr/>
        </p:nvSpPr>
        <p:spPr bwMode="auto">
          <a:xfrm>
            <a:off x="609600" y="3124200"/>
            <a:ext cx="7543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Calculate length of shortest path from v to each node.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052" grpId="0" autoUpdateAnimBg="0"/>
      <p:bldP spid="2078" grpId="0" autoUpdateAnimBg="0"/>
      <p:bldP spid="2079" grpId="0" autoUpdateAnimBg="0"/>
      <p:bldP spid="2080" grpId="0" autoUpdateAnimBg="0"/>
      <p:bldP spid="2081" grpId="0" autoUpdateAnimBg="0"/>
      <p:bldP spid="208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26900</TotalTime>
  <Pages>0</Pages>
  <Words>6843</Words>
  <Characters>0</Characters>
  <Application>Microsoft Macintosh PowerPoint</Application>
  <PresentationFormat>On-screen Show (4:3)</PresentationFormat>
  <Lines>0</Lines>
  <Paragraphs>917</Paragraphs>
  <Slides>38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Median</vt:lpstr>
      <vt:lpstr>Shortest Path Algorithm    Chapter 28 </vt:lpstr>
      <vt:lpstr>A7. Implement shortest-path algorithm</vt:lpstr>
      <vt:lpstr>Dijkstra’s shortest-path algorithm</vt:lpstr>
      <vt:lpstr>Dijkstra’s shortest-path algorithm</vt:lpstr>
      <vt:lpstr>1968 NATO Conference on Software Engineering </vt:lpstr>
      <vt:lpstr>1968 NATO Conference on Software Engineering, Garmisch, Germany</vt:lpstr>
      <vt:lpstr>1968 NATO Conference on Software Engineering, Garmisch, Germany</vt:lpstr>
      <vt:lpstr>1968/69 NATO Conferences on Software Engineering </vt:lpstr>
      <vt:lpstr>Dijkstra’s shortest path algorithm  </vt:lpstr>
      <vt:lpstr>The loop invariant </vt:lpstr>
      <vt:lpstr>The loop invariant </vt:lpstr>
      <vt:lpstr>PowerPoint Presentation</vt:lpstr>
      <vt:lpstr>PowerPoint Presentation</vt:lpstr>
      <vt:lpstr>The algorithm</vt:lpstr>
      <vt:lpstr>The algorithm</vt:lpstr>
      <vt:lpstr>PowerPoint Presentation</vt:lpstr>
      <vt:lpstr>PowerPoint Presentation</vt:lpstr>
      <vt:lpstr>PowerPoint Presentation</vt:lpstr>
      <vt:lpstr>PowerPoint Presentation</vt:lpstr>
      <vt:lpstr>Extend algorithm to include the shortest path  </vt:lpstr>
      <vt:lpstr>Extend algorithm to include the shortest path  </vt:lpstr>
      <vt:lpstr>Extend algorithm to include the shortest path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Queue</dc:title>
  <dc:creator>Dexter Kozen</dc:creator>
  <cp:lastModifiedBy>David Gries</cp:lastModifiedBy>
  <cp:revision>338</cp:revision>
  <cp:lastPrinted>2017-04-16T18:50:12Z</cp:lastPrinted>
  <dcterms:modified xsi:type="dcterms:W3CDTF">2017-10-26T13:48:02Z</dcterms:modified>
</cp:coreProperties>
</file>