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4" r:id="rId3"/>
    <p:sldId id="345" r:id="rId4"/>
    <p:sldId id="418" r:id="rId5"/>
    <p:sldId id="354" r:id="rId6"/>
    <p:sldId id="355" r:id="rId7"/>
    <p:sldId id="356" r:id="rId8"/>
    <p:sldId id="357" r:id="rId9"/>
    <p:sldId id="358" r:id="rId10"/>
    <p:sldId id="417" r:id="rId11"/>
    <p:sldId id="361" r:id="rId12"/>
    <p:sldId id="362" r:id="rId13"/>
    <p:sldId id="363" r:id="rId14"/>
    <p:sldId id="364" r:id="rId15"/>
    <p:sldId id="365" r:id="rId16"/>
    <p:sldId id="371" r:id="rId17"/>
    <p:sldId id="372" r:id="rId18"/>
    <p:sldId id="399" r:id="rId19"/>
    <p:sldId id="400" r:id="rId20"/>
    <p:sldId id="401" r:id="rId21"/>
    <p:sldId id="402" r:id="rId22"/>
    <p:sldId id="403" r:id="rId23"/>
    <p:sldId id="404" r:id="rId24"/>
    <p:sldId id="413" r:id="rId25"/>
    <p:sldId id="374" r:id="rId26"/>
    <p:sldId id="375" r:id="rId27"/>
    <p:sldId id="373" r:id="rId28"/>
    <p:sldId id="376" r:id="rId29"/>
    <p:sldId id="377" r:id="rId30"/>
    <p:sldId id="378" r:id="rId31"/>
    <p:sldId id="414" r:id="rId32"/>
    <p:sldId id="415" r:id="rId33"/>
    <p:sldId id="416" r:id="rId34"/>
    <p:sldId id="419" r:id="rId35"/>
    <p:sldId id="258" r:id="rId36"/>
    <p:sldId id="259" r:id="rId37"/>
    <p:sldId id="336" r:id="rId38"/>
    <p:sldId id="261" r:id="rId39"/>
    <p:sldId id="262" r:id="rId40"/>
    <p:sldId id="398" r:id="rId41"/>
    <p:sldId id="340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/>
    <p:restoredTop sz="94928" autoAdjust="0"/>
  </p:normalViewPr>
  <p:slideViewPr>
    <p:cSldViewPr>
      <p:cViewPr>
        <p:scale>
          <a:sx n="94" d="100"/>
          <a:sy n="94" d="100"/>
        </p:scale>
        <p:origin x="1000" y="304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Heaps And </a:t>
            </a:r>
            <a:br>
              <a:rPr lang="en-US" dirty="0" smtClean="0"/>
            </a:br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Lecture </a:t>
            </a:r>
            <a:r>
              <a:rPr lang="en-US" dirty="0" smtClean="0"/>
              <a:t>16</a:t>
            </a:r>
            <a:endParaRPr lang="en-US" dirty="0"/>
          </a:p>
          <a:p>
            <a:pPr>
              <a:defRPr/>
            </a:pPr>
            <a:r>
              <a:rPr lang="en-US" dirty="0"/>
              <a:t>CS2110 </a:t>
            </a:r>
            <a:r>
              <a:rPr lang="en-US" dirty="0" smtClean="0"/>
              <a:t>Fall 2017</a:t>
            </a:r>
            <a:endParaRPr lang="en-US" dirty="0"/>
          </a:p>
        </p:txBody>
      </p:sp>
      <p:pic>
        <p:nvPicPr>
          <p:cNvPr id="922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7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5272088" y="1536700"/>
            <a:ext cx="358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360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55763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is a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binary tree with certain properties (it's a concrete data structure)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Heap Order Invariant: every element in the tree is &gt;= its parent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Complete Binary Tree: every level of the tree (except last) is completely filled, there are no holes</a:t>
            </a: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 heap implements two key methods: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add(e): adds a new element to the heap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poll(): deletes the least element and returns it</a:t>
            </a:r>
            <a:endParaRPr lang="en-US" dirty="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6630" name="Rectangle 8"/>
          <p:cNvSpPr>
            <a:spLocks/>
          </p:cNvSpPr>
          <p:nvPr/>
        </p:nvSpPr>
        <p:spPr bwMode="auto">
          <a:xfrm>
            <a:off x="52435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6631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6632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3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6634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6635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6636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6637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6638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9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0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4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5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6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7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8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65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</p:spTree>
    <p:extLst>
      <p:ext uri="{BB962C8B-B14F-4D97-AF65-F5344CB8AC3E}">
        <p14:creationId xmlns:p14="http://schemas.microsoft.com/office/powerpoint/2010/main" val="45134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7654" name="Rectangle 8"/>
          <p:cNvSpPr>
            <a:spLocks/>
          </p:cNvSpPr>
          <p:nvPr/>
        </p:nvSpPr>
        <p:spPr bwMode="auto">
          <a:xfrm>
            <a:off x="52435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7655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7656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7658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7659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7660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7661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7662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7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8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9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0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1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2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38788" y="4443413"/>
            <a:ext cx="598487" cy="1038225"/>
            <a:chOff x="5538788" y="4443413"/>
            <a:chExt cx="598487" cy="1038225"/>
          </a:xfrm>
        </p:grpSpPr>
        <p:sp>
          <p:nvSpPr>
            <p:cNvPr id="27673" name="Rectangle 29"/>
            <p:cNvSpPr>
              <a:spLocks/>
            </p:cNvSpPr>
            <p:nvPr/>
          </p:nvSpPr>
          <p:spPr bwMode="auto">
            <a:xfrm>
              <a:off x="5756275" y="5011738"/>
              <a:ext cx="381000" cy="4699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27674" name="AutoShape 30"/>
            <p:cNvSpPr>
              <a:spLocks/>
            </p:cNvSpPr>
            <p:nvPr/>
          </p:nvSpPr>
          <p:spPr bwMode="auto">
            <a:xfrm>
              <a:off x="5538788" y="4443413"/>
              <a:ext cx="393700" cy="508000"/>
            </a:xfrm>
            <a:custGeom>
              <a:avLst/>
              <a:gdLst>
                <a:gd name="T0" fmla="*/ 0 w 21600"/>
                <a:gd name="T1" fmla="*/ 0 h 21600"/>
                <a:gd name="T2" fmla="*/ 393700 w 21600"/>
                <a:gd name="T3" fmla="*/ 5080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1EBC47-D94A-4DAF-9821-0BF0FB63586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76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67400"/>
            <a:ext cx="565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Put in the new element in a new node</a:t>
            </a:r>
          </a:p>
        </p:txBody>
      </p:sp>
    </p:spTree>
    <p:extLst>
      <p:ext uri="{BB962C8B-B14F-4D97-AF65-F5344CB8AC3E}">
        <p14:creationId xmlns:p14="http://schemas.microsoft.com/office/powerpoint/2010/main" val="84426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2534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8678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8679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8680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8682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8683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8684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8685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8686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1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2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3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4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6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Rectangle 29"/>
          <p:cNvSpPr>
            <a:spLocks/>
          </p:cNvSpPr>
          <p:nvPr/>
        </p:nvSpPr>
        <p:spPr bwMode="auto">
          <a:xfrm>
            <a:off x="5324475" y="3983038"/>
            <a:ext cx="381000" cy="469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28698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00906-30FD-43DD-8343-B06601BB9C6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87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0" y="59436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  <p:extLst>
      <p:ext uri="{BB962C8B-B14F-4D97-AF65-F5344CB8AC3E}">
        <p14:creationId xmlns:p14="http://schemas.microsoft.com/office/powerpoint/2010/main" val="115842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9702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9703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9704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9706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9707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9708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9709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9710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29722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0016687-1388-4A1C-B4C6-44DAA131C57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9724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  <p:extLst>
      <p:ext uri="{BB962C8B-B14F-4D97-AF65-F5344CB8AC3E}">
        <p14:creationId xmlns:p14="http://schemas.microsoft.com/office/powerpoint/2010/main" val="55934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4582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0726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0727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0728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4588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9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0730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0731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0732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0733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0734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5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0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1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2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3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4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5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0746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9AC6ED0-3F32-4835-B494-08833CBF2FB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748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</p:spTree>
    <p:extLst>
      <p:ext uri="{BB962C8B-B14F-4D97-AF65-F5344CB8AC3E}">
        <p14:creationId xmlns:p14="http://schemas.microsoft.com/office/powerpoint/2010/main" val="129975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787400" y="1968500"/>
            <a:ext cx="76835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Add e at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the leftmost empty leaf</a:t>
            </a: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Bubble e up until it no longer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violates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heap order</a:t>
            </a:r>
          </a:p>
          <a:p>
            <a:pPr marL="39687">
              <a:buClr>
                <a:srgbClr val="3333CC"/>
              </a:buClr>
              <a:buSzPct val="100000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The heap invariant is maintained!</a:t>
            </a: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685800" y="533400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 b="1">
              <a:solidFill>
                <a:srgbClr val="FF3300"/>
              </a:solidFill>
              <a:latin typeface="Courier New" charset="0"/>
              <a:cs typeface="Courier New" charset="0"/>
              <a:sym typeface="Courier New" charset="0"/>
            </a:endParaRPr>
          </a:p>
        </p:txBody>
      </p:sp>
      <p:sp>
        <p:nvSpPr>
          <p:cNvPr id="2560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10E9E7-76F9-402E-B5EA-6B9B71B2D69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2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787400" y="2200275"/>
            <a:ext cx="7683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3333CC"/>
                </a:solidFill>
                <a:cs typeface="Arial" charset="0"/>
              </a:rPr>
              <a:t>Time is O(log n), since the tree is balanced</a:t>
            </a:r>
          </a:p>
          <a:p>
            <a:pPr marL="269875" indent="-230188"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size of tree is exponential as a function of depth</a:t>
            </a: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depth of tree is logarithmic as a function of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EEAC70-C665-4FCC-B527-9EB48EA0022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6868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 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to a tree of size n</a:t>
            </a:r>
          </a:p>
        </p:txBody>
      </p:sp>
    </p:spTree>
    <p:extLst>
      <p:ext uri="{BB962C8B-B14F-4D97-AF65-F5344CB8AC3E}">
        <p14:creationId xmlns:p14="http://schemas.microsoft.com/office/powerpoint/2010/main" val="19820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9942" name="Rectangle 7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9943" name="Rectangle 8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44" name="Rectangle 9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380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9946" name="Rectangle 13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9947" name="Rectangle 14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9948" name="Rectangle 15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9949" name="Rectangle 16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9950" name="AutoShape 17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AutoShape 18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AutoShape 19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AutoShape 20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AutoShape 21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AutoShape 22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AutoShape 23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AutoShape 24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AutoShape 25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AutoShape 26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AutoShape 27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Rectangle 28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9962" name="AutoShape 29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307B7F-A386-4293-B860-4C4576BCA98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9964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</p:spTree>
    <p:extLst>
      <p:ext uri="{BB962C8B-B14F-4D97-AF65-F5344CB8AC3E}">
        <p14:creationId xmlns:p14="http://schemas.microsoft.com/office/powerpoint/2010/main" val="193932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0965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0966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0967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4826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0969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0970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0971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972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0973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6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7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0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4" name="Rectangle 27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0985" name="AutoShape 28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6" name="Rectangle 30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987" name="Rectangle 3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7F8209-0B4B-4579-A355-668BE416D2D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0989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538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Save top element in a local variable</a:t>
            </a:r>
          </a:p>
        </p:txBody>
      </p:sp>
    </p:spTree>
    <p:extLst>
      <p:ext uri="{BB962C8B-B14F-4D97-AF65-F5344CB8AC3E}">
        <p14:creationId xmlns:p14="http://schemas.microsoft.com/office/powerpoint/2010/main" val="189142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vs concrete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Abstract data structures are </a:t>
            </a:r>
            <a:r>
              <a:rPr lang="en-US" b="1" dirty="0" smtClean="0"/>
              <a:t>interfaces</a:t>
            </a:r>
            <a:endParaRPr lang="en-US" dirty="0"/>
          </a:p>
          <a:p>
            <a:pPr lvl="1"/>
            <a:r>
              <a:rPr lang="en-US" dirty="0" smtClean="0"/>
              <a:t>they specify only </a:t>
            </a:r>
            <a:r>
              <a:rPr lang="en-US" b="1" dirty="0" smtClean="0"/>
              <a:t>interface </a:t>
            </a:r>
            <a:r>
              <a:rPr lang="en-US" dirty="0" smtClean="0"/>
              <a:t>(method names and specs)</a:t>
            </a:r>
          </a:p>
          <a:p>
            <a:pPr lvl="1"/>
            <a:r>
              <a:rPr lang="en-US" dirty="0" smtClean="0"/>
              <a:t>not </a:t>
            </a:r>
            <a:r>
              <a:rPr lang="en-US" b="1" dirty="0" smtClean="0"/>
              <a:t>implementation</a:t>
            </a:r>
            <a:r>
              <a:rPr lang="en-US" dirty="0" smtClean="0"/>
              <a:t> (method bodies, fields,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Concrete data structures are </a:t>
            </a:r>
            <a:r>
              <a:rPr lang="en-US" b="1" dirty="0" smtClean="0"/>
              <a:t>classes</a:t>
            </a:r>
            <a:r>
              <a:rPr lang="en-US" dirty="0" smtClean="0"/>
              <a:t>. Abstract </a:t>
            </a:r>
            <a:r>
              <a:rPr lang="en-US" dirty="0" smtClean="0"/>
              <a:t>data structures can have multiple possible </a:t>
            </a:r>
            <a:r>
              <a:rPr lang="en-US" dirty="0" smtClean="0"/>
              <a:t>implementations</a:t>
            </a:r>
            <a:r>
              <a:rPr lang="en-US" b="1" dirty="0" smtClean="0"/>
              <a:t> </a:t>
            </a:r>
            <a:r>
              <a:rPr lang="en-US" dirty="0" smtClean="0"/>
              <a:t>by different concrete data structures.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1987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5844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5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1989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1990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991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5850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1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1993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1994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1995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1996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1997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0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1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2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3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4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5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6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7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8" name="Rectangle 27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2009" name="AutoShape 28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0" name="Rectangle 30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2011" name="Rectangle 3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612988-3ABA-438C-BBBD-2C09267F7FD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201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267" y="62314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5943600"/>
            <a:ext cx="81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Assign last value to the root, delete last value from heap</a:t>
            </a:r>
          </a:p>
        </p:txBody>
      </p:sp>
    </p:spTree>
    <p:extLst>
      <p:ext uri="{BB962C8B-B14F-4D97-AF65-F5344CB8AC3E}">
        <p14:creationId xmlns:p14="http://schemas.microsoft.com/office/powerpoint/2010/main" val="1183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6868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69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3013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3014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15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3017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3018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3019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3020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3021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2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3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Rectangle 27"/>
          <p:cNvSpPr>
            <a:spLocks/>
          </p:cNvSpPr>
          <p:nvPr/>
        </p:nvSpPr>
        <p:spPr bwMode="auto">
          <a:xfrm>
            <a:off x="4398963" y="18891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033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A12C8A-62BB-404B-AFDE-323E403574C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30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</a:t>
            </a:r>
            <a:r>
              <a:rPr lang="en-US" sz="3200" b="1" dirty="0">
                <a:latin typeface="Courier New" charset="0"/>
                <a:cs typeface="Courier New" charset="0"/>
              </a:rPr>
              <a:t>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  <p:extLst>
      <p:ext uri="{BB962C8B-B14F-4D97-AF65-F5344CB8AC3E}">
        <p14:creationId xmlns:p14="http://schemas.microsoft.com/office/powerpoint/2010/main" val="133740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4037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4038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39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4041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4042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4043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4044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4045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7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7"/>
          <p:cNvSpPr>
            <a:spLocks/>
          </p:cNvSpPr>
          <p:nvPr/>
        </p:nvSpPr>
        <p:spPr bwMode="auto">
          <a:xfrm>
            <a:off x="6113463" y="27908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4057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C12EF03-6F1F-4320-8EF1-BCD753D67BE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4059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  <p:extLst>
      <p:ext uri="{BB962C8B-B14F-4D97-AF65-F5344CB8AC3E}">
        <p14:creationId xmlns:p14="http://schemas.microsoft.com/office/powerpoint/2010/main" val="108586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7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5061" name="Rectangle 6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5062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063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922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3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5065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5066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5067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5068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5069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2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3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4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6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8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9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0" name="Rectangle 27"/>
          <p:cNvSpPr>
            <a:spLocks/>
          </p:cNvSpPr>
          <p:nvPr/>
        </p:nvSpPr>
        <p:spPr bwMode="auto">
          <a:xfrm>
            <a:off x="5402263" y="38957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5081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38F19A-77A0-4307-A6C7-68634BE9C64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508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  <p:extLst>
      <p:ext uri="{BB962C8B-B14F-4D97-AF65-F5344CB8AC3E}">
        <p14:creationId xmlns:p14="http://schemas.microsoft.com/office/powerpoint/2010/main" val="180434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723900" y="1858963"/>
            <a:ext cx="7683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Save the least element  (the root)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Assign last element of the heap to the root.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Remove last element of the heap.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Bubble element down –always with smaller child, until heap invariant is true again.</a:t>
            </a:r>
          </a:p>
          <a:p>
            <a:pPr marL="39687">
              <a:spcBef>
                <a:spcPts val="1000"/>
              </a:spcBef>
              <a:buClr>
                <a:srgbClr val="3333CC"/>
              </a:buClr>
              <a:buSzPct val="100000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The heap invariant is maintained!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Return the saved element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685800" y="685800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 b="1">
              <a:solidFill>
                <a:srgbClr val="FF3300"/>
              </a:solidFill>
              <a:latin typeface="Courier New" charset="0"/>
              <a:cs typeface="Courier New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25D7726-D406-4776-A3A8-4F089E9F3EB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91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838200" y="5143500"/>
            <a:ext cx="768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buClr>
                <a:srgbClr val="3333CC"/>
              </a:buClr>
              <a:buSzPct val="100000"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 Time is O(log n), since the tree is balanced</a:t>
            </a:r>
          </a:p>
        </p:txBody>
      </p:sp>
    </p:spTree>
    <p:extLst>
      <p:ext uri="{BB962C8B-B14F-4D97-AF65-F5344CB8AC3E}">
        <p14:creationId xmlns:p14="http://schemas.microsoft.com/office/powerpoint/2010/main" val="118134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&lt;E&gt;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E value;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left;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right;</a:t>
            </a:r>
          </a:p>
          <a:p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4083"/>
          <a:stretch/>
        </p:blipFill>
        <p:spPr>
          <a:xfrm>
            <a:off x="6379524" y="4688433"/>
            <a:ext cx="2535876" cy="20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Heap&lt;E&gt;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E[] heap;</a:t>
            </a:r>
          </a:p>
          <a:p>
            <a:r>
              <a:rPr lang="is-I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4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64213" y="18224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26828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81475" y="26812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37353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37353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37353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03513" y="47672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47672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2891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2891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1480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1480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1496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2982913" y="42021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2021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5257800" y="18288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94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Numbering the nodes in a heap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9667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3810000" y="27432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36" name="Rectangle 28"/>
          <p:cNvSpPr>
            <a:spLocks/>
          </p:cNvSpPr>
          <p:nvPr/>
        </p:nvSpPr>
        <p:spPr bwMode="auto">
          <a:xfrm>
            <a:off x="7010400" y="27432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2895600" y="37338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9" name="Rectangle 28"/>
          <p:cNvSpPr>
            <a:spLocks/>
          </p:cNvSpPr>
          <p:nvPr/>
        </p:nvSpPr>
        <p:spPr bwMode="auto">
          <a:xfrm>
            <a:off x="41910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40" name="Rectangle 28"/>
          <p:cNvSpPr>
            <a:spLocks/>
          </p:cNvSpPr>
          <p:nvPr/>
        </p:nvSpPr>
        <p:spPr bwMode="auto">
          <a:xfrm>
            <a:off x="76962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41" name="Rectangle 28"/>
          <p:cNvSpPr>
            <a:spLocks/>
          </p:cNvSpPr>
          <p:nvPr/>
        </p:nvSpPr>
        <p:spPr bwMode="auto">
          <a:xfrm>
            <a:off x="62484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42" name="Rectangle 28"/>
          <p:cNvSpPr>
            <a:spLocks/>
          </p:cNvSpPr>
          <p:nvPr/>
        </p:nvSpPr>
        <p:spPr bwMode="auto">
          <a:xfrm>
            <a:off x="23622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44" name="Rectangle 28"/>
          <p:cNvSpPr>
            <a:spLocks/>
          </p:cNvSpPr>
          <p:nvPr/>
        </p:nvSpPr>
        <p:spPr bwMode="auto">
          <a:xfrm>
            <a:off x="33528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45" name="Rectangle 28"/>
          <p:cNvSpPr>
            <a:spLocks/>
          </p:cNvSpPr>
          <p:nvPr/>
        </p:nvSpPr>
        <p:spPr bwMode="auto">
          <a:xfrm>
            <a:off x="46482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47" name="Rectangle 13"/>
          <p:cNvSpPr>
            <a:spLocks/>
          </p:cNvSpPr>
          <p:nvPr/>
        </p:nvSpPr>
        <p:spPr bwMode="auto">
          <a:xfrm>
            <a:off x="533400" y="17526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Number node starting at root </a:t>
            </a:r>
            <a:r>
              <a:rPr lang="en-US" dirty="0" smtClean="0">
                <a:solidFill>
                  <a:srgbClr val="800000"/>
                </a:solidFill>
                <a:cs typeface="Arial" charset="0"/>
              </a:rPr>
              <a:t>row by row, left to right</a:t>
            </a:r>
          </a:p>
          <a:p>
            <a:pPr marL="39688"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  <a:cs typeface="Arial" charset="0"/>
              </a:rPr>
              <a:t>Level-order traversal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86400"/>
            <a:ext cx="66010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Children of node </a:t>
            </a:r>
            <a:r>
              <a:rPr lang="en-US" dirty="0">
                <a:solidFill>
                  <a:srgbClr val="3366FF"/>
                </a:solidFill>
              </a:rPr>
              <a:t>k</a:t>
            </a:r>
            <a:r>
              <a:rPr lang="en-US" dirty="0"/>
              <a:t> are nodes   </a:t>
            </a:r>
            <a:r>
              <a:rPr lang="en-US" dirty="0">
                <a:solidFill>
                  <a:srgbClr val="3366FF"/>
                </a:solidFill>
              </a:rPr>
              <a:t>2k+1</a:t>
            </a:r>
            <a:r>
              <a:rPr lang="en-US" dirty="0"/>
              <a:t>  and  </a:t>
            </a:r>
            <a:r>
              <a:rPr lang="en-US" dirty="0">
                <a:solidFill>
                  <a:srgbClr val="3366FF"/>
                </a:solidFill>
              </a:rPr>
              <a:t>2k+2</a:t>
            </a:r>
          </a:p>
          <a:p>
            <a:r>
              <a:rPr lang="en-US" dirty="0">
                <a:solidFill>
                  <a:srgbClr val="3366FF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arent of node </a:t>
            </a:r>
            <a:r>
              <a:rPr lang="en-US" dirty="0">
                <a:solidFill>
                  <a:srgbClr val="3366FF"/>
                </a:solidFill>
              </a:rPr>
              <a:t>k </a:t>
            </a:r>
            <a:r>
              <a:rPr lang="en-US" dirty="0"/>
              <a:t>is node </a:t>
            </a:r>
            <a:r>
              <a:rPr lang="en-US" dirty="0">
                <a:solidFill>
                  <a:srgbClr val="3366FF"/>
                </a:solidFill>
              </a:rPr>
              <a:t>(k-1)/2</a:t>
            </a:r>
            <a:r>
              <a:rPr lang="en-US" dirty="0"/>
              <a:t> </a:t>
            </a:r>
          </a:p>
        </p:txBody>
      </p:sp>
      <p:sp>
        <p:nvSpPr>
          <p:cNvPr id="38" name="Rectangle 7"/>
          <p:cNvSpPr>
            <a:spLocks/>
          </p:cNvSpPr>
          <p:nvPr/>
        </p:nvSpPr>
        <p:spPr bwMode="auto">
          <a:xfrm>
            <a:off x="6629400" y="37099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AutoShape 21"/>
          <p:cNvSpPr>
            <a:spLocks/>
          </p:cNvSpPr>
          <p:nvPr/>
        </p:nvSpPr>
        <p:spPr bwMode="auto">
          <a:xfrm flipH="1">
            <a:off x="6902450" y="31242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Rectangle 14"/>
          <p:cNvSpPr>
            <a:spLocks/>
          </p:cNvSpPr>
          <p:nvPr/>
        </p:nvSpPr>
        <p:spPr bwMode="auto">
          <a:xfrm>
            <a:off x="3616325" y="4756150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8" name="AutoShape 24"/>
          <p:cNvSpPr>
            <a:spLocks/>
          </p:cNvSpPr>
          <p:nvPr/>
        </p:nvSpPr>
        <p:spPr bwMode="auto">
          <a:xfrm>
            <a:off x="3478213" y="419100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609600" y="198120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Heap nodes in b in order, going across each level from left to right, top to bottom</a:t>
            </a:r>
          </a:p>
          <a:p>
            <a:pPr marL="269875" indent="-230188">
              <a:spcBef>
                <a:spcPts val="12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Children of b[k] are b[2k + 1] and b[2k + 2]</a:t>
            </a:r>
          </a:p>
          <a:p>
            <a:pPr marL="269875" indent="-230188">
              <a:spcBef>
                <a:spcPts val="12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Parent of b[k] is b[(k – 1)/2]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685800" y="457200"/>
            <a:ext cx="7772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3556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Store a </a:t>
            </a:r>
            <a:r>
              <a:rPr lang="en-US" sz="3200" dirty="0"/>
              <a:t>heap in an array </a:t>
            </a:r>
            <a:r>
              <a:rPr lang="en-US" sz="3200" dirty="0" smtClean="0"/>
              <a:t>(or </a:t>
            </a:r>
            <a:r>
              <a:rPr lang="en-US" sz="3200" dirty="0" err="1" smtClean="0"/>
              <a:t>ArrayList</a:t>
            </a:r>
            <a:r>
              <a:rPr lang="en-US" sz="3200" dirty="0" smtClean="0"/>
              <a:t>) b</a:t>
            </a:r>
            <a:r>
              <a:rPr lang="en-US" sz="32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BF3B86-4F67-494C-9AE1-F679A46A99B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4267200"/>
            <a:ext cx="4495800" cy="918865"/>
            <a:chOff x="1447800" y="4495800"/>
            <a:chExt cx="4495800" cy="918865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4953000"/>
              <a:ext cx="44958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52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7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42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290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338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19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447800" y="4495800"/>
              <a:ext cx="343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0  1  2  3  4  5  6  7  8  9 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038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953000" y="5410200"/>
            <a:ext cx="3581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Tree structure is implicit. No need for explicit links!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0600" y="4724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8200" y="4114800"/>
            <a:ext cx="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71800" y="4114800"/>
            <a:ext cx="0" cy="53340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71800" y="4114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375920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parent</a:t>
            </a:r>
          </a:p>
        </p:txBody>
      </p:sp>
      <p:grpSp>
        <p:nvGrpSpPr>
          <p:cNvPr id="23558" name="Group 23557"/>
          <p:cNvGrpSpPr/>
          <p:nvPr/>
        </p:nvGrpSpPr>
        <p:grpSpPr>
          <a:xfrm>
            <a:off x="2667000" y="5029200"/>
            <a:ext cx="1524000" cy="609600"/>
            <a:chOff x="2667000" y="5029200"/>
            <a:chExt cx="1524000" cy="6096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67000" y="5029200"/>
              <a:ext cx="0" cy="6096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910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67000" y="5638800"/>
              <a:ext cx="1524000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862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990600" y="52578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to children</a:t>
            </a:r>
          </a:p>
        </p:txBody>
      </p:sp>
    </p:spTree>
    <p:extLst>
      <p:ext uri="{BB962C8B-B14F-4D97-AF65-F5344CB8AC3E}">
        <p14:creationId xmlns:p14="http://schemas.microsoft.com/office/powerpoint/2010/main" val="30961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760538"/>
            <a:ext cx="8229600" cy="4564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An instance of a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E[] b= new E[50];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is b[0..n-1]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n= 0;     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invariant is true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Add e to the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public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b[n]= e;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n= n + 1; 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(n - 1);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given on next slide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  --assuming there is space</a:t>
            </a:r>
          </a:p>
        </p:txBody>
      </p:sp>
    </p:spTree>
    <p:extLst>
      <p:ext uri="{BB962C8B-B14F-4D97-AF65-F5344CB8AC3E}">
        <p14:creationId xmlns:p14="http://schemas.microsoft.com/office/powerpoint/2010/main" val="41096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vs concrete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85800" y="1524000"/>
            <a:ext cx="80802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/>
              <a:t>i</a:t>
            </a:r>
            <a:r>
              <a:rPr lang="en-US" sz="2700" b="1" dirty="0" smtClean="0"/>
              <a:t>nterface</a:t>
            </a:r>
            <a:r>
              <a:rPr lang="en-US" sz="2700" dirty="0" smtClean="0"/>
              <a:t> List defines an “abstract data type”.</a:t>
            </a:r>
          </a:p>
          <a:p>
            <a:r>
              <a:rPr lang="en-US" sz="2700" dirty="0" smtClean="0"/>
              <a:t>It has methods: add, get, remove, </a:t>
            </a:r>
            <a:r>
              <a:rPr lang="is-IS" sz="2700" dirty="0" smtClean="0"/>
              <a:t>…</a:t>
            </a:r>
          </a:p>
          <a:p>
            <a:r>
              <a:rPr lang="en-US" sz="2700" dirty="0" smtClean="0"/>
              <a:t>Various </a:t>
            </a:r>
            <a:r>
              <a:rPr lang="en-US" sz="2700" b="1" dirty="0" smtClean="0"/>
              <a:t>classes</a:t>
            </a:r>
            <a:r>
              <a:rPr lang="en-US" sz="2700" dirty="0" smtClean="0"/>
              <a:t> </a:t>
            </a:r>
            <a:r>
              <a:rPr lang="en-US" sz="2700" dirty="0" smtClean="0"/>
              <a:t>("concrete data types") implement </a:t>
            </a:r>
            <a:r>
              <a:rPr lang="en-US" sz="2700" dirty="0" smtClean="0"/>
              <a:t>List: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60475"/>
              </p:ext>
            </p:extLst>
          </p:nvPr>
        </p:nvGraphicFramePr>
        <p:xfrm>
          <a:off x="1219200" y="3200400"/>
          <a:ext cx="6324600" cy="3657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38400"/>
                <a:gridCol w="1676400"/>
                <a:gridCol w="22098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Class: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ArrayList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LinkedList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Backing storage: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array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chained nodes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add(0,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add(n,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533400" y="1600200"/>
            <a:ext cx="8382000" cy="4945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/** Bubble element #k up to its position.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* Pre: heap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holds except maybe for k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private void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k) {</a:t>
            </a:r>
          </a:p>
          <a:p>
            <a:pPr marL="269875" indent="-230188"/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p is parent of k and every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elmnt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except perhaps k is &gt;= its parent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while (                                   ) {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add().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043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p= (k-1)/2;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4114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 &gt; 0 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(b[p]) &lt;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8733" y="45720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b[p]);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p;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p= (k-1)/2;</a:t>
            </a:r>
          </a:p>
        </p:txBody>
      </p:sp>
    </p:spTree>
    <p:extLst>
      <p:ext uri="{BB962C8B-B14F-4D97-AF65-F5344CB8AC3E}">
        <p14:creationId xmlns:p14="http://schemas.microsoft.com/office/powerpoint/2010/main" val="81830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Remove and return the smallest element 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poll() 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E v=  b[0];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smallest value at root.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n= n – 1;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move last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b[0]= b[n];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element to root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(0);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return v;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4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Tree has n node.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*  Return index of smaller child of node k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(2k+2 if k &gt;= n)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k,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c= 2*k + 2;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k’s right child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 &gt;= n || b[c-1].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(b[c]) &lt; 0)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c= c-1;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return c;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c’s smaller child</a:t>
            </a:r>
          </a:p>
        </p:txBody>
      </p:sp>
    </p:spTree>
    <p:extLst>
      <p:ext uri="{BB962C8B-B14F-4D97-AF65-F5344CB8AC3E}">
        <p14:creationId xmlns:p14="http://schemas.microsoft.com/office/powerpoint/2010/main" val="164044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457200"/>
            <a:ext cx="8305800" cy="6248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Bubble root down to its heap position.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Pre: b[0..n-1] is a heap except maybe b[0] */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private void </a:t>
            </a:r>
            <a:r>
              <a:rPr lang="en-US" sz="22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</a:t>
            </a: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</a:t>
            </a:r>
            <a:r>
              <a:rPr lang="en-US" sz="2200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b[0..n-1] is a heap except maybe b[k] AND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     b[c] is b[k]’s smallest child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while (                                      ) {</a:t>
            </a: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}    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k= 0;</a:t>
            </a:r>
          </a:p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7432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 &lt; n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(b[c]) &gt;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276600"/>
            <a:ext cx="5867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b[c]);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c;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</a:t>
            </a:r>
          </a:p>
        </p:txBody>
      </p:sp>
    </p:spTree>
    <p:extLst>
      <p:ext uri="{BB962C8B-B14F-4D97-AF65-F5344CB8AC3E}">
        <p14:creationId xmlns:p14="http://schemas.microsoft.com/office/powerpoint/2010/main" val="157417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3A305-BAF1-4E4C-98F8-3816292B6BF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/>
              <a:t>Some Abstract Data Types</a:t>
            </a:r>
            <a:endParaRPr lang="en-US" sz="32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197953"/>
          </a:xfrm>
        </p:spPr>
        <p:txBody>
          <a:bodyPr>
            <a:normAutofit lnSpcReduction="10000"/>
          </a:bodyPr>
          <a:lstStyle/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Stack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LIFO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) 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implemented using a List</a:t>
            </a:r>
          </a:p>
          <a:p>
            <a:pPr marL="269875" indent="-230188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–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Courier New" charset="0"/>
              </a:rPr>
              <a:t>allows only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add(0,val)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remove(0)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Courier New" charset="0"/>
              </a:rPr>
              <a:t> (push, pop)</a:t>
            </a:r>
            <a:endParaRPr lang="en-US" sz="2400" dirty="0" smtClean="0">
              <a:solidFill>
                <a:srgbClr val="008000"/>
              </a:solidFill>
              <a:cs typeface="Arial" charset="0"/>
            </a:endParaRPr>
          </a:p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Queue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FIFO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) implemented using a List</a:t>
            </a:r>
          </a:p>
          <a:p>
            <a:pPr marL="269875" indent="-230188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–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Courier New" charset="0"/>
              </a:rPr>
              <a:t>allows only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</a:t>
            </a:r>
            <a:r>
              <a:rPr lang="en-US" sz="2400" b="1" dirty="0" err="1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n,val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remove(0)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 (</a:t>
            </a: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enqueue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dequeue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pPr marL="382587" indent="-342900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solidFill>
                <a:srgbClr val="008000"/>
              </a:solidFill>
              <a:cs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838200" y="2362200"/>
            <a:ext cx="7543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95A47E-7852-4F50-B25B-0F5299C6EB9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05000" y="3657600"/>
            <a:ext cx="5638801" cy="1821597"/>
            <a:chOff x="1981200" y="3969603"/>
            <a:chExt cx="5638801" cy="1821597"/>
          </a:xfrm>
        </p:grpSpPr>
        <p:sp>
          <p:nvSpPr>
            <p:cNvPr id="11269" name="Oval 3"/>
            <p:cNvSpPr>
              <a:spLocks/>
            </p:cNvSpPr>
            <p:nvPr/>
          </p:nvSpPr>
          <p:spPr bwMode="auto">
            <a:xfrm>
              <a:off x="2816225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0" name="Rectangle 4"/>
            <p:cNvSpPr>
              <a:spLocks/>
            </p:cNvSpPr>
            <p:nvPr/>
          </p:nvSpPr>
          <p:spPr bwMode="auto">
            <a:xfrm>
              <a:off x="3370263" y="4820206"/>
              <a:ext cx="592137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>
              <a:off x="2905125" y="4951968"/>
              <a:ext cx="4556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6"/>
            <p:cNvSpPr>
              <a:spLocks/>
            </p:cNvSpPr>
            <p:nvPr/>
          </p:nvSpPr>
          <p:spPr bwMode="auto">
            <a:xfrm>
              <a:off x="3816350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3" name="Rectangle 7"/>
            <p:cNvSpPr>
              <a:spLocks/>
            </p:cNvSpPr>
            <p:nvPr/>
          </p:nvSpPr>
          <p:spPr bwMode="auto">
            <a:xfrm>
              <a:off x="4370388" y="4820206"/>
              <a:ext cx="658812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905250" y="4951968"/>
              <a:ext cx="4556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Oval 9"/>
            <p:cNvSpPr>
              <a:spLocks/>
            </p:cNvSpPr>
            <p:nvPr/>
          </p:nvSpPr>
          <p:spPr bwMode="auto">
            <a:xfrm>
              <a:off x="4821238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6" name="Rectangle 10"/>
            <p:cNvSpPr>
              <a:spLocks/>
            </p:cNvSpPr>
            <p:nvPr/>
          </p:nvSpPr>
          <p:spPr bwMode="auto">
            <a:xfrm>
              <a:off x="5375275" y="4820206"/>
              <a:ext cx="568325" cy="4492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4910138" y="4951968"/>
              <a:ext cx="4556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Oval 12"/>
            <p:cNvSpPr>
              <a:spLocks/>
            </p:cNvSpPr>
            <p:nvPr/>
          </p:nvSpPr>
          <p:spPr bwMode="auto">
            <a:xfrm>
              <a:off x="5821363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79" name="Rectangle 13"/>
            <p:cNvSpPr>
              <a:spLocks/>
            </p:cNvSpPr>
            <p:nvPr/>
          </p:nvSpPr>
          <p:spPr bwMode="auto">
            <a:xfrm>
              <a:off x="6375400" y="4820206"/>
              <a:ext cx="711200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>
              <a:off x="5910263" y="4951968"/>
              <a:ext cx="4556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15"/>
            <p:cNvSpPr>
              <a:spLocks/>
            </p:cNvSpPr>
            <p:nvPr/>
          </p:nvSpPr>
          <p:spPr bwMode="auto">
            <a:xfrm>
              <a:off x="3354755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55</a:t>
              </a:r>
            </a:p>
          </p:txBody>
        </p:sp>
        <p:sp>
          <p:nvSpPr>
            <p:cNvPr id="11282" name="Rectangle 16"/>
            <p:cNvSpPr>
              <a:spLocks/>
            </p:cNvSpPr>
            <p:nvPr/>
          </p:nvSpPr>
          <p:spPr bwMode="auto">
            <a:xfrm>
              <a:off x="4362024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12</a:t>
              </a:r>
            </a:p>
          </p:txBody>
        </p:sp>
        <p:sp>
          <p:nvSpPr>
            <p:cNvPr id="11283" name="Rectangle 17"/>
            <p:cNvSpPr>
              <a:spLocks/>
            </p:cNvSpPr>
            <p:nvPr/>
          </p:nvSpPr>
          <p:spPr bwMode="auto">
            <a:xfrm>
              <a:off x="5456972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19</a:t>
              </a:r>
            </a:p>
          </p:txBody>
        </p:sp>
        <p:sp>
          <p:nvSpPr>
            <p:cNvPr id="11284" name="Rectangle 18"/>
            <p:cNvSpPr>
              <a:spLocks/>
            </p:cNvSpPr>
            <p:nvPr/>
          </p:nvSpPr>
          <p:spPr bwMode="auto">
            <a:xfrm>
              <a:off x="6377355" y="4810681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16</a:t>
              </a:r>
            </a:p>
          </p:txBody>
        </p:sp>
        <p:sp>
          <p:nvSpPr>
            <p:cNvPr id="11285" name="Oval 19"/>
            <p:cNvSpPr>
              <a:spLocks/>
            </p:cNvSpPr>
            <p:nvPr/>
          </p:nvSpPr>
          <p:spPr bwMode="auto">
            <a:xfrm>
              <a:off x="2819400" y="565046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286" name="AutoShape 20"/>
            <p:cNvSpPr>
              <a:spLocks/>
            </p:cNvSpPr>
            <p:nvPr/>
          </p:nvSpPr>
          <p:spPr bwMode="auto">
            <a:xfrm rot="10800000" flipH="1">
              <a:off x="2905125" y="5166280"/>
              <a:ext cx="3678238" cy="560387"/>
            </a:xfrm>
            <a:custGeom>
              <a:avLst/>
              <a:gdLst>
                <a:gd name="T0" fmla="*/ 0 w 21600"/>
                <a:gd name="T1" fmla="*/ 0 h 21600"/>
                <a:gd name="T2" fmla="*/ 3678238 w 21600"/>
                <a:gd name="T3" fmla="*/ 31908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87" name="Rectangle 21"/>
            <p:cNvSpPr>
              <a:spLocks/>
            </p:cNvSpPr>
            <p:nvPr/>
          </p:nvSpPr>
          <p:spPr bwMode="auto">
            <a:xfrm>
              <a:off x="1981200" y="4747736"/>
              <a:ext cx="725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head</a:t>
              </a:r>
            </a:p>
          </p:txBody>
        </p:sp>
        <p:sp>
          <p:nvSpPr>
            <p:cNvPr id="11288" name="Rectangle 22"/>
            <p:cNvSpPr>
              <a:spLocks/>
            </p:cNvSpPr>
            <p:nvPr/>
          </p:nvSpPr>
          <p:spPr bwMode="auto">
            <a:xfrm>
              <a:off x="2209800" y="5421868"/>
              <a:ext cx="434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tail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33600" y="3969603"/>
              <a:ext cx="5486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Both efficiently implementable using a singly linked list with head and tail</a:t>
              </a:r>
            </a:p>
          </p:txBody>
        </p:sp>
      </p:grpSp>
      <p:sp>
        <p:nvSpPr>
          <p:cNvPr id="28" name="Content Placeholder 23"/>
          <p:cNvSpPr txBox="1">
            <a:spLocks/>
          </p:cNvSpPr>
          <p:nvPr/>
        </p:nvSpPr>
        <p:spPr bwMode="auto">
          <a:xfrm>
            <a:off x="612775" y="5747814"/>
            <a:ext cx="8153400" cy="219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err="1" smtClean="0">
                <a:solidFill>
                  <a:srgbClr val="3333CC"/>
                </a:solidFill>
                <a:cs typeface="Arial" charset="0"/>
              </a:rPr>
              <a:t>PriorityQueue</a:t>
            </a:r>
            <a:endParaRPr lang="en-US" sz="2400" dirty="0" smtClean="0">
              <a:solidFill>
                <a:srgbClr val="008000"/>
              </a:solidFill>
              <a:cs typeface="Arial" charset="0"/>
            </a:endParaRPr>
          </a:p>
          <a:p>
            <a:pPr marL="382587" indent="-342900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Arial" charset="0"/>
              <a:buChar char="•"/>
              <a:defRPr/>
            </a:pPr>
            <a:endParaRPr lang="en-US" sz="2400" dirty="0" smtClean="0">
              <a:solidFill>
                <a:srgbClr val="008000"/>
              </a:solidFill>
              <a:cs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</a:t>
            </a:r>
            <a:r>
              <a:rPr lang="en-US" sz="3200" dirty="0" smtClean="0">
                <a:solidFill>
                  <a:srgbClr val="800000"/>
                </a:solidFill>
              </a:rPr>
              <a:t>Queue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Data structure in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which 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data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items are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Comparable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3300"/>
                </a:solidFill>
                <a:cs typeface="Arial" charset="0"/>
              </a:rPr>
              <a:t>Smaller</a:t>
            </a:r>
            <a:r>
              <a:rPr lang="en-US" sz="2400" i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elements (determined by </a:t>
            </a:r>
            <a:r>
              <a:rPr lang="en-US" sz="2400" b="1" dirty="0" err="1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400" dirty="0">
                <a:solidFill>
                  <a:srgbClr val="3333CB"/>
                </a:solidFill>
                <a:cs typeface="Arial" charset="0"/>
              </a:rPr>
              <a:t>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have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cs typeface="Arial" charset="0"/>
              </a:rPr>
              <a:t>higher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priority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return the element with the highest priority = least element in the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ordering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</a:rPr>
              <a:t>break ties arbitrarily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838200" y="2057400"/>
            <a:ext cx="7543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lnSpc>
                <a:spcPct val="90000"/>
              </a:lnSpc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E456D4-2F98-4CD8-90D4-04A9136BAAC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Many uses of priority queues (&amp; heaps)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153400" cy="3657600"/>
          </a:xfrm>
        </p:spPr>
        <p:txBody>
          <a:bodyPr/>
          <a:lstStyle/>
          <a:p>
            <a:r>
              <a:rPr lang="en-US" sz="2400" dirty="0"/>
              <a:t>Event-driven simulation: customers in a line</a:t>
            </a:r>
          </a:p>
          <a:p>
            <a:r>
              <a:rPr lang="en-US" sz="2400" dirty="0"/>
              <a:t>Collision detection: "next time of contact" for colliding bodies</a:t>
            </a:r>
          </a:p>
          <a:p>
            <a:r>
              <a:rPr lang="en-US" sz="2400" dirty="0"/>
              <a:t>Graph searching: </a:t>
            </a:r>
            <a:r>
              <a:rPr lang="en-US" sz="2400" dirty="0" err="1"/>
              <a:t>Dijkstra's</a:t>
            </a:r>
            <a:r>
              <a:rPr lang="en-US" sz="2400" dirty="0"/>
              <a:t> algorithm, Prim's algorithm </a:t>
            </a:r>
          </a:p>
          <a:p>
            <a:r>
              <a:rPr lang="en-US" sz="2400" dirty="0"/>
              <a:t>AI Path Planning: A* search </a:t>
            </a:r>
          </a:p>
          <a:p>
            <a:r>
              <a:rPr lang="en-US" sz="2400" dirty="0"/>
              <a:t>Statistics: maintain largest M values in a sequence </a:t>
            </a:r>
          </a:p>
          <a:p>
            <a:r>
              <a:rPr lang="en-US" sz="2400" dirty="0"/>
              <a:t>Operating systems: load balancing, interrupt handling </a:t>
            </a:r>
          </a:p>
          <a:p>
            <a:r>
              <a:rPr lang="en-US" sz="2400" dirty="0"/>
              <a:t>Discrete optimization: bin packing, scheduling </a:t>
            </a:r>
            <a:endParaRPr lang="en-US" sz="2400" dirty="0" smtClean="0"/>
          </a:p>
          <a:p>
            <a:r>
              <a:rPr lang="en-US" sz="2400" dirty="0" smtClean="0"/>
              <a:t>College: prioritizing assignments for multiple classes.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51750" cy="113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587823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Surface simplification [Garland and </a:t>
            </a:r>
            <a:r>
              <a:rPr lang="en-US" sz="2200" dirty="0" err="1"/>
              <a:t>Heckbert</a:t>
            </a:r>
            <a:r>
              <a:rPr lang="en-US" sz="2200" dirty="0"/>
              <a:t> 1997]</a:t>
            </a:r>
          </a:p>
        </p:txBody>
      </p:sp>
    </p:spTree>
    <p:extLst>
      <p:ext uri="{BB962C8B-B14F-4D97-AF65-F5344CB8AC3E}">
        <p14:creationId xmlns:p14="http://schemas.microsoft.com/office/powerpoint/2010/main" val="1703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b="1" dirty="0" err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java.util.PriorityQueue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&lt;E&gt;</a:t>
            </a:r>
            <a:endParaRPr lang="en-US" sz="3200" b="1" dirty="0">
              <a:solidFill>
                <a:srgbClr val="800000"/>
              </a:solidFill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665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     </a:t>
            </a:r>
            <a:r>
              <a:rPr lang="en-US" b="1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TIME</a:t>
            </a:r>
          </a:p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min elem.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min elem.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  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239000" y="1676400"/>
            <a:ext cx="1066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5410200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IF implemented with a heap!</a:t>
            </a:r>
            <a:endParaRPr lang="en-US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86600" y="2057400"/>
            <a:ext cx="3048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queues as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1AD7C-87B5-4589-8A7D-EE929539B5E2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811213" y="1768475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as a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put new element at front – 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008000"/>
              </a:buClr>
              <a:buSzPct val="100000"/>
              <a:buFont typeface="Arial" charset="0"/>
              <a:buChar char="–"/>
            </a:pP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as an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ordered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 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min element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at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front –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269875" indent="-230188" algn="ctr"/>
            <a:r>
              <a:rPr lang="en-US" dirty="0">
                <a:solidFill>
                  <a:srgbClr val="FF3300"/>
                </a:solidFill>
                <a:cs typeface="Arial" charset="0"/>
              </a:rPr>
              <a:t>Can we do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3A305-BAF1-4E4C-98F8-3816292B6B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Priority queues as heaps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3" y="1655763"/>
            <a:ext cx="7543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is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can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be used to implement priority queues</a:t>
            </a: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Gives better complexity than either ordered or unordered list implementation: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add():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       (n is the size of the heap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peek():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O(1)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poll():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5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What if the priority is independent from the value?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Separate priority from value and do this: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add(e, p);  </a:t>
            </a:r>
            <a:r>
              <a:rPr lang="en-US" sz="2400" dirty="0">
                <a:solidFill>
                  <a:srgbClr val="008000"/>
                </a:solidFill>
              </a:rPr>
              <a:t>//add element e with priority p (a double)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EASY!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7432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Be able to change priority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change(e, p);  </a:t>
            </a:r>
            <a:r>
              <a:rPr lang="en-US" sz="2400" dirty="0">
                <a:solidFill>
                  <a:srgbClr val="008000"/>
                </a:solidFill>
              </a:rPr>
              <a:t>//change priority of e to 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HARD!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Big question</a:t>
            </a:r>
            <a:r>
              <a:rPr lang="en-US" dirty="0"/>
              <a:t>: How do we find e in the heap?</a:t>
            </a:r>
            <a:br>
              <a:rPr lang="en-US" dirty="0"/>
            </a:br>
            <a:r>
              <a:rPr lang="en-US" dirty="0"/>
              <a:t>Searching heap takes time proportional to its size! </a:t>
            </a:r>
            <a:r>
              <a:rPr lang="en-US" dirty="0">
                <a:solidFill>
                  <a:srgbClr val="FF0000"/>
                </a:solidFill>
              </a:rPr>
              <a:t>No good!</a:t>
            </a:r>
          </a:p>
          <a:p>
            <a:r>
              <a:rPr lang="en-US" dirty="0">
                <a:solidFill>
                  <a:schemeClr val="tx1"/>
                </a:solidFill>
              </a:rPr>
              <a:t>Once found, change priority and bubble up or down. </a:t>
            </a:r>
            <a:r>
              <a:rPr lang="en-US" dirty="0">
                <a:solidFill>
                  <a:srgbClr val="FF0000"/>
                </a:solidFill>
              </a:rPr>
              <a:t>OKAY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Assignment A6: implement this heap! Use a second data structure to make change-priority expected log n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</a:p>
          <a:p>
            <a:r>
              <a:rPr lang="en-US" dirty="0" err="1" smtClean="0"/>
              <a:t>LinkedList</a:t>
            </a:r>
            <a:r>
              <a:rPr lang="en-US" dirty="0" smtClean="0"/>
              <a:t> (</a:t>
            </a:r>
            <a:r>
              <a:rPr lang="en-US" dirty="0" err="1" smtClean="0"/>
              <a:t>singley</a:t>
            </a:r>
            <a:r>
              <a:rPr lang="en-US" dirty="0" smtClean="0"/>
              <a:t>-linked, doubly-linked)</a:t>
            </a:r>
          </a:p>
          <a:p>
            <a:r>
              <a:rPr lang="en-US" dirty="0" smtClean="0"/>
              <a:t>Trees (binary, general)</a:t>
            </a:r>
          </a:p>
          <a:p>
            <a:r>
              <a:rPr lang="en-US" dirty="0" smtClean="0"/>
              <a:t>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55763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is a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binary tree with certain properties (it's a concrete data structure)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Heap Order Invariant: every element in the tree is &gt;= its parent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Complete Binary Tree: every level of the tree (except last) is completely filled, there are no holes</a:t>
            </a:r>
            <a:endParaRPr lang="en-US" dirty="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438471"/>
            <a:ext cx="773223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Do not confuse with</a:t>
            </a:r>
            <a:r>
              <a:rPr lang="en-US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i="1">
                <a:solidFill>
                  <a:srgbClr val="FF3300"/>
                </a:solidFill>
                <a:cs typeface="Arial" charset="0"/>
              </a:rPr>
              <a:t>heap memory</a:t>
            </a:r>
            <a:r>
              <a:rPr lang="en-US">
                <a:solidFill>
                  <a:schemeClr val="tx1"/>
                </a:solidFill>
                <a:cs typeface="Arial" charset="0"/>
              </a:rPr>
              <a:t>, where the Java virtual machine allocates space for objects – different usage of the word</a:t>
            </a:r>
            <a:r>
              <a:rPr lang="en-US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i="1" smtClean="0">
                <a:solidFill>
                  <a:srgbClr val="FF3300"/>
                </a:solidFill>
                <a:cs typeface="Arial" charset="0"/>
              </a:rPr>
              <a:t>heap</a:t>
            </a:r>
            <a:endParaRPr lang="en-US" i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7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002213" y="2127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6607175" y="2987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3419475" y="2986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6813" y="4040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21" y="18"/>
              <a:ext cx="331" cy="262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5891213" y="4040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205288" y="4040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7313613" y="4040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17713" y="5072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13" y="23"/>
              <a:ext cx="339" cy="257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3700463" y="5072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2854325" y="50720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4527550" y="5072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5499100" y="5072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3603625" y="2593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164138" y="2593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2714625" y="3452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3600450" y="3452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164263" y="3454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6875463" y="3454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2297113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2716213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3970338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4384675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5770563" y="4506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304800" y="1981200"/>
            <a:ext cx="411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Every element is &gt;= its parent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4800" y="4572000"/>
            <a:ext cx="4959600" cy="2034064"/>
            <a:chOff x="3193800" y="4572000"/>
            <a:chExt cx="4959600" cy="2034064"/>
          </a:xfrm>
        </p:grpSpPr>
        <p:sp>
          <p:nvSpPr>
            <p:cNvPr id="19482" name="Rectangle 29"/>
            <p:cNvSpPr>
              <a:spLocks/>
            </p:cNvSpPr>
            <p:nvPr/>
          </p:nvSpPr>
          <p:spPr bwMode="auto">
            <a:xfrm>
              <a:off x="3193800" y="5867400"/>
              <a:ext cx="4959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150"/>
                </a:spcBef>
              </a:pPr>
              <a:r>
                <a:rPr lang="en-US" dirty="0">
                  <a:solidFill>
                    <a:srgbClr val="008000"/>
                  </a:solidFill>
                  <a:cs typeface="Arial" charset="0"/>
                </a:rPr>
                <a:t>Note: 19, 20 &lt; 35: Smaller elements</a:t>
              </a:r>
              <a:br>
                <a:rPr lang="en-US" dirty="0">
                  <a:solidFill>
                    <a:srgbClr val="008000"/>
                  </a:solidFill>
                  <a:cs typeface="Arial" charset="0"/>
                </a:rPr>
              </a:br>
              <a:r>
                <a:rPr lang="en-US" dirty="0">
                  <a:solidFill>
                    <a:srgbClr val="008000"/>
                  </a:solidFill>
                  <a:cs typeface="Arial" charset="0"/>
                </a:rPr>
                <a:t>can be deeper in the tree!</a:t>
              </a:r>
            </a:p>
          </p:txBody>
        </p:sp>
        <p:sp>
          <p:nvSpPr>
            <p:cNvPr id="19483" name="AutoShape 30"/>
            <p:cNvSpPr>
              <a:spLocks/>
            </p:cNvSpPr>
            <p:nvPr/>
          </p:nvSpPr>
          <p:spPr bwMode="auto">
            <a:xfrm rot="10800000" flipH="1">
              <a:off x="4953000" y="5562600"/>
              <a:ext cx="228600" cy="381000"/>
            </a:xfrm>
            <a:custGeom>
              <a:avLst/>
              <a:gdLst>
                <a:gd name="T0" fmla="*/ 0 w 21600"/>
                <a:gd name="T1" fmla="*/ 0 h 21600"/>
                <a:gd name="T2" fmla="*/ 1274762 w 21600"/>
                <a:gd name="T3" fmla="*/ 50958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AutoShape 31"/>
            <p:cNvSpPr>
              <a:spLocks/>
            </p:cNvSpPr>
            <p:nvPr/>
          </p:nvSpPr>
          <p:spPr bwMode="auto">
            <a:xfrm rot="10800000" flipH="1">
              <a:off x="5562601" y="4572000"/>
              <a:ext cx="1523999" cy="1371600"/>
            </a:xfrm>
            <a:custGeom>
              <a:avLst/>
              <a:gdLst>
                <a:gd name="T0" fmla="*/ 0 w 21600"/>
                <a:gd name="T1" fmla="*/ 0 h 21600"/>
                <a:gd name="T2" fmla="*/ 60325 w 21600"/>
                <a:gd name="T3" fmla="*/ 1122362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64213" y="1746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2606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81475" y="2605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3659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6532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3659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79713" y="4691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3616325" y="46910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289550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261100" y="4691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212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212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071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071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9262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0591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34782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146675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532563" y="4125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533400" y="1828800"/>
            <a:ext cx="3505200" cy="19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Every level (except last) completely filled.</a:t>
            </a:r>
          </a:p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Nodes on bottom level are as far left as possible.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0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840413" y="1746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445375" y="2606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257675" y="2605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5013" y="3659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7294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5043488" y="3659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5913" y="4691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538663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365750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337300" y="4691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441825" y="2212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6002338" y="2212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552825" y="3071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438650" y="3071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70024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1353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808538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222875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608763" y="4125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304800" y="1837380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Not a heap because it has two holes</a:t>
            </a:r>
          </a:p>
        </p:txBody>
      </p:sp>
      <p:sp>
        <p:nvSpPr>
          <p:cNvPr id="19482" name="Rectangle 29"/>
          <p:cNvSpPr>
            <a:spLocks/>
          </p:cNvSpPr>
          <p:nvPr/>
        </p:nvSpPr>
        <p:spPr bwMode="auto">
          <a:xfrm>
            <a:off x="5105400" y="5257800"/>
            <a:ext cx="2093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missing  nodes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954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5" name="AutoShape 23"/>
          <p:cNvSpPr>
            <a:spLocks/>
          </p:cNvSpPr>
          <p:nvPr/>
        </p:nvSpPr>
        <p:spPr bwMode="auto">
          <a:xfrm flipH="1" flipV="1">
            <a:off x="4114800" y="5029200"/>
            <a:ext cx="990600" cy="3810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23"/>
          <p:cNvSpPr>
            <a:spLocks/>
          </p:cNvSpPr>
          <p:nvPr/>
        </p:nvSpPr>
        <p:spPr bwMode="auto">
          <a:xfrm flipV="1">
            <a:off x="7239000" y="3962400"/>
            <a:ext cx="1066800" cy="14478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381000" y="5257800"/>
            <a:ext cx="7848600" cy="14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Not a heap because: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missing a node on level 2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bottom level nodes are not as far left as possible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8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7743</TotalTime>
  <Pages>0</Pages>
  <Words>1868</Words>
  <Characters>0</Characters>
  <Application>Microsoft Macintosh PowerPoint</Application>
  <PresentationFormat>On-screen Show (4:3)</PresentationFormat>
  <Lines>0</Lines>
  <Paragraphs>516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Calibri</vt:lpstr>
      <vt:lpstr>Consolas</vt:lpstr>
      <vt:lpstr>Courier</vt:lpstr>
      <vt:lpstr>Courier New</vt:lpstr>
      <vt:lpstr>Times New Roman</vt:lpstr>
      <vt:lpstr>Tw Cen MT</vt:lpstr>
      <vt:lpstr>Wingdings</vt:lpstr>
      <vt:lpstr>Wingdings 2</vt:lpstr>
      <vt:lpstr>ヒラギノ角ゴ ProN W3</vt:lpstr>
      <vt:lpstr>ヒラギノ角ゴ ProN W6</vt:lpstr>
      <vt:lpstr>Arial</vt:lpstr>
      <vt:lpstr>Median</vt:lpstr>
      <vt:lpstr>Heaps And  Priority Queues</vt:lpstr>
      <vt:lpstr>Abstract vs concrete data structures</vt:lpstr>
      <vt:lpstr>Abstract vs concrete data structures</vt:lpstr>
      <vt:lpstr>Concrete Data Types</vt:lpstr>
      <vt:lpstr>Concrete data structures</vt:lpstr>
      <vt:lpstr>Heaps</vt:lpstr>
      <vt:lpstr>Order Property</vt:lpstr>
      <vt:lpstr>Completeness Property</vt:lpstr>
      <vt:lpstr>Completeness Property</vt:lpstr>
      <vt:lpstr>Heaps</vt:lpstr>
      <vt:lpstr>add(e)</vt:lpstr>
      <vt:lpstr>add(e)</vt:lpstr>
      <vt:lpstr>add()</vt:lpstr>
      <vt:lpstr>add()</vt:lpstr>
      <vt:lpstr>add()</vt:lpstr>
      <vt:lpstr>add(e)</vt:lpstr>
      <vt:lpstr>add(e) to a tree of size n</vt:lpstr>
      <vt:lpstr>poll()</vt:lpstr>
      <vt:lpstr>poll()</vt:lpstr>
      <vt:lpstr>poll()</vt:lpstr>
      <vt:lpstr>poll()</vt:lpstr>
      <vt:lpstr>poll()</vt:lpstr>
      <vt:lpstr>poll()</vt:lpstr>
      <vt:lpstr>poll()</vt:lpstr>
      <vt:lpstr>Implementing Heaps</vt:lpstr>
      <vt:lpstr>Implementing Heaps</vt:lpstr>
      <vt:lpstr>Numbering the nodes in a heap</vt:lpstr>
      <vt:lpstr>Store a heap in an array (or ArrayList) b!</vt:lpstr>
      <vt:lpstr>add()  --assuming there is space</vt:lpstr>
      <vt:lpstr>add(). Remember, heap is in b[0..n-1]</vt:lpstr>
      <vt:lpstr>poll(). Remember, heap is in b[0..n-1]</vt:lpstr>
      <vt:lpstr>c’s smaller child</vt:lpstr>
      <vt:lpstr>PowerPoint Presentation</vt:lpstr>
      <vt:lpstr>Abstract Data Types</vt:lpstr>
      <vt:lpstr>Some Abstract Data Types</vt:lpstr>
      <vt:lpstr>Priority Queue</vt:lpstr>
      <vt:lpstr>Many uses of priority queues (&amp; heaps)</vt:lpstr>
      <vt:lpstr>java.util.PriorityQueue&lt;E&gt;</vt:lpstr>
      <vt:lpstr>Priority queues as lists</vt:lpstr>
      <vt:lpstr>Priority queues as heaps</vt:lpstr>
      <vt:lpstr>What if the priority is independent from the value?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Microsoft Office User</cp:lastModifiedBy>
  <cp:revision>190</cp:revision>
  <cp:lastPrinted>2016-04-02T19:08:43Z</cp:lastPrinted>
  <dcterms:modified xsi:type="dcterms:W3CDTF">2017-10-16T20:05:54Z</dcterms:modified>
</cp:coreProperties>
</file>