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28"/>
  </p:notesMasterIdLst>
  <p:handoutMasterIdLst>
    <p:handoutMasterId r:id="rId29"/>
  </p:handoutMasterIdLst>
  <p:sldIdLst>
    <p:sldId id="257" r:id="rId3"/>
    <p:sldId id="387" r:id="rId4"/>
    <p:sldId id="389" r:id="rId5"/>
    <p:sldId id="388" r:id="rId6"/>
    <p:sldId id="377" r:id="rId7"/>
    <p:sldId id="378" r:id="rId8"/>
    <p:sldId id="379" r:id="rId9"/>
    <p:sldId id="277" r:id="rId10"/>
    <p:sldId id="361" r:id="rId11"/>
    <p:sldId id="384" r:id="rId12"/>
    <p:sldId id="271" r:id="rId13"/>
    <p:sldId id="272" r:id="rId14"/>
    <p:sldId id="366" r:id="rId15"/>
    <p:sldId id="375" r:id="rId16"/>
    <p:sldId id="376" r:id="rId17"/>
    <p:sldId id="386" r:id="rId18"/>
    <p:sldId id="356" r:id="rId19"/>
    <p:sldId id="357" r:id="rId20"/>
    <p:sldId id="358" r:id="rId21"/>
    <p:sldId id="359" r:id="rId22"/>
    <p:sldId id="360" r:id="rId23"/>
    <p:sldId id="279" r:id="rId24"/>
    <p:sldId id="368" r:id="rId25"/>
    <p:sldId id="380" r:id="rId26"/>
    <p:sldId id="36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">
          <p15:clr>
            <a:srgbClr val="A4A3A4"/>
          </p15:clr>
        </p15:guide>
        <p15:guide id="2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CC"/>
    <a:srgbClr val="FF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8"/>
  </p:normalViewPr>
  <p:slideViewPr>
    <p:cSldViewPr>
      <p:cViewPr>
        <p:scale>
          <a:sx n="89" d="100"/>
          <a:sy n="89" d="100"/>
        </p:scale>
        <p:origin x="-1104" y="-224"/>
      </p:cViewPr>
      <p:guideLst>
        <p:guide orient="horz" pos="2304"/>
        <p:guide pos="2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4318BD-C299-44E9-88D1-C6CC9E233D26}" type="datetimeFigureOut">
              <a:rPr lang="fr-FR" smtClean="0"/>
              <a:pPr/>
              <a:t>9/19/17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05F905-2C5C-4864-A355-6EC3CB3AE8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579695-C23E-4FFE-ABC5-539166CA7C48}" type="datetimeFigureOut">
              <a:rPr lang="fr-FR" smtClean="0"/>
              <a:pPr/>
              <a:t>9/19/17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F3DDF71-1BD4-4DB5-A775-C070775D01D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66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9/19/17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CB95-2B6A-467F-B333-49971DD91110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486EEE-CEC5-4AEA-9FA0-08BD86ED8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95EA-417B-4F7C-962F-9E328EFCE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FE25-7B5C-405C-9E44-2D9F3E686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0990A-AB83-4A88-A706-0F19240CB2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75A245-EE69-4B3A-AFB3-0E3CED1714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9BB117-30C8-4C4C-A786-F07586D08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D23AC-FF0A-4996-AE1A-D46A57801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0C3DA-37AA-4A8A-84A9-259E84A18ACC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DD195D-8CA4-4EB9-95E6-C475B94F1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0FE9C2-751A-4D4B-83D5-7DEE1D71A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9/19/17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02889-2932-4A11-AA74-26138C8CB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ingbat.com/java/Recursion-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002"/>
            <a:ext cx="9550088" cy="5968805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rIns="132080"/>
          <a:lstStyle/>
          <a:p>
            <a:pPr algn="r"/>
            <a:r>
              <a:rPr lang="en-US" sz="3600" dirty="0" smtClean="0"/>
              <a:t>Recursion</a:t>
            </a:r>
            <a:br>
              <a:rPr lang="en-US" sz="3600" dirty="0" smtClean="0"/>
            </a:br>
            <a:r>
              <a:rPr lang="en-US" sz="3600" dirty="0" smtClean="0"/>
              <a:t> (Continued)</a:t>
            </a:r>
            <a:endParaRPr lang="en-US" sz="36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rIns="132080" anchor="ctr">
            <a:normAutofit fontScale="92500" lnSpcReduction="10000"/>
          </a:bodyPr>
          <a:lstStyle/>
          <a:p>
            <a:pPr marL="39688" indent="0" algn="ctr">
              <a:spcBef>
                <a:spcPct val="0"/>
              </a:spcBef>
              <a:buFont typeface="Wingdings" charset="2"/>
              <a:buNone/>
            </a:pPr>
            <a:r>
              <a:rPr lang="en-US" sz="2000" dirty="0"/>
              <a:t>Lecture 9</a:t>
            </a:r>
          </a:p>
          <a:p>
            <a:pPr marL="39688" indent="0" algn="ctr">
              <a:spcBef>
                <a:spcPts val="500"/>
              </a:spcBef>
              <a:buFont typeface="Wingdings" charset="2"/>
              <a:buNone/>
            </a:pPr>
            <a:r>
              <a:rPr lang="en-US" sz="2000" dirty="0"/>
              <a:t>CS2110 – </a:t>
            </a:r>
            <a:r>
              <a:rPr lang="en-US" sz="2000" dirty="0" smtClean="0"/>
              <a:t>Fall 2017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Problems with recursive structure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Code will be available on the course webpage.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exp</a:t>
            </a:r>
            <a:r>
              <a:rPr lang="en-US" dirty="0" smtClean="0">
                <a:latin typeface="Times New Roman"/>
                <a:cs typeface="Times New Roman"/>
              </a:rPr>
              <a:t> - exponentiation, the slow way and the fast way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erms – list all permutations of a string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ile-a-kitchen – place L-shaped tiles on a kitchen floor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drawSierpinski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– drawing the </a:t>
            </a:r>
            <a:r>
              <a:rPr lang="en-US" dirty="0" err="1" smtClean="0">
                <a:latin typeface="Times New Roman"/>
                <a:cs typeface="Times New Roman"/>
              </a:rPr>
              <a:t>Sierpinski</a:t>
            </a:r>
            <a:r>
              <a:rPr lang="en-US" dirty="0" smtClean="0">
                <a:latin typeface="Times New Roman"/>
                <a:cs typeface="Times New Roman"/>
              </a:rPr>
              <a:t> Triangle</a:t>
            </a: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Computing </a:t>
            </a:r>
            <a:r>
              <a:rPr lang="en-US" sz="3200" dirty="0" err="1" smtClean="0">
                <a:solidFill>
                  <a:srgbClr val="800000"/>
                </a:solidFill>
              </a:rPr>
              <a:t>b</a:t>
            </a:r>
            <a:r>
              <a:rPr lang="en-US" sz="4000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3200" dirty="0" smtClean="0">
                <a:solidFill>
                  <a:srgbClr val="800000"/>
                </a:solidFill>
              </a:rPr>
              <a:t> for n &gt;= 0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E6C706-42C8-4184-8300-7301804EC3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 smtClean="0"/>
              <a:t>0</a:t>
            </a:r>
            <a:r>
              <a:rPr lang="en-US" sz="2400" dirty="0" smtClean="0"/>
              <a:t> = 1</a:t>
            </a:r>
          </a:p>
          <a:p>
            <a:pPr lvl="1"/>
            <a:r>
              <a:rPr lang="en-US" sz="2400" dirty="0"/>
              <a:t>If n != </a:t>
            </a:r>
            <a:r>
              <a:rPr lang="en-US" sz="2400" dirty="0" smtClean="0"/>
              <a:t>0,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= b * b</a:t>
            </a:r>
            <a:r>
              <a:rPr lang="en-US" sz="3200" baseline="30000" dirty="0" smtClean="0"/>
              <a:t>n-1</a:t>
            </a:r>
            <a:endParaRPr lang="en-US" sz="3200" dirty="0"/>
          </a:p>
          <a:p>
            <a:pPr lvl="1"/>
            <a:r>
              <a:rPr lang="en-US" sz="2400" dirty="0"/>
              <a:t>If n != 0 and even,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(b*</a:t>
            </a:r>
            <a:r>
              <a:rPr lang="en-US" sz="2400" dirty="0"/>
              <a:t>b</a:t>
            </a:r>
            <a:r>
              <a:rPr lang="en-US" sz="2400" dirty="0" smtClean="0"/>
              <a:t>)</a:t>
            </a:r>
            <a:r>
              <a:rPr lang="en-US" sz="3200" baseline="30000" dirty="0"/>
              <a:t>n/2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Judicious use of the third property gives far better algorithm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876800"/>
            <a:ext cx="716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Example: 3</a:t>
            </a:r>
            <a:r>
              <a:rPr lang="en-US" sz="3200" baseline="30000" dirty="0" smtClean="0">
                <a:solidFill>
                  <a:srgbClr val="800000"/>
                </a:solidFill>
              </a:rPr>
              <a:t>8</a:t>
            </a:r>
            <a:r>
              <a:rPr lang="en-US" dirty="0" smtClean="0">
                <a:solidFill>
                  <a:srgbClr val="800000"/>
                </a:solidFill>
              </a:rPr>
              <a:t>  =  (3*3) * (3*3) * (3*3) * (3*3)  =  (3*3) </a:t>
            </a:r>
            <a:r>
              <a:rPr lang="en-US" sz="3200" baseline="30000" dirty="0" smtClean="0">
                <a:solidFill>
                  <a:srgbClr val="800000"/>
                </a:solidFill>
              </a:rPr>
              <a:t>4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 smtClean="0">
                <a:solidFill>
                  <a:srgbClr val="800000"/>
                </a:solidFill>
              </a:rPr>
              <a:t>b</a:t>
            </a:r>
            <a:r>
              <a:rPr lang="en-US" sz="3200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Power computation:</a:t>
            </a:r>
          </a:p>
          <a:p>
            <a:pPr lvl="1"/>
            <a:r>
              <a:rPr lang="en-US" sz="2400" dirty="0"/>
              <a:t>b</a:t>
            </a:r>
            <a:r>
              <a:rPr lang="en-US" sz="3200" baseline="30000" dirty="0" smtClean="0"/>
              <a:t>0</a:t>
            </a:r>
            <a:r>
              <a:rPr lang="en-US" sz="2400" dirty="0" smtClean="0"/>
              <a:t> = 1</a:t>
            </a:r>
          </a:p>
          <a:p>
            <a:pPr lvl="1"/>
            <a:r>
              <a:rPr lang="en-US" sz="2400" dirty="0" smtClean="0"/>
              <a:t>If n != 0,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= b b</a:t>
            </a:r>
            <a:r>
              <a:rPr lang="en-US" sz="3200" baseline="30000" dirty="0" smtClean="0"/>
              <a:t>n-1</a:t>
            </a:r>
            <a:endParaRPr lang="en-US" sz="3200" dirty="0" smtClean="0"/>
          </a:p>
          <a:p>
            <a:pPr lvl="1"/>
            <a:r>
              <a:rPr lang="en-US" sz="2400" dirty="0" smtClean="0"/>
              <a:t>If n != 0 and even, </a:t>
            </a:r>
            <a:r>
              <a:rPr lang="en-US" sz="2400" dirty="0" err="1" smtClean="0"/>
              <a:t>b</a:t>
            </a:r>
            <a:r>
              <a:rPr lang="en-US" sz="3200" baseline="30000" dirty="0" err="1" smtClean="0"/>
              <a:t>n</a:t>
            </a:r>
            <a:r>
              <a:rPr lang="en-US" sz="2400" dirty="0" smtClean="0"/>
              <a:t> = (b*b)</a:t>
            </a:r>
            <a:r>
              <a:rPr lang="en-US" sz="3200" baseline="30000" dirty="0" smtClean="0"/>
              <a:t>n/2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n = 16</a:t>
            </a:r>
          </a:p>
          <a:p>
            <a:r>
              <a:rPr lang="en-US" dirty="0" smtClean="0"/>
              <a:t>Next recursive call: 8</a:t>
            </a:r>
            <a:endParaRPr lang="en-US" dirty="0"/>
          </a:p>
          <a:p>
            <a:r>
              <a:rPr lang="en-US" dirty="0"/>
              <a:t>Next recursive call</a:t>
            </a:r>
            <a:r>
              <a:rPr lang="en-US" dirty="0" smtClean="0"/>
              <a:t>: 4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= 2**4</a:t>
            </a:r>
            <a:endParaRPr lang="en-US" dirty="0"/>
          </a:p>
          <a:p>
            <a:r>
              <a:rPr lang="en-US" dirty="0" smtClean="0"/>
              <a:t>Suppose n = 2**k</a:t>
            </a:r>
          </a:p>
          <a:p>
            <a:r>
              <a:rPr lang="en-US" dirty="0" smtClean="0"/>
              <a:t>Will make k + 2 calls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Computing </a:t>
            </a:r>
            <a:r>
              <a:rPr lang="en-US" sz="3200" dirty="0" err="1" smtClean="0">
                <a:solidFill>
                  <a:srgbClr val="800000"/>
                </a:solidFill>
              </a:rPr>
              <a:t>b</a:t>
            </a:r>
            <a:r>
              <a:rPr lang="en-US" sz="3200" baseline="30000" dirty="0" err="1" smtClean="0">
                <a:solidFill>
                  <a:srgbClr val="800000"/>
                </a:solidFill>
              </a:rPr>
              <a:t>n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for n &gt;= 0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57200" y="36576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752600"/>
            <a:ext cx="283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n = 16</a:t>
            </a:r>
          </a:p>
          <a:p>
            <a:r>
              <a:rPr lang="en-US" dirty="0" smtClean="0"/>
              <a:t>Next recursive call: 8</a:t>
            </a:r>
            <a:endParaRPr lang="en-US" dirty="0"/>
          </a:p>
          <a:p>
            <a:r>
              <a:rPr lang="en-US" dirty="0"/>
              <a:t>Next recursive call</a:t>
            </a:r>
            <a:r>
              <a:rPr lang="en-US" dirty="0" smtClean="0"/>
              <a:t>: 4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Next recursive call: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Then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14800"/>
            <a:ext cx="28159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= 2**4</a:t>
            </a:r>
            <a:endParaRPr lang="en-US" dirty="0"/>
          </a:p>
          <a:p>
            <a:r>
              <a:rPr lang="en-US" dirty="0" smtClean="0"/>
              <a:t>Suppose n = 2**k</a:t>
            </a:r>
          </a:p>
          <a:p>
            <a:r>
              <a:rPr lang="en-US" smtClean="0"/>
              <a:t>Will make k + 2 </a:t>
            </a:r>
            <a:r>
              <a:rPr lang="en-US" dirty="0" smtClean="0"/>
              <a:t>calls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119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If  n = 2**k</a:t>
            </a:r>
          </a:p>
          <a:p>
            <a:r>
              <a:rPr lang="en-US" dirty="0" smtClean="0">
                <a:solidFill>
                  <a:srgbClr val="CC3399"/>
                </a:solidFill>
              </a:rPr>
              <a:t>k  is called the logarithm (to base 2)</a:t>
            </a:r>
          </a:p>
          <a:p>
            <a:r>
              <a:rPr lang="en-US" dirty="0" smtClean="0">
                <a:solidFill>
                  <a:srgbClr val="CC3399"/>
                </a:solidFill>
              </a:rPr>
              <a:t>of  n:   </a:t>
            </a:r>
            <a:r>
              <a:rPr lang="en-US" dirty="0" smtClean="0">
                <a:solidFill>
                  <a:srgbClr val="FF0000"/>
                </a:solidFill>
              </a:rPr>
              <a:t>k = log n  </a:t>
            </a:r>
            <a:r>
              <a:rPr lang="en-US" dirty="0" smtClean="0">
                <a:solidFill>
                  <a:srgbClr val="CC3399"/>
                </a:solidFill>
              </a:rPr>
              <a:t>or  </a:t>
            </a:r>
            <a:r>
              <a:rPr lang="en-US" dirty="0" smtClean="0">
                <a:solidFill>
                  <a:srgbClr val="FF0000"/>
                </a:solidFill>
              </a:rPr>
              <a:t>k = log(n)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44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Difference between linear and log solutions?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539931" y="3886200"/>
            <a:ext cx="5320938" cy="25750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(n%2 == 0)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(b*b,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/2);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539931" y="1524000"/>
            <a:ext cx="4724370" cy="22057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177800" tIns="177800" rIns="182880" bIns="17780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/** = b**n. Precondition: n &gt;= 0 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static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double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  <a:sym typeface="Courier New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if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(n == 0)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1;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  return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 b * 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  <a:sym typeface="Courier New" charset="0"/>
              </a:rPr>
              <a:t>power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(b, n-1);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  <a:sym typeface="Courier New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6002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recursive calls is 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3048000"/>
            <a:ext cx="302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recursive calls is ~ log 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962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To show difference, we run linear version with bigger n until out of stack space. Then run log one on that n. See demo.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5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Table of log to the base 2</a:t>
            </a:r>
            <a:br>
              <a:rPr lang="en-US" sz="3200" dirty="0" smtClean="0">
                <a:solidFill>
                  <a:srgbClr val="800000"/>
                </a:solidFill>
              </a:rPr>
            </a:b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57400" y="1371600"/>
            <a:ext cx="533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k	</a:t>
            </a:r>
            <a:r>
              <a:rPr lang="en-US" dirty="0">
                <a:latin typeface="Courier New"/>
                <a:cs typeface="Courier New"/>
              </a:rPr>
              <a:t>n = 2^</a:t>
            </a:r>
            <a:r>
              <a:rPr lang="en-US" dirty="0" smtClean="0">
                <a:latin typeface="Courier New"/>
                <a:cs typeface="Courier New"/>
              </a:rPr>
              <a:t>k	log n (= k)</a:t>
            </a:r>
          </a:p>
          <a:p>
            <a:r>
              <a:rPr lang="en-US" dirty="0" smtClean="0">
                <a:latin typeface="Courier New"/>
                <a:cs typeface="Courier New"/>
              </a:rPr>
              <a:t> 0   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1   </a:t>
            </a: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 	 0</a:t>
            </a:r>
          </a:p>
          <a:p>
            <a:r>
              <a:rPr lang="en-US" dirty="0" smtClean="0">
                <a:latin typeface="Courier New"/>
                <a:cs typeface="Courier New"/>
              </a:rPr>
              <a:t> 1	   2			 1</a:t>
            </a:r>
          </a:p>
          <a:p>
            <a:r>
              <a:rPr lang="en-US" dirty="0" smtClean="0">
                <a:latin typeface="Courier New"/>
                <a:cs typeface="Courier New"/>
              </a:rPr>
              <a:t> 2	   4			 2</a:t>
            </a:r>
          </a:p>
          <a:p>
            <a:r>
              <a:rPr lang="en-US" dirty="0" smtClean="0">
                <a:latin typeface="Courier New"/>
                <a:cs typeface="Courier New"/>
              </a:rPr>
              <a:t> 3	   8			 3</a:t>
            </a:r>
          </a:p>
          <a:p>
            <a:r>
              <a:rPr lang="en-US" dirty="0" smtClean="0">
                <a:latin typeface="Courier New"/>
                <a:cs typeface="Courier New"/>
              </a:rPr>
              <a:t> 4	  16			 4</a:t>
            </a:r>
          </a:p>
          <a:p>
            <a:r>
              <a:rPr lang="en-US" dirty="0" smtClean="0">
                <a:latin typeface="Courier New"/>
                <a:cs typeface="Courier New"/>
              </a:rPr>
              <a:t> 5	  32			 5</a:t>
            </a:r>
          </a:p>
          <a:p>
            <a:r>
              <a:rPr lang="en-US" dirty="0" smtClean="0">
                <a:latin typeface="Courier New"/>
                <a:cs typeface="Courier New"/>
              </a:rPr>
              <a:t> 6	  64			 6</a:t>
            </a:r>
          </a:p>
          <a:p>
            <a:r>
              <a:rPr lang="en-US" dirty="0" smtClean="0">
                <a:latin typeface="Courier New"/>
                <a:cs typeface="Courier New"/>
              </a:rPr>
              <a:t> 7	 128			 7</a:t>
            </a:r>
          </a:p>
          <a:p>
            <a:r>
              <a:rPr lang="en-US" dirty="0" smtClean="0">
                <a:latin typeface="Courier New"/>
                <a:cs typeface="Courier New"/>
              </a:rPr>
              <a:t> 8	 256			 8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9	 512			 9</a:t>
            </a:r>
          </a:p>
          <a:p>
            <a:pPr marL="457200" indent="-457200">
              <a:buAutoNum type="arabicPlain" startAt="10"/>
            </a:pPr>
            <a:r>
              <a:rPr lang="en-US" dirty="0" smtClean="0">
                <a:latin typeface="Courier New"/>
                <a:cs typeface="Courier New"/>
              </a:rPr>
              <a:t>   1024			10</a:t>
            </a:r>
          </a:p>
          <a:p>
            <a:pPr marL="457200" indent="-457200">
              <a:buAutoNum type="arabicPlain" startAt="10"/>
            </a:pPr>
            <a:r>
              <a:rPr lang="en-US" dirty="0" smtClean="0">
                <a:latin typeface="Courier New"/>
                <a:cs typeface="Courier New"/>
              </a:rPr>
              <a:t>   2148			11</a:t>
            </a:r>
          </a:p>
          <a:p>
            <a:r>
              <a:rPr lang="en-US" dirty="0" smtClean="0">
                <a:latin typeface="Courier New"/>
                <a:cs typeface="Courier New"/>
              </a:rPr>
              <a:t>15   32768		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48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pPr algn="ctr"/>
            <a:r>
              <a:rPr lang="en-US" sz="3200" dirty="0">
                <a:solidFill>
                  <a:srgbClr val="800000"/>
                </a:solidFill>
              </a:rPr>
              <a:t>Permutations of a String</a:t>
            </a:r>
            <a:endParaRPr lang="en-US" sz="32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D73C1E-8206-4137-8EE5-DCDC1F046D9B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1600200"/>
            <a:ext cx="8153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endParaRPr lang="en-US" sz="3200" baseline="30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erms(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):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acb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bac,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bca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cab,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cba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2547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bc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cb</a:t>
            </a:r>
            <a:endParaRPr lang="en-US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ac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ca</a:t>
            </a:r>
            <a:endParaRPr lang="en-US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ab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ba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862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/>
              <a:t>Recursive definition:</a:t>
            </a:r>
          </a:p>
          <a:p>
            <a:pPr marL="0" indent="0">
              <a:buFont typeface="Wingdings"/>
              <a:buNone/>
            </a:pPr>
            <a:r>
              <a:rPr lang="en-US" sz="2400" dirty="0" smtClean="0"/>
              <a:t>	Each possible first letter, followed by </a:t>
            </a:r>
            <a:r>
              <a:rPr lang="en-US" sz="2400" dirty="0" smtClean="0">
                <a:solidFill>
                  <a:srgbClr val="FF0000"/>
                </a:solidFill>
              </a:rPr>
              <a:t>all permutations of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	the remaining characters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236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Kitchen in </a:t>
            </a:r>
            <a:r>
              <a:rPr lang="en-US" sz="2400" dirty="0" err="1">
                <a:latin typeface="Tw Cen MT" charset="0"/>
                <a:ea typeface="MS PGothic" charset="0"/>
              </a:rPr>
              <a:t>Gries’s</a:t>
            </a:r>
            <a:r>
              <a:rPr lang="en-US" sz="2400" dirty="0">
                <a:latin typeface="Tw Cen MT" charset="0"/>
                <a:ea typeface="MS PGothic" charset="0"/>
              </a:rPr>
              <a:t> </a:t>
            </a:r>
            <a:r>
              <a:rPr lang="en-US" sz="2400" dirty="0" smtClean="0">
                <a:latin typeface="Tw Cen MT" charset="0"/>
                <a:ea typeface="MS PGothic" charset="0"/>
              </a:rPr>
              <a:t>house: 8 </a:t>
            </a:r>
            <a:r>
              <a:rPr lang="en-US" sz="2400" dirty="0">
                <a:latin typeface="Tw Cen MT" charset="0"/>
                <a:ea typeface="MS PGothic" charset="0"/>
              </a:rPr>
              <a:t>x 8. </a:t>
            </a:r>
            <a:r>
              <a:rPr lang="en-US" sz="2400" dirty="0" smtClean="0">
                <a:latin typeface="Tw Cen MT" charset="0"/>
                <a:ea typeface="MS PGothic" charset="0"/>
              </a:rPr>
              <a:t>Fridge sits </a:t>
            </a:r>
            <a:r>
              <a:rPr lang="en-US" sz="2400" dirty="0">
                <a:latin typeface="Tw Cen MT" charset="0"/>
                <a:ea typeface="MS PGothic" charset="0"/>
              </a:rPr>
              <a:t>on one of </a:t>
            </a:r>
            <a:r>
              <a:rPr lang="en-US" sz="2400" dirty="0" smtClean="0">
                <a:latin typeface="Tw Cen MT" charset="0"/>
                <a:ea typeface="MS PGothic" charset="0"/>
              </a:rPr>
              <a:t>1x1 squares</a:t>
            </a:r>
            <a:endParaRPr lang="en-US" sz="2400" dirty="0">
              <a:latin typeface="Tw Cen MT" charset="0"/>
              <a:ea typeface="MS PGothic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Tw Cen MT" charset="0"/>
                <a:ea typeface="MS PGothic" charset="0"/>
              </a:rPr>
              <a:t>His wife, Elaine, wants </a:t>
            </a:r>
            <a:r>
              <a:rPr lang="en-US" sz="2400" dirty="0" smtClean="0">
                <a:latin typeface="Tw Cen MT" charset="0"/>
                <a:ea typeface="MS PGothic" charset="0"/>
              </a:rPr>
              <a:t>kitchen </a:t>
            </a:r>
            <a:r>
              <a:rPr lang="en-US" sz="2400" dirty="0">
                <a:latin typeface="Tw Cen MT" charset="0"/>
                <a:ea typeface="MS PGothic" charset="0"/>
              </a:rPr>
              <a:t>tiled with el-shaped tiles –every square except where the refrigerator sits should be tiled</a:t>
            </a:r>
            <a:r>
              <a:rPr lang="en-US" sz="2400" dirty="0" smtClean="0">
                <a:latin typeface="Tw Cen MT" charset="0"/>
                <a:ea typeface="MS PGothic" charset="0"/>
              </a:rPr>
              <a:t>.</a:t>
            </a: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4648200" y="57912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18125" y="33528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1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r>
                <a:rPr lang="en-US">
                  <a:solidFill>
                    <a:schemeClr val="tx1"/>
                  </a:solidFill>
                  <a:cs typeface="Times New Roman" charset="0"/>
                </a:rPr>
                <a:t>8</a:t>
              </a: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054" y="3449209"/>
            <a:ext cx="430334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</a:t>
            </a:r>
            <a:r>
              <a:rPr lang="en-US" dirty="0" smtClean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 smtClean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0009CC"/>
                </a:solidFill>
              </a:rPr>
              <a:t>by </a:t>
            </a:r>
            <a:r>
              <a:rPr lang="en-US" dirty="0" smtClean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3</a:t>
            </a:r>
            <a:r>
              <a:rPr lang="en-US" dirty="0" smtClean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0009CC"/>
                </a:solidFill>
              </a:rPr>
              <a:t>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</a:t>
            </a: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FF0000"/>
                </a:solidFill>
              </a:rPr>
              <a:t>We abstract away keeping track of where the filled square is, etc.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84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8006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FF0000"/>
                </a:solidFill>
              </a:rPr>
              <a:t>We generalize to a</a:t>
            </a:r>
            <a:r>
              <a:rPr lang="en-US" dirty="0" smtClean="0">
                <a:solidFill>
                  <a:srgbClr val="0009CC"/>
                </a:solidFill>
              </a:rPr>
              <a:t> </a:t>
            </a:r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kitchen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7027" y="5012200"/>
            <a:ext cx="15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case?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6258" y="31242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34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8800"/>
            <a:ext cx="737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 &gt; 0. What can we do to get kitchens of size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257800" y="2895600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9CC"/>
                </a:solidFill>
              </a:rPr>
              <a:t>2</a:t>
            </a:r>
            <a:r>
              <a:rPr lang="en-US" sz="3200" baseline="30000" dirty="0" smtClean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1290935"/>
            <a:ext cx="47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9CC"/>
                </a:solidFill>
              </a:rPr>
              <a:t>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00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155" y="735771"/>
            <a:ext cx="7880045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mes new roman"/>
                <a:ea typeface="Courier" charset="0"/>
                <a:cs typeface="Tmes new roman"/>
              </a:rPr>
              <a:t>Prelim one week from Thursday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>
                <a:solidFill>
                  <a:srgbClr val="800000"/>
                </a:solidFill>
                <a:latin typeface="Tmes new roman"/>
                <a:ea typeface="Courier" charset="0"/>
                <a:cs typeface="Tmes new roman"/>
              </a:rPr>
              <a:t>Visit Exams page of course website, check what time your prelim is, complete assignment P1Conflict ONLY if necessary. So far 54, people completed it!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mes new roman"/>
                <a:ea typeface="Courier" charset="0"/>
                <a:cs typeface="Tmes new roman"/>
              </a:rPr>
              <a:t>Review session Sunday 1-3. Kimball B11. Next week’s recitation will also be a review.</a:t>
            </a:r>
            <a:endParaRPr lang="en-US" dirty="0" smtClean="0">
              <a:solidFill>
                <a:schemeClr val="tx1"/>
              </a:solidFill>
              <a:latin typeface="Tmes new roman"/>
              <a:ea typeface="Courier" charset="0"/>
              <a:cs typeface="Tmes new roman"/>
            </a:endParaRP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Tmes new roman"/>
                <a:cs typeface="Tmes new roman"/>
              </a:rPr>
              <a:t>A3 is due 3 days from now, on Friday.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mes new roman"/>
                <a:cs typeface="Tmes new roman"/>
              </a:rPr>
              <a:t>If appropriate, please check the </a:t>
            </a:r>
            <a:r>
              <a:rPr lang="en-US" dirty="0" err="1" smtClean="0">
                <a:solidFill>
                  <a:srgbClr val="FF0000"/>
                </a:solidFill>
                <a:latin typeface="Tmes new roman"/>
                <a:cs typeface="Tmes new roman"/>
              </a:rPr>
              <a:t>JavaHyperText</a:t>
            </a:r>
            <a:r>
              <a:rPr lang="en-US" dirty="0" smtClean="0">
                <a:solidFill>
                  <a:srgbClr val="FF0000"/>
                </a:solidFill>
                <a:latin typeface="Tmes new roman"/>
                <a:cs typeface="Tmes new roman"/>
              </a:rPr>
              <a:t> before posting a question on the Piazza.</a:t>
            </a:r>
            <a:r>
              <a:rPr lang="en-US" dirty="0">
                <a:solidFill>
                  <a:srgbClr val="FF0000"/>
                </a:solidFill>
                <a:latin typeface="Tmes new roman"/>
                <a:cs typeface="T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mes new roman"/>
                <a:cs typeface="Tmes new roman"/>
              </a:rPr>
              <a:t>You can get your answer instantaneously rather than have to wait for a Piazza answer. </a:t>
            </a:r>
            <a:r>
              <a:rPr lang="en-US" dirty="0" smtClean="0">
                <a:solidFill>
                  <a:srgbClr val="0000FF"/>
                </a:solidFill>
                <a:latin typeface="Tmes new roman"/>
                <a:cs typeface="Tmes new roman"/>
              </a:rPr>
              <a:t>“default”, “access”, “modifier”, “private” are well-explained </a:t>
            </a: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the </a:t>
            </a:r>
            <a:r>
              <a:rPr lang="en-US" dirty="0" err="1">
                <a:solidFill>
                  <a:srgbClr val="0000FF"/>
                </a:solidFill>
                <a:latin typeface="Tmes new roman"/>
                <a:cs typeface="Tmes new roman"/>
              </a:rPr>
              <a:t>JavaHyperText</a:t>
            </a:r>
            <a:r>
              <a:rPr lang="en-US" dirty="0">
                <a:solidFill>
                  <a:srgbClr val="0000FF"/>
                </a:solidFill>
                <a:latin typeface="Tmes new roman"/>
                <a:cs typeface="T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mes new roman"/>
                <a:cs typeface="T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07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1750067"/>
            <a:ext cx="4495800" cy="4081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}</a:t>
            </a: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953000"/>
            <a:ext cx="8018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tile the upper-right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n-1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kitchen recursively.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we can’t tile the other three because they don’t have a filled square.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What can we do? Remember, the idea is to tile the kitchen!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29" y="3048000"/>
            <a:ext cx="236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675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algn="ctr"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  <a:ea typeface="MS PGothic" charset="0"/>
              </a:rPr>
              <a:t>Tiling Elaine’s kitchen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295400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B2C459-5F4C-484F-AA66-589F9914284A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47108" name="Group 2"/>
          <p:cNvGrpSpPr>
            <a:grpSpLocks/>
          </p:cNvGrpSpPr>
          <p:nvPr/>
        </p:nvGrpSpPr>
        <p:grpSpPr bwMode="auto">
          <a:xfrm>
            <a:off x="7924800" y="4724400"/>
            <a:ext cx="609600" cy="609600"/>
            <a:chOff x="7315200" y="4114800"/>
            <a:chExt cx="609600" cy="609600"/>
          </a:xfrm>
        </p:grpSpPr>
        <p:sp>
          <p:nvSpPr>
            <p:cNvPr id="47135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6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37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5334000" y="1371600"/>
            <a:ext cx="3216275" cy="3082925"/>
            <a:chOff x="0" y="0"/>
            <a:chExt cx="2026" cy="1942"/>
          </a:xfrm>
        </p:grpSpPr>
        <p:sp>
          <p:nvSpPr>
            <p:cNvPr id="47110" name="Line 7"/>
            <p:cNvSpPr>
              <a:spLocks noChangeShapeType="1"/>
            </p:cNvSpPr>
            <p:nvPr/>
          </p:nvSpPr>
          <p:spPr bwMode="auto">
            <a:xfrm>
              <a:off x="55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>
              <a:off x="116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Line 9"/>
            <p:cNvSpPr>
              <a:spLocks noChangeShapeType="1"/>
            </p:cNvSpPr>
            <p:nvPr/>
          </p:nvSpPr>
          <p:spPr bwMode="auto">
            <a:xfrm>
              <a:off x="137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10"/>
            <p:cNvSpPr>
              <a:spLocks noChangeShapeType="1"/>
            </p:cNvSpPr>
            <p:nvPr/>
          </p:nvSpPr>
          <p:spPr bwMode="auto">
            <a:xfrm>
              <a:off x="1577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Line 11"/>
            <p:cNvSpPr>
              <a:spLocks noChangeShapeType="1"/>
            </p:cNvSpPr>
            <p:nvPr/>
          </p:nvSpPr>
          <p:spPr bwMode="auto">
            <a:xfrm>
              <a:off x="1782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2"/>
            <p:cNvSpPr>
              <a:spLocks noChangeShapeType="1"/>
            </p:cNvSpPr>
            <p:nvPr/>
          </p:nvSpPr>
          <p:spPr bwMode="auto">
            <a:xfrm>
              <a:off x="961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3"/>
            <p:cNvSpPr>
              <a:spLocks noChangeShapeType="1"/>
            </p:cNvSpPr>
            <p:nvPr/>
          </p:nvSpPr>
          <p:spPr bwMode="auto">
            <a:xfrm>
              <a:off x="75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4"/>
            <p:cNvSpPr>
              <a:spLocks/>
            </p:cNvSpPr>
            <p:nvPr/>
          </p:nvSpPr>
          <p:spPr bwMode="auto">
            <a:xfrm>
              <a:off x="1374" y="719"/>
              <a:ext cx="204" cy="2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7118" name="Rectangle 15"/>
            <p:cNvSpPr>
              <a:spLocks/>
            </p:cNvSpPr>
            <p:nvPr/>
          </p:nvSpPr>
          <p:spPr bwMode="auto">
            <a:xfrm>
              <a:off x="0" y="96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19" name="Rectangle 16"/>
            <p:cNvSpPr>
              <a:spLocks/>
            </p:cNvSpPr>
            <p:nvPr/>
          </p:nvSpPr>
          <p:spPr bwMode="auto">
            <a:xfrm>
              <a:off x="1008" y="0"/>
              <a:ext cx="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spcBef>
                  <a:spcPts val="1350"/>
                </a:spcBef>
              </a:pPr>
              <a:endParaRPr lang="en-US" dirty="0">
                <a:solidFill>
                  <a:schemeClr val="tx1"/>
                </a:solidFill>
                <a:cs typeface="Times New Roman" charset="0"/>
              </a:endParaRPr>
            </a:p>
          </p:txBody>
        </p:sp>
        <p:sp>
          <p:nvSpPr>
            <p:cNvPr id="47120" name="Line 17"/>
            <p:cNvSpPr>
              <a:spLocks noChangeShapeType="1"/>
            </p:cNvSpPr>
            <p:nvPr/>
          </p:nvSpPr>
          <p:spPr bwMode="auto">
            <a:xfrm>
              <a:off x="106" y="1222"/>
              <a:ext cx="1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8"/>
            <p:cNvSpPr>
              <a:spLocks noChangeShapeType="1"/>
            </p:cNvSpPr>
            <p:nvPr/>
          </p:nvSpPr>
          <p:spPr bwMode="auto">
            <a:xfrm rot="10800000" flipH="1">
              <a:off x="106" y="310"/>
              <a:ext cx="1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9"/>
            <p:cNvSpPr>
              <a:spLocks noChangeShapeType="1"/>
            </p:cNvSpPr>
            <p:nvPr/>
          </p:nvSpPr>
          <p:spPr bwMode="auto">
            <a:xfrm flipH="1">
              <a:off x="298" y="16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20"/>
            <p:cNvSpPr>
              <a:spLocks noChangeShapeType="1"/>
            </p:cNvSpPr>
            <p:nvPr/>
          </p:nvSpPr>
          <p:spPr bwMode="auto">
            <a:xfrm>
              <a:off x="1258" y="16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>
              <a:off x="1982" y="306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/>
            <p:cNvSpPr>
              <a:spLocks noChangeShapeType="1"/>
            </p:cNvSpPr>
            <p:nvPr/>
          </p:nvSpPr>
          <p:spPr bwMode="auto">
            <a:xfrm>
              <a:off x="346" y="307"/>
              <a:ext cx="1" cy="16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/>
            <p:cNvSpPr>
              <a:spLocks noChangeShapeType="1"/>
            </p:cNvSpPr>
            <p:nvPr/>
          </p:nvSpPr>
          <p:spPr bwMode="auto">
            <a:xfrm rot="10800000" flipH="1">
              <a:off x="346" y="30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4"/>
            <p:cNvSpPr>
              <a:spLocks noChangeShapeType="1"/>
            </p:cNvSpPr>
            <p:nvPr/>
          </p:nvSpPr>
          <p:spPr bwMode="auto">
            <a:xfrm rot="10800000" flipH="1">
              <a:off x="346" y="51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 rot="10800000" flipH="1">
              <a:off x="346" y="71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10800000" flipH="1">
              <a:off x="346" y="91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27"/>
            <p:cNvSpPr>
              <a:spLocks noChangeShapeType="1"/>
            </p:cNvSpPr>
            <p:nvPr/>
          </p:nvSpPr>
          <p:spPr bwMode="auto">
            <a:xfrm rot="10800000" flipH="1">
              <a:off x="346" y="1326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28"/>
            <p:cNvSpPr>
              <a:spLocks noChangeShapeType="1"/>
            </p:cNvSpPr>
            <p:nvPr/>
          </p:nvSpPr>
          <p:spPr bwMode="auto">
            <a:xfrm rot="10800000" flipH="1">
              <a:off x="346" y="1530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29"/>
            <p:cNvSpPr>
              <a:spLocks noChangeShapeType="1"/>
            </p:cNvSpPr>
            <p:nvPr/>
          </p:nvSpPr>
          <p:spPr bwMode="auto">
            <a:xfrm rot="10800000" flipH="1">
              <a:off x="346" y="1734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30"/>
            <p:cNvSpPr>
              <a:spLocks noChangeShapeType="1"/>
            </p:cNvSpPr>
            <p:nvPr/>
          </p:nvSpPr>
          <p:spPr bwMode="auto">
            <a:xfrm rot="10800000" flipH="1">
              <a:off x="346" y="1938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31"/>
            <p:cNvSpPr>
              <a:spLocks noChangeShapeType="1"/>
            </p:cNvSpPr>
            <p:nvPr/>
          </p:nvSpPr>
          <p:spPr bwMode="auto">
            <a:xfrm rot="10800000" flipH="1">
              <a:off x="346" y="1122"/>
              <a:ext cx="163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750067"/>
            <a:ext cx="4495800" cy="448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/** tile a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by 2</a:t>
            </a:r>
            <a:r>
              <a:rPr lang="en-US" sz="3200" baseline="30000" dirty="0">
                <a:solidFill>
                  <a:srgbClr val="0009CC"/>
                </a:solidFill>
              </a:rPr>
              <a:t>n</a:t>
            </a:r>
            <a:r>
              <a:rPr lang="en-US" dirty="0">
                <a:solidFill>
                  <a:srgbClr val="0009CC"/>
                </a:solidFill>
              </a:rPr>
              <a:t> kitchen with 1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9CC"/>
                </a:solidFill>
              </a:rPr>
              <a:t>      square filled. */ </a:t>
            </a:r>
            <a:br>
              <a:rPr lang="en-US" dirty="0">
                <a:solidFill>
                  <a:srgbClr val="0009CC"/>
                </a:solidFill>
              </a:rPr>
            </a:br>
            <a:r>
              <a:rPr lang="en-US" dirty="0">
                <a:solidFill>
                  <a:srgbClr val="0009CC"/>
                </a:solidFill>
              </a:rPr>
              <a:t>public static void tile(</a:t>
            </a:r>
            <a:r>
              <a:rPr lang="en-US" dirty="0" err="1">
                <a:solidFill>
                  <a:srgbClr val="0009CC"/>
                </a:solidFill>
              </a:rPr>
              <a:t>int</a:t>
            </a:r>
            <a:r>
              <a:rPr lang="en-US" dirty="0">
                <a:solidFill>
                  <a:srgbClr val="0009CC"/>
                </a:solidFill>
              </a:rPr>
              <a:t> n</a:t>
            </a:r>
            <a:r>
              <a:rPr lang="en-US" dirty="0" smtClean="0">
                <a:solidFill>
                  <a:srgbClr val="0009CC"/>
                </a:solidFill>
              </a:rPr>
              <a:t>) {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0009CC"/>
                </a:solidFill>
              </a:rPr>
              <a:t> </a:t>
            </a: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endParaRPr lang="en-US" dirty="0" smtClean="0">
              <a:solidFill>
                <a:srgbClr val="0009CC"/>
              </a:solidFill>
            </a:endParaRPr>
          </a:p>
          <a:p>
            <a:pPr>
              <a:spcBef>
                <a:spcPct val="10000"/>
              </a:spcBef>
            </a:pPr>
            <a:r>
              <a:rPr lang="en-US" dirty="0" smtClean="0">
                <a:solidFill>
                  <a:srgbClr val="0009CC"/>
                </a:solidFill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(n == 0) return;</a:t>
            </a:r>
          </a:p>
          <a:p>
            <a:r>
              <a:rPr lang="en-US" dirty="0" smtClean="0"/>
              <a:t>Place one tile so that each kitchen has one square filled;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7400" y="1789038"/>
            <a:ext cx="2590800" cy="2630561"/>
            <a:chOff x="5867400" y="1789038"/>
            <a:chExt cx="2590800" cy="263056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 rot="10800000" flipH="1">
              <a:off x="7162800" y="1789038"/>
              <a:ext cx="1588" cy="2630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5867400" y="3124198"/>
              <a:ext cx="259080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 flipH="1" flipV="1">
            <a:off x="6876288" y="2852928"/>
            <a:ext cx="609600" cy="609600"/>
            <a:chOff x="7315200" y="4114800"/>
            <a:chExt cx="609600" cy="609600"/>
          </a:xfrm>
          <a:scene3d>
            <a:camera prst="orthographicFront"/>
            <a:lightRig rig="threePt" dir="t"/>
          </a:scene3d>
        </p:grpSpPr>
        <p:sp>
          <p:nvSpPr>
            <p:cNvPr id="41" name="Rectangle 3"/>
            <p:cNvSpPr>
              <a:spLocks/>
            </p:cNvSpPr>
            <p:nvPr/>
          </p:nvSpPr>
          <p:spPr bwMode="auto">
            <a:xfrm>
              <a:off x="7620000" y="44196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2" name="Rectangle 4"/>
            <p:cNvSpPr>
              <a:spLocks/>
            </p:cNvSpPr>
            <p:nvPr/>
          </p:nvSpPr>
          <p:spPr bwMode="auto">
            <a:xfrm>
              <a:off x="76200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43" name="Rectangle 5"/>
            <p:cNvSpPr>
              <a:spLocks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4267200"/>
            <a:ext cx="4617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upper left kitchen recursively;</a:t>
            </a:r>
          </a:p>
          <a:p>
            <a:r>
              <a:rPr lang="en-US" dirty="0"/>
              <a:t>Tile upper right kitchen recursively;</a:t>
            </a:r>
          </a:p>
          <a:p>
            <a:r>
              <a:rPr lang="en-US" dirty="0"/>
              <a:t>Tile lower left kitchen recursively;</a:t>
            </a:r>
          </a:p>
          <a:p>
            <a:r>
              <a:rPr lang="en-US" dirty="0"/>
              <a:t>Tile lower right kitchen recursively;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2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3962400"/>
            <a:ext cx="5714999" cy="2362200"/>
            <a:chOff x="2667000" y="3962400"/>
            <a:chExt cx="5714999" cy="23622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962400"/>
              <a:ext cx="3886199" cy="1209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r>
                <a:rPr lang="en-US" dirty="0" smtClean="0"/>
                <a:t> triangle of depth 2:  3 S triangles of depth 1 drawn at the 3 vertices of the triangle </a:t>
              </a:r>
              <a:endParaRPr lang="en-US" dirty="0"/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Sierpinski</a:t>
            </a:r>
            <a:r>
              <a:rPr lang="en-US" sz="3600" dirty="0" smtClean="0">
                <a:solidFill>
                  <a:srgbClr val="800000"/>
                </a:solidFill>
              </a:rPr>
              <a:t> triangles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269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triangle of depth 0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2438400"/>
            <a:ext cx="7010399" cy="1905000"/>
            <a:chOff x="1676400" y="2286000"/>
            <a:chExt cx="7010399" cy="1905000"/>
          </a:xfrm>
        </p:grpSpPr>
        <p:pic>
          <p:nvPicPr>
            <p:cNvPr id="5" name="Picture 4" descr="sier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286000"/>
              <a:ext cx="2010833" cy="190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2438400"/>
              <a:ext cx="533399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</a:t>
              </a:r>
              <a:r>
                <a:rPr lang="en-US" dirty="0" smtClean="0"/>
                <a:t> triangle of depth 1:  3 S triangles of depth 0 drawn at the 3 vertices of the triangle </a:t>
              </a:r>
              <a:endParaRPr lang="en-US" dirty="0"/>
            </a:p>
          </p:txBody>
        </p:sp>
      </p:grpSp>
      <p:pic>
        <p:nvPicPr>
          <p:cNvPr id="2" name="Picture 1" descr="sier0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680633" cy="160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10830" y="2667000"/>
            <a:ext cx="5823569" cy="3200400"/>
            <a:chOff x="2939430" y="3124200"/>
            <a:chExt cx="5823569" cy="3200400"/>
          </a:xfrm>
        </p:grpSpPr>
        <p:pic>
          <p:nvPicPr>
            <p:cNvPr id="7" name="Picture 6" descr="sier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430" y="4038600"/>
              <a:ext cx="239457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3124200"/>
              <a:ext cx="3276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/>
                <a:t>S</a:t>
              </a:r>
              <a:r>
                <a:rPr lang="en-US" dirty="0" smtClean="0"/>
                <a:t> triangle of depth d at points p1, p2, p3:</a:t>
              </a:r>
              <a:br>
                <a:rPr lang="en-US" dirty="0" smtClean="0"/>
              </a:br>
              <a:r>
                <a:rPr lang="en-US" dirty="0" smtClean="0">
                  <a:solidFill>
                    <a:srgbClr val="0000FF"/>
                  </a:solidFill>
                </a:rPr>
                <a:t>3 S triangles of depth d-1 drawn at at p1, p2, p3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Sierpinski</a:t>
            </a:r>
            <a:r>
              <a:rPr lang="en-US" sz="3600" dirty="0" smtClean="0">
                <a:solidFill>
                  <a:srgbClr val="800000"/>
                </a:solidFill>
              </a:rPr>
              <a:t> triangles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triangle of depth 0:  </a:t>
            </a:r>
            <a:r>
              <a:rPr lang="en-US" dirty="0" smtClean="0">
                <a:solidFill>
                  <a:srgbClr val="0000FF"/>
                </a:solidFill>
              </a:rPr>
              <a:t>the triangle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3415093" y="36576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8603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927157" y="4686300"/>
            <a:ext cx="990600" cy="9906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0757" y="5638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93957" y="55626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98557" y="3124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117" y="4025972"/>
            <a:ext cx="1569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Sierpinski</a:t>
            </a:r>
            <a:r>
              <a:rPr lang="en-US" dirty="0" smtClean="0">
                <a:solidFill>
                  <a:srgbClr val="0000FF"/>
                </a:solidFill>
              </a:rPr>
              <a:t> triangles of depth d-1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>
          <a:xfrm>
            <a:off x="2286000" y="4572000"/>
            <a:ext cx="914400" cy="914400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2286000" y="4626136"/>
            <a:ext cx="2133600" cy="707864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 flipV="1">
            <a:off x="2286000" y="4267200"/>
            <a:ext cx="1600200" cy="358936"/>
          </a:xfrm>
          <a:prstGeom prst="straightConnector1">
            <a:avLst/>
          </a:prstGeom>
          <a:ln w="34925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sier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16806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4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>
            <a:norm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Sierpinski</a:t>
            </a:r>
            <a:r>
              <a:rPr lang="en-US" sz="3600" dirty="0" smtClean="0">
                <a:solidFill>
                  <a:srgbClr val="800000"/>
                </a:solidFill>
              </a:rPr>
              <a:t> triangles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Triangle 1"/>
          <p:cNvSpPr/>
          <p:nvPr/>
        </p:nvSpPr>
        <p:spPr>
          <a:xfrm>
            <a:off x="2097024" y="1752600"/>
            <a:ext cx="4949952" cy="42672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1"/>
            <a:endCxn id="2" idx="5"/>
          </p:cNvCxnSpPr>
          <p:nvPr/>
        </p:nvCxnSpPr>
        <p:spPr>
          <a:xfrm>
            <a:off x="3334512" y="3886200"/>
            <a:ext cx="247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7" name="Straight Connector 27936"/>
          <p:cNvCxnSpPr>
            <a:stCxn id="2" idx="1"/>
            <a:endCxn id="2" idx="3"/>
          </p:cNvCxnSpPr>
          <p:nvPr/>
        </p:nvCxnSpPr>
        <p:spPr>
          <a:xfrm>
            <a:off x="3334512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39" name="Straight Connector 27938"/>
          <p:cNvCxnSpPr>
            <a:stCxn id="2" idx="5"/>
            <a:endCxn id="2" idx="3"/>
          </p:cNvCxnSpPr>
          <p:nvPr/>
        </p:nvCxnSpPr>
        <p:spPr>
          <a:xfrm flipH="1">
            <a:off x="4572000" y="3886200"/>
            <a:ext cx="1237488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41" name="Straight Connector 27940"/>
          <p:cNvCxnSpPr>
            <a:stCxn id="2" idx="0"/>
          </p:cNvCxnSpPr>
          <p:nvPr/>
        </p:nvCxnSpPr>
        <p:spPr>
          <a:xfrm>
            <a:off x="4572000" y="17526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42" name="TextBox 27941"/>
          <p:cNvSpPr txBox="1"/>
          <p:nvPr/>
        </p:nvSpPr>
        <p:spPr>
          <a:xfrm rot="18350328">
            <a:off x="2784936" y="33348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359" name="TextBox 358"/>
          <p:cNvSpPr txBox="1"/>
          <p:nvPr/>
        </p:nvSpPr>
        <p:spPr>
          <a:xfrm rot="3238031">
            <a:off x="5099126" y="2766698"/>
            <a:ext cx="104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s/2</a:t>
            </a:r>
            <a:endParaRPr lang="en-US"/>
          </a:p>
        </p:txBody>
      </p:sp>
      <p:sp>
        <p:nvSpPr>
          <p:cNvPr id="360" name="TextBox 359"/>
          <p:cNvSpPr txBox="1"/>
          <p:nvPr/>
        </p:nvSpPr>
        <p:spPr>
          <a:xfrm>
            <a:off x="3723848" y="3490041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TextBox 361"/>
              <p:cNvSpPr txBox="1"/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14:m>
                  <m:oMath xmlns=""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2" name="TextBox 3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61" y="2740052"/>
                <a:ext cx="1198478" cy="505203"/>
              </a:xfrm>
              <a:prstGeom prst="rect">
                <a:avLst/>
              </a:prstGeom>
              <a:blipFill rotWithShape="0">
                <a:blip r:embed="rId2"/>
                <a:stretch>
                  <a:fillRect l="-8163" t="-2410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944" name="Straight Arrow Connector 27943"/>
          <p:cNvCxnSpPr/>
          <p:nvPr/>
        </p:nvCxnSpPr>
        <p:spPr>
          <a:xfrm>
            <a:off x="838200" y="2057400"/>
            <a:ext cx="0" cy="150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>
            <a:off x="838200" y="20574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1447800" y="1600200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  <a:endParaRPr lang="en-US" smtClean="0"/>
          </a:p>
        </p:txBody>
      </p:sp>
      <p:sp>
        <p:nvSpPr>
          <p:cNvPr id="368" name="TextBox 367"/>
          <p:cNvSpPr txBox="1"/>
          <p:nvPr/>
        </p:nvSpPr>
        <p:spPr>
          <a:xfrm>
            <a:off x="533400" y="2409504"/>
            <a:ext cx="5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</a:p>
        </p:txBody>
      </p:sp>
      <p:sp>
        <p:nvSpPr>
          <p:cNvPr id="27948" name="Triangle 27947"/>
          <p:cNvSpPr/>
          <p:nvPr/>
        </p:nvSpPr>
        <p:spPr>
          <a:xfrm>
            <a:off x="4419600" y="1752600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47" name="Oval 27946"/>
          <p:cNvSpPr/>
          <p:nvPr/>
        </p:nvSpPr>
        <p:spPr>
          <a:xfrm>
            <a:off x="4419600" y="160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riangle 373"/>
          <p:cNvSpPr/>
          <p:nvPr/>
        </p:nvSpPr>
        <p:spPr>
          <a:xfrm>
            <a:off x="3182113" y="3921019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Triangle 374"/>
          <p:cNvSpPr/>
          <p:nvPr/>
        </p:nvSpPr>
        <p:spPr>
          <a:xfrm>
            <a:off x="5657087" y="3923174"/>
            <a:ext cx="3048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3190448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657087" y="373380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3038"/>
            <a:ext cx="7772400" cy="13430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80000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9AD2483-82B0-46A2-BAFE-DE0955272D50}" type="slidenum">
              <a:rPr lang="en-US"/>
              <a:pPr/>
              <a:t>25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16063"/>
            <a:ext cx="7772400" cy="5037137"/>
          </a:xfrm>
          <a:ln/>
        </p:spPr>
        <p:txBody>
          <a:bodyPr rIns="13208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Recursion is a convenient and powerful way to define functions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Problems that seem insurmountable can often be solved in a “divide-and-conquer” fashion: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Reduce a big problem to smaller problems of the same kind, solve the smaller problems</a:t>
            </a:r>
          </a:p>
          <a:p>
            <a:pPr marL="728663" lvl="1"/>
            <a:r>
              <a:rPr lang="en-US" sz="2400" dirty="0">
                <a:latin typeface="Times New Roman"/>
                <a:cs typeface="Times New Roman"/>
              </a:rPr>
              <a:t>Recombine the solutions to smaller problems to form solution for big </a:t>
            </a:r>
            <a:r>
              <a:rPr lang="en-US" sz="2400" dirty="0" smtClean="0">
                <a:latin typeface="Times New Roman"/>
                <a:cs typeface="Times New Roman"/>
              </a:rPr>
              <a:t>problem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562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codingbat.com/java/Recursion-1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132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0281" y="1479507"/>
            <a:ext cx="5681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Why is the product of an empty bag of values 1?</a:t>
            </a: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774" y="191039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Suppose bag b contains 2, 2, 5 and p is its product: 20.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Suppose we want to add 4 to the bag and keep p the product. We do: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  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insert 4 in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p= 4 * p;</a:t>
            </a:r>
            <a:endParaRPr lang="en-US"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774" y="3865374"/>
            <a:ext cx="7267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Suppose bag b is empty and p is its product: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what value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Suppose we want to add 4 to the bag and keep p the product. We </a:t>
            </a:r>
            <a:r>
              <a:rPr lang="en-US" sz="2200" dirty="0" smtClean="0">
                <a:latin typeface="Times New Roman"/>
                <a:cs typeface="Times New Roman"/>
              </a:rPr>
              <a:t>do </a:t>
            </a:r>
            <a:r>
              <a:rPr lang="en-US" sz="2200" dirty="0" smtClean="0">
                <a:latin typeface="Times New Roman"/>
                <a:cs typeface="Times New Roman"/>
              </a:rPr>
              <a:t>the same thing:</a:t>
            </a:r>
          </a:p>
          <a:p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       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insert 4 in the bag;</a:t>
            </a:r>
          </a:p>
          <a:p>
            <a:r>
              <a:rPr lang="en-US" sz="2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p= 4 * p;</a:t>
            </a:r>
            <a:endParaRPr lang="en-US"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774" y="5748800"/>
            <a:ext cx="7267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For this to work, the product of the empty bag has to be 1, since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4 = 1 * 4</a:t>
            </a:r>
            <a:endParaRPr lang="en-US" sz="2200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8155" y="735771"/>
            <a:ext cx="751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// invariant: p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= product of c[0..k-1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what’s the product when k == 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7278" y="794965"/>
            <a:ext cx="67909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0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+ because 			0 +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1</a:t>
            </a:r>
            <a:r>
              <a:rPr lang="en-US" sz="2200" dirty="0" smtClean="0">
                <a:latin typeface="Times New Roman"/>
                <a:cs typeface="Times New Roman"/>
              </a:rPr>
              <a:t>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* because 			1 * x = 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false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||  because    		false ||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true is 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identity</a:t>
            </a:r>
            <a:r>
              <a:rPr lang="en-US" sz="2200" dirty="0" smtClean="0">
                <a:latin typeface="Times New Roman"/>
                <a:cs typeface="Times New Roman"/>
              </a:rPr>
              <a:t> of &amp;&amp; because		true &amp;&amp; b  =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1 is the identity of </a:t>
            </a:r>
            <a:r>
              <a:rPr lang="en-US" sz="2200" dirty="0" err="1" smtClean="0">
                <a:latin typeface="Times New Roman"/>
                <a:cs typeface="Times New Roman"/>
              </a:rPr>
              <a:t>gcd</a:t>
            </a:r>
            <a:r>
              <a:rPr lang="en-US" sz="2200" dirty="0" smtClean="0">
                <a:latin typeface="Times New Roman"/>
                <a:cs typeface="Times New Roman"/>
              </a:rPr>
              <a:t> because			</a:t>
            </a:r>
            <a:r>
              <a:rPr lang="en-US" sz="2200" dirty="0" err="1" smtClean="0">
                <a:latin typeface="Times New Roman"/>
                <a:cs typeface="Times New Roman"/>
              </a:rPr>
              <a:t>gcd</a:t>
            </a:r>
            <a:r>
              <a:rPr lang="en-US" sz="2200" dirty="0" smtClean="0">
                <a:latin typeface="Times New Roman"/>
                <a:cs typeface="Times New Roman"/>
              </a:rPr>
              <a:t>({1, x}) = x</a:t>
            </a: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For any such operator </a:t>
            </a:r>
            <a:r>
              <a:rPr lang="en-US" sz="2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, that has an identity,</a:t>
            </a:r>
            <a:b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</a:br>
            <a:r>
              <a:rPr lang="en-US" sz="2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of the empty bag is the identity of </a:t>
            </a:r>
            <a:r>
              <a:rPr lang="en-US" sz="2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</a:t>
            </a:r>
            <a:r>
              <a:rPr lang="en-US" sz="2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Sum of the empty bag = 0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Product of the empty bag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 (||) of the empty bag 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false.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gcd</a:t>
            </a:r>
            <a:r>
              <a:rPr lang="en-US"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the empty bag = 1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278" y="5628968"/>
            <a:ext cx="7099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/>
                <a:cs typeface="Times New Roman"/>
              </a:rPr>
              <a:t>g</a:t>
            </a:r>
            <a:r>
              <a:rPr lang="en-US" sz="2400" dirty="0" err="1" smtClean="0">
                <a:latin typeface="Times New Roman"/>
                <a:cs typeface="Times New Roman"/>
              </a:rPr>
              <a:t>cd</a:t>
            </a:r>
            <a:r>
              <a:rPr lang="en-US" sz="2400" dirty="0" smtClean="0">
                <a:latin typeface="Times New Roman"/>
                <a:cs typeface="Times New Roman"/>
              </a:rPr>
              <a:t>: greatest common divisor of the elements of the bag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736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Primitive vs Reference </a:t>
            </a:r>
            <a:r>
              <a:rPr lang="en-US" sz="3600" dirty="0" smtClean="0">
                <a:solidFill>
                  <a:srgbClr val="800000"/>
                </a:solidFill>
              </a:rPr>
              <a:t>(or class) Types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" name="Content Placeholder 3"/>
          <p:cNvSpPr>
            <a:spLocks noGrp="1"/>
          </p:cNvSpPr>
          <p:nvPr>
            <p:ph sz="quarter" idx="1"/>
          </p:nvPr>
        </p:nvSpPr>
        <p:spPr>
          <a:xfrm>
            <a:off x="776287" y="1771650"/>
            <a:ext cx="2800350" cy="327660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dirty="0" smtClean="0"/>
              <a:t>Primitive Types: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har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boolean</a:t>
            </a:r>
            <a:endParaRPr lang="en-US" sz="2100" dirty="0" smtClean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err="1">
                <a:latin typeface="Courier" charset="0"/>
                <a:ea typeface="Courier" charset="0"/>
                <a:cs typeface="Courier" charset="0"/>
              </a:rPr>
              <a:t>int</a:t>
            </a:r>
            <a:endParaRPr lang="en-US" sz="2100" dirty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float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>
                <a:latin typeface="Courier" charset="0"/>
                <a:ea typeface="Courier" charset="0"/>
                <a:cs typeface="Courier" charset="0"/>
              </a:rPr>
              <a:t>double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byte</a:t>
            </a: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short</a:t>
            </a:r>
            <a:endParaRPr lang="en-US" sz="2100" dirty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>
              <a:spcBef>
                <a:spcPts val="100"/>
              </a:spcBef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long</a:t>
            </a:r>
            <a:endParaRPr lang="en-US" sz="21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sz="2400" dirty="0"/>
          </a:p>
        </p:txBody>
      </p:sp>
      <p:sp>
        <p:nvSpPr>
          <p:cNvPr id="43" name="Content Placeholder 3"/>
          <p:cNvSpPr txBox="1">
            <a:spLocks/>
          </p:cNvSpPr>
          <p:nvPr/>
        </p:nvSpPr>
        <p:spPr>
          <a:xfrm>
            <a:off x="4876800" y="1771650"/>
            <a:ext cx="4267200" cy="31813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"/>
              <a:buNone/>
            </a:pPr>
            <a:r>
              <a:rPr lang="en-US" sz="2400" dirty="0" smtClean="0"/>
              <a:t>Reference Types: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Object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JFrame</a:t>
            </a:r>
            <a:endParaRPr lang="en-US" sz="2100" dirty="0" smtClean="0">
              <a:latin typeface="Courier" charset="0"/>
              <a:ea typeface="Courier" charset="0"/>
              <a:cs typeface="Courier" charset="0"/>
            </a:endParaRP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String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PHD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100" dirty="0" err="1" smtClean="0">
                <a:latin typeface="Courier" charset="0"/>
                <a:ea typeface="Courier" charset="0"/>
                <a:cs typeface="Courier" charset="0"/>
              </a:rPr>
              <a:t>nt</a:t>
            </a: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[]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Animal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100" dirty="0" smtClean="0">
                <a:latin typeface="Courier" charset="0"/>
                <a:ea typeface="Courier" charset="0"/>
                <a:cs typeface="Courier" charset="0"/>
              </a:rPr>
              <a:t>Animal[]</a:t>
            </a:r>
          </a:p>
          <a:p>
            <a:pPr marL="320040" lvl="1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is-IS" sz="2100" dirty="0" smtClean="0">
                <a:latin typeface="Courier" charset="0"/>
                <a:ea typeface="Courier" charset="0"/>
                <a:cs typeface="Courier" charset="0"/>
              </a:rPr>
              <a:t>... (</a:t>
            </a:r>
            <a:r>
              <a:rPr lang="is-IS" sz="2100" i="1" dirty="0" smtClean="0">
                <a:latin typeface="Courier" charset="0"/>
                <a:ea typeface="Courier" charset="0"/>
                <a:cs typeface="Courier" charset="0"/>
              </a:rPr>
              <a:t>everything</a:t>
            </a:r>
            <a:r>
              <a:rPr lang="is-IS" sz="2100" dirty="0" smtClean="0">
                <a:latin typeface="Courier" charset="0"/>
                <a:ea typeface="Courier" charset="0"/>
                <a:cs typeface="Courier" charset="0"/>
              </a:rPr>
              <a:t> else!)</a:t>
            </a:r>
            <a:endParaRPr lang="en-US" sz="21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"/>
              <a:buNone/>
            </a:pPr>
            <a:endParaRPr lang="en-US" sz="2400" dirty="0" smtClean="0"/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"/>
              <a:buNone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094309" y="5060304"/>
            <a:ext cx="419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variable of the type contains: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7165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5715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9600" y="5903266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that type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35053" y="5903266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accent2"/>
              </a:buClr>
              <a:buSzPct val="60000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pointer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an object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that type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5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==</a:t>
            </a:r>
            <a:r>
              <a:rPr lang="en-US" sz="3600" dirty="0" smtClean="0">
                <a:solidFill>
                  <a:srgbClr val="800000"/>
                </a:solidFill>
              </a:rPr>
              <a:t> vs </a:t>
            </a:r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equals</a:t>
            </a:r>
            <a:endParaRPr lang="en-US" sz="3600" dirty="0">
              <a:solidFill>
                <a:srgbClr val="8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510540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Once you understand primitive vs reference types, there are only two things to know:</a:t>
            </a:r>
          </a:p>
          <a:p>
            <a:pPr marL="0" indent="0">
              <a:spcBef>
                <a:spcPts val="100"/>
              </a:spcBef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 defTabSz="400050">
              <a:spcBef>
                <a:spcPts val="100"/>
              </a:spcBef>
              <a:buNone/>
            </a:pP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	a == b</a:t>
            </a:r>
            <a:r>
              <a:rPr lang="en-US" sz="2400" dirty="0" smtClean="0">
                <a:latin typeface="Times New Roman"/>
                <a:cs typeface="Times New Roman"/>
              </a:rPr>
              <a:t> compares </a:t>
            </a:r>
            <a:r>
              <a:rPr lang="en-US" sz="2400" dirty="0">
                <a:latin typeface="Times New Roman"/>
                <a:ea typeface="Courier" charset="0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dirty="0">
                <a:latin typeface="Times New Roman"/>
                <a:ea typeface="Courier" charset="0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’s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values</a:t>
            </a:r>
            <a:b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for a, b of some reference type, use == to determine</a:t>
            </a:r>
          </a:p>
          <a:p>
            <a:pPr marL="0" indent="0" defTabSz="400050">
              <a:spcBef>
                <a:spcPts val="10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whether a and b point to the same object.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 defTabSz="400050">
              <a:spcBef>
                <a:spcPts val="100"/>
              </a:spcBef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 defTabSz="400050">
              <a:spcBef>
                <a:spcPts val="100"/>
              </a:spcBef>
              <a:buNone/>
            </a:pP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	</a:t>
            </a:r>
            <a:r>
              <a:rPr lang="en-US" sz="2400" dirty="0" err="1" smtClean="0">
                <a:latin typeface="Times New Roman"/>
                <a:ea typeface="Courier" charset="0"/>
                <a:cs typeface="Times New Roman"/>
              </a:rPr>
              <a:t>a.equals</a:t>
            </a: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(b)</a:t>
            </a:r>
            <a:r>
              <a:rPr lang="en-US" sz="2400" dirty="0" smtClean="0">
                <a:latin typeface="Times New Roman"/>
                <a:cs typeface="Times New Roman"/>
              </a:rPr>
              <a:t> compares the two </a:t>
            </a:r>
            <a:r>
              <a:rPr lang="en-US" sz="2400" i="1" dirty="0" smtClean="0">
                <a:latin typeface="Times New Roman"/>
                <a:cs typeface="Times New Roman"/>
              </a:rPr>
              <a:t>objects </a:t>
            </a:r>
            <a:r>
              <a:rPr lang="en-US" sz="2400" dirty="0" smtClean="0">
                <a:latin typeface="Times New Roman"/>
                <a:cs typeface="Times New Roman"/>
              </a:rPr>
              <a:t>using </a:t>
            </a:r>
            <a:r>
              <a:rPr lang="en-US" sz="2400" dirty="0" smtClean="0">
                <a:latin typeface="Times New Roman"/>
                <a:cs typeface="Times New Roman"/>
              </a:rPr>
              <a:t>method </a:t>
            </a: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equals</a:t>
            </a:r>
          </a:p>
          <a:p>
            <a:pPr marL="0" indent="0" defTabSz="400050">
              <a:spcBef>
                <a:spcPts val="100"/>
              </a:spcBef>
              <a:buNone/>
            </a:pPr>
            <a:endParaRPr lang="en-US" sz="2400" dirty="0">
              <a:latin typeface="Times New Roman"/>
              <a:ea typeface="Courier" charset="0"/>
              <a:cs typeface="Times New Roman"/>
            </a:endParaRPr>
          </a:p>
          <a:p>
            <a:pPr marL="0" indent="0" defTabSz="400050">
              <a:spcBef>
                <a:spcPts val="100"/>
              </a:spcBef>
              <a:buNone/>
            </a:pP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	The value of </a:t>
            </a:r>
            <a:r>
              <a:rPr lang="en-US" sz="2400" dirty="0" err="1" smtClean="0">
                <a:latin typeface="Times New Roman"/>
                <a:ea typeface="Courier" charset="0"/>
                <a:cs typeface="Times New Roman"/>
              </a:rPr>
              <a:t>a.equals</a:t>
            </a: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(b) depends on the </a:t>
            </a:r>
            <a:r>
              <a:rPr lang="en-US" sz="2400" dirty="0">
                <a:latin typeface="Times New Roman"/>
                <a:ea typeface="Courier" charset="0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specification of</a:t>
            </a:r>
          </a:p>
          <a:p>
            <a:pPr marL="0" indent="0" defTabSz="400050">
              <a:spcBef>
                <a:spcPts val="100"/>
              </a:spcBef>
              <a:buNone/>
            </a:pPr>
            <a:r>
              <a:rPr lang="en-US" sz="2400" dirty="0">
                <a:latin typeface="Times New Roman"/>
                <a:ea typeface="Courier" charset="0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equals </a:t>
            </a:r>
            <a:r>
              <a:rPr lang="en-US" sz="2400" dirty="0" smtClean="0">
                <a:latin typeface="Times New Roman"/>
                <a:ea typeface="Courier" charset="0"/>
                <a:cs typeface="Times New Roman"/>
              </a:rPr>
              <a:t>in the class!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 defTabSz="400050">
              <a:spcBef>
                <a:spcPts val="100"/>
              </a:spcBef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2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==</a:t>
            </a:r>
            <a:r>
              <a:rPr lang="en-US" sz="3600" dirty="0" smtClean="0">
                <a:solidFill>
                  <a:srgbClr val="800000"/>
                </a:solidFill>
              </a:rPr>
              <a:t> vs </a:t>
            </a:r>
            <a:r>
              <a:rPr lang="en-US" sz="36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equals</a:t>
            </a:r>
            <a:r>
              <a:rPr lang="en-US" sz="3600" dirty="0">
                <a:solidFill>
                  <a:srgbClr val="800000"/>
                </a:solidFill>
              </a:rPr>
              <a:t>: Reference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876800" cy="3878898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dirty="0" smtClean="0"/>
              <a:t>For reference types, </a:t>
            </a:r>
            <a:r>
              <a:rPr lang="en-US" sz="2400" dirty="0" smtClean="0">
                <a:solidFill>
                  <a:srgbClr val="FF0000"/>
                </a:solidFill>
              </a:rPr>
              <a:t>p1 == p2 </a:t>
            </a:r>
            <a:r>
              <a:rPr lang="en-US" sz="2400" dirty="0" smtClean="0"/>
              <a:t>determines whether p1 and p2 contain the same </a:t>
            </a:r>
            <a:r>
              <a:rPr lang="en-US" sz="2400" dirty="0" smtClean="0">
                <a:solidFill>
                  <a:srgbClr val="FF0000"/>
                </a:solidFill>
              </a:rPr>
              <a:t>reference </a:t>
            </a:r>
            <a:r>
              <a:rPr lang="en-US" sz="2400" dirty="0" smtClean="0"/>
              <a:t>(i.e., point to the same object or are both null).</a:t>
            </a:r>
          </a:p>
          <a:p>
            <a:pPr marL="0" indent="0">
              <a:spcBef>
                <a:spcPts val="100"/>
              </a:spcBef>
              <a:buNone/>
            </a:pPr>
            <a:endParaRPr lang="en-US" sz="24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p1.equals(p2) </a:t>
            </a:r>
            <a:r>
              <a:rPr lang="en-US" sz="2400" dirty="0" smtClean="0"/>
              <a:t>tells whether the objects contain the same information (as defined by whoever implemented equals).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15000" y="2743200"/>
            <a:ext cx="1447800" cy="471190"/>
            <a:chOff x="3200400" y="5248275"/>
            <a:chExt cx="1447800" cy="471190"/>
          </a:xfrm>
        </p:grpSpPr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p1</a:t>
              </a:r>
              <a:endParaRPr lang="en-US" dirty="0"/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a0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15000" y="3352800"/>
            <a:ext cx="1447800" cy="471190"/>
            <a:chOff x="3200400" y="5248275"/>
            <a:chExt cx="1447800" cy="471190"/>
          </a:xfrm>
        </p:grpSpPr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p2</a:t>
              </a:r>
              <a:endParaRPr lang="en-US" dirty="0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a0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038600"/>
            <a:ext cx="1447800" cy="471190"/>
            <a:chOff x="3200400" y="5248275"/>
            <a:chExt cx="1447800" cy="471190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p3</a:t>
              </a:r>
              <a:endParaRPr lang="en-US" dirty="0"/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a1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4648200"/>
            <a:ext cx="1447800" cy="471190"/>
            <a:chOff x="3200400" y="5248275"/>
            <a:chExt cx="1447800" cy="471190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3200400" y="5257800"/>
              <a:ext cx="68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 smtClean="0"/>
                <a:t>p4</a:t>
              </a:r>
              <a:endParaRPr lang="en-US" dirty="0"/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3886200" y="5248275"/>
              <a:ext cx="7620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E41900"/>
                  </a:solidFill>
                </a:rPr>
                <a:t> </a:t>
              </a:r>
              <a:r>
                <a:rPr lang="en-US" dirty="0" smtClean="0">
                  <a:solidFill>
                    <a:srgbClr val="E41900"/>
                  </a:solidFill>
                </a:rPr>
                <a:t>null</a:t>
              </a:r>
              <a:endParaRPr lang="en-US" dirty="0">
                <a:solidFill>
                  <a:srgbClr val="8B008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1" y="527179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 == p1</a:t>
            </a:r>
          </a:p>
          <a:p>
            <a:r>
              <a:rPr lang="en-US" dirty="0" smtClean="0"/>
              <a:t>p3 == p1</a:t>
            </a:r>
          </a:p>
          <a:p>
            <a:r>
              <a:rPr lang="en-US" dirty="0" smtClean="0"/>
              <a:t>p4 == p1</a:t>
            </a:r>
            <a:endParaRPr lang="en-US" dirty="0"/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5334000" y="1714500"/>
            <a:ext cx="4343400" cy="3276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Pt a0 = new Pt(3,4);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Pt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a1 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= new Pt(3,4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Font typeface="Wingdings 2"/>
              <a:buNone/>
            </a:pPr>
            <a:endParaRPr lang="en-US" sz="2400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39582" y="5271790"/>
            <a:ext cx="505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p2.equals(p1)</a:t>
            </a:r>
          </a:p>
          <a:p>
            <a:r>
              <a:rPr lang="en-US" dirty="0" smtClean="0"/>
              <a:t>p3.equals(p1)</a:t>
            </a:r>
          </a:p>
          <a:p>
            <a:r>
              <a:rPr lang="en-US" dirty="0" smtClean="0"/>
              <a:t>p4.equals(p1)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31759" y="5280194"/>
            <a:ext cx="238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</a:p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27179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true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NullPointerException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8D5EDB-C7D2-4E15-AD8E-B44246F73DE8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70202" y="1447800"/>
            <a:ext cx="5483352" cy="38100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1. Push frame for call onto call stack.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2. Assign </a:t>
            </a:r>
            <a:r>
              <a:rPr lang="en-US" sz="2400" dirty="0" err="1" smtClean="0">
                <a:latin typeface="Times New Roman"/>
                <a:cs typeface="Times New Roman"/>
              </a:rPr>
              <a:t>arg</a:t>
            </a:r>
            <a:r>
              <a:rPr lang="en-US" sz="2400" dirty="0" smtClean="0">
                <a:latin typeface="Times New Roman"/>
                <a:cs typeface="Times New Roman"/>
              </a:rPr>
              <a:t> values to pars.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3. 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xecute method body.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4. Pop frame from stack and (for a function) push return value on the stack.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For function call: When control given back to call, pop return value, use it as the value of the function call.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4114800"/>
            <a:ext cx="7696200" cy="2484060"/>
            <a:chOff x="762000" y="4114800"/>
            <a:chExt cx="7696200" cy="2484060"/>
          </a:xfrm>
        </p:grpSpPr>
        <p:grpSp>
          <p:nvGrpSpPr>
            <p:cNvPr id="6" name="Group 5"/>
            <p:cNvGrpSpPr/>
            <p:nvPr/>
          </p:nvGrpSpPr>
          <p:grpSpPr>
            <a:xfrm>
              <a:off x="762000" y="5029200"/>
              <a:ext cx="4419600" cy="1569660"/>
              <a:chOff x="762000" y="5029200"/>
              <a:chExt cx="4419600" cy="156966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62000" y="5029200"/>
                <a:ext cx="265754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66FF"/>
                    </a:solidFill>
                  </a:rPr>
                  <a:t>p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ublic </a:t>
                </a:r>
                <a:r>
                  <a:rPr lang="en-US" dirty="0" err="1" smtClean="0">
                    <a:solidFill>
                      <a:srgbClr val="3366FF"/>
                    </a:solidFill>
                  </a:rPr>
                  <a:t>int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 m(</a:t>
                </a:r>
                <a:r>
                  <a:rPr lang="en-US" dirty="0" err="1" smtClean="0">
                    <a:solidFill>
                      <a:srgbClr val="3366FF"/>
                    </a:solidFill>
                  </a:rPr>
                  <a:t>int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 p) {</a:t>
                </a:r>
              </a:p>
              <a:p>
                <a:r>
                  <a:rPr lang="en-US" dirty="0">
                    <a:solidFill>
                      <a:srgbClr val="3366FF"/>
                    </a:solidFill>
                  </a:rPr>
                  <a:t> 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   </a:t>
                </a:r>
                <a:r>
                  <a:rPr lang="en-US" dirty="0" err="1" smtClean="0">
                    <a:solidFill>
                      <a:srgbClr val="3366FF"/>
                    </a:solidFill>
                  </a:rPr>
                  <a:t>int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 k= </a:t>
                </a:r>
                <a:r>
                  <a:rPr lang="is-IS" dirty="0" smtClean="0">
                    <a:solidFill>
                      <a:srgbClr val="3366FF"/>
                    </a:solidFill>
                  </a:rPr>
                  <a:t>p+1;</a:t>
                </a:r>
              </a:p>
              <a:p>
                <a:r>
                  <a:rPr lang="is-IS" dirty="0">
                    <a:solidFill>
                      <a:srgbClr val="3366FF"/>
                    </a:solidFill>
                  </a:rPr>
                  <a:t> </a:t>
                </a:r>
                <a:r>
                  <a:rPr lang="is-IS" dirty="0" smtClean="0">
                    <a:solidFill>
                      <a:srgbClr val="3366FF"/>
                    </a:solidFill>
                  </a:rPr>
                  <a:t>   return p;</a:t>
                </a:r>
              </a:p>
              <a:p>
                <a:r>
                  <a:rPr lang="is-IS" dirty="0">
                    <a:solidFill>
                      <a:srgbClr val="3366FF"/>
                    </a:solidFill>
                  </a:rPr>
                  <a:t>}</a:t>
                </a:r>
                <a:endParaRPr lang="en-US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071200" y="5334000"/>
                <a:ext cx="1110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3366FF"/>
                    </a:solidFill>
                  </a:rPr>
                  <a:t>m</a:t>
                </a:r>
                <a:r>
                  <a:rPr lang="en-US" dirty="0" smtClean="0">
                    <a:solidFill>
                      <a:srgbClr val="3366FF"/>
                    </a:solidFill>
                  </a:rPr>
                  <a:t>(5+2)  </a:t>
                </a:r>
                <a:endParaRPr lang="en-US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858000" y="5715000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all stack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4114800"/>
              <a:ext cx="160020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0" y="2895600"/>
            <a:ext cx="16002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 ____</a:t>
            </a:r>
          </a:p>
          <a:p>
            <a:endParaRPr lang="en-US" dirty="0"/>
          </a:p>
          <a:p>
            <a:r>
              <a:rPr lang="en-US" dirty="0" smtClean="0"/>
              <a:t>k 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2895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3505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5889" y="266837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rgbClr val="800000"/>
                </a:solidFill>
              </a:rPr>
              <a:t>Recap: </a:t>
            </a:r>
            <a:r>
              <a:rPr lang="en-US" sz="3600" b="1" dirty="0" smtClean="0">
                <a:solidFill>
                  <a:srgbClr val="800000"/>
                </a:solidFill>
              </a:rPr>
              <a:t>Executing</a:t>
            </a:r>
            <a:r>
              <a:rPr lang="en-US" sz="3600" dirty="0" smtClean="0">
                <a:solidFill>
                  <a:srgbClr val="800000"/>
                </a:solidFill>
              </a:rPr>
              <a:t> Recursive Methods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Recap: </a:t>
            </a:r>
            <a:r>
              <a:rPr lang="en-US" sz="3600" b="1" dirty="0" smtClean="0">
                <a:solidFill>
                  <a:srgbClr val="800000"/>
                </a:solidFill>
              </a:rPr>
              <a:t>Understanding</a:t>
            </a:r>
            <a:r>
              <a:rPr lang="en-US" sz="3600" dirty="0" smtClean="0">
                <a:solidFill>
                  <a:srgbClr val="800000"/>
                </a:solidFill>
              </a:rPr>
              <a:t> Recursive Methods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98" y="1828800"/>
            <a:ext cx="7620802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en-US" dirty="0" smtClean="0"/>
              <a:t>Have a precise </a:t>
            </a:r>
            <a:r>
              <a:rPr lang="en-US" b="1" dirty="0" smtClean="0">
                <a:solidFill>
                  <a:srgbClr val="00B050"/>
                </a:solidFill>
              </a:rPr>
              <a:t>specification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Check </a:t>
            </a:r>
            <a:r>
              <a:rPr lang="en-US" dirty="0">
                <a:latin typeface="Times New Roman"/>
                <a:cs typeface="Times New Roman"/>
              </a:rPr>
              <a:t>that the method works in </a:t>
            </a:r>
            <a:r>
              <a:rPr lang="en-US" b="1" dirty="0">
                <a:solidFill>
                  <a:srgbClr val="0070C0"/>
                </a:solidFill>
                <a:latin typeface="Times New Roman"/>
                <a:cs typeface="Times New Roman"/>
              </a:rPr>
              <a:t>the base case(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s)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. Look at the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recursive case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(s)</a:t>
            </a:r>
            <a:r>
              <a:rPr lang="en-US" dirty="0">
                <a:latin typeface="Times New Roman"/>
                <a:cs typeface="Times New Roman"/>
              </a:rPr>
              <a:t>. In your mind, </a:t>
            </a:r>
            <a:r>
              <a:rPr lang="en-US" dirty="0" smtClean="0">
                <a:latin typeface="Times New Roman"/>
                <a:cs typeface="Times New Roman"/>
              </a:rPr>
              <a:t>replace each recursive </a:t>
            </a:r>
            <a:r>
              <a:rPr lang="en-US" dirty="0">
                <a:latin typeface="Times New Roman"/>
                <a:cs typeface="Times New Roman"/>
              </a:rPr>
              <a:t>call by what </a:t>
            </a:r>
            <a:r>
              <a:rPr lang="en-US" dirty="0" smtClean="0">
                <a:latin typeface="Times New Roman"/>
                <a:cs typeface="Times New Roman"/>
              </a:rPr>
              <a:t>it does </a:t>
            </a:r>
            <a:r>
              <a:rPr lang="en-US" dirty="0">
                <a:latin typeface="Times New Roman"/>
                <a:cs typeface="Times New Roman"/>
              </a:rPr>
              <a:t>according to the spec </a:t>
            </a:r>
            <a:r>
              <a:rPr lang="en-US" dirty="0" smtClean="0">
                <a:latin typeface="Times New Roman"/>
                <a:cs typeface="Times New Roman"/>
              </a:rPr>
              <a:t>and verify </a:t>
            </a:r>
            <a:r>
              <a:rPr lang="en-US" dirty="0">
                <a:latin typeface="Times New Roman"/>
                <a:cs typeface="Times New Roman"/>
              </a:rPr>
              <a:t>correctness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. (No infinite recursion) Make sure that the </a:t>
            </a:r>
            <a:r>
              <a:rPr lang="en-US" dirty="0" err="1">
                <a:latin typeface="Times New Roman"/>
                <a:cs typeface="Times New Roman"/>
              </a:rPr>
              <a:t>args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of recursive </a:t>
            </a:r>
            <a:r>
              <a:rPr lang="en-US" dirty="0">
                <a:latin typeface="Times New Roman"/>
                <a:cs typeface="Times New Roman"/>
              </a:rPr>
              <a:t>calls are in some sense smaller than the </a:t>
            </a:r>
            <a:r>
              <a:rPr lang="en-US" dirty="0" smtClean="0">
                <a:latin typeface="Times New Roman"/>
                <a:cs typeface="Times New Roman"/>
              </a:rPr>
              <a:t>pars of </a:t>
            </a:r>
            <a:r>
              <a:rPr lang="en-US" dirty="0">
                <a:latin typeface="Times New Roman"/>
                <a:cs typeface="Times New Roman"/>
              </a:rPr>
              <a:t>the method</a:t>
            </a:r>
          </a:p>
          <a:p>
            <a:pPr marL="0" indent="0">
              <a:spcBef>
                <a:spcPts val="1200"/>
              </a:spcBef>
              <a:buFont typeface="Wingdings"/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57200" indent="-457200">
              <a:buFontTx/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4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16430</TotalTime>
  <Pages>0</Pages>
  <Words>1842</Words>
  <Characters>0</Characters>
  <Application>Microsoft Macintosh PowerPoint</Application>
  <PresentationFormat>On-screen Show (4:3)</PresentationFormat>
  <Lines>0</Lines>
  <Paragraphs>314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Median</vt:lpstr>
      <vt:lpstr>Office Theme</vt:lpstr>
      <vt:lpstr>Recursion  (Continued)</vt:lpstr>
      <vt:lpstr>PowerPoint Presentation</vt:lpstr>
      <vt:lpstr>PowerPoint Presentation</vt:lpstr>
      <vt:lpstr>PowerPoint Presentation</vt:lpstr>
      <vt:lpstr>Primitive vs Reference (or class) Types</vt:lpstr>
      <vt:lpstr>== vs equals</vt:lpstr>
      <vt:lpstr>== vs equals: Reference types</vt:lpstr>
      <vt:lpstr>PowerPoint Presentation</vt:lpstr>
      <vt:lpstr>Recap: Understanding Recursive Methods</vt:lpstr>
      <vt:lpstr>Problems with recursive structure</vt:lpstr>
      <vt:lpstr>Computing bn for n &gt;= 0</vt:lpstr>
      <vt:lpstr>Computing bn for n &gt;= 0</vt:lpstr>
      <vt:lpstr>Computing bn for n &gt;= 0</vt:lpstr>
      <vt:lpstr>Difference between linear and log solutions?</vt:lpstr>
      <vt:lpstr>Table of log to the base 2 </vt:lpstr>
      <vt:lpstr>Permutations of a String</vt:lpstr>
      <vt:lpstr>Tiling Elaine’s kitchen</vt:lpstr>
      <vt:lpstr>Tiling Elaine’s kitchen</vt:lpstr>
      <vt:lpstr>Tiling Elaine’s kitchen</vt:lpstr>
      <vt:lpstr>Tiling Elaine’s kitchen</vt:lpstr>
      <vt:lpstr>Tiling Elaine’s kitchen</vt:lpstr>
      <vt:lpstr>Sierpinski triangles</vt:lpstr>
      <vt:lpstr>Sierpinski triangles</vt:lpstr>
      <vt:lpstr>Sierpinski triangles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Gries</cp:lastModifiedBy>
  <cp:revision>233</cp:revision>
  <cp:lastPrinted>2017-02-28T03:55:07Z</cp:lastPrinted>
  <dcterms:modified xsi:type="dcterms:W3CDTF">2017-09-19T13:38:40Z</dcterms:modified>
</cp:coreProperties>
</file>