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8"/>
  </p:notesMasterIdLst>
  <p:handoutMasterIdLst>
    <p:handoutMasterId r:id="rId39"/>
  </p:handoutMasterIdLst>
  <p:sldIdLst>
    <p:sldId id="257" r:id="rId2"/>
    <p:sldId id="308" r:id="rId3"/>
    <p:sldId id="371" r:id="rId4"/>
    <p:sldId id="372" r:id="rId5"/>
    <p:sldId id="373" r:id="rId6"/>
    <p:sldId id="303" r:id="rId7"/>
    <p:sldId id="376" r:id="rId8"/>
    <p:sldId id="274" r:id="rId9"/>
    <p:sldId id="275" r:id="rId10"/>
    <p:sldId id="375" r:id="rId11"/>
    <p:sldId id="374" r:id="rId12"/>
    <p:sldId id="276" r:id="rId13"/>
    <p:sldId id="334" r:id="rId14"/>
    <p:sldId id="335" r:id="rId15"/>
    <p:sldId id="336" r:id="rId16"/>
    <p:sldId id="338" r:id="rId17"/>
    <p:sldId id="337" r:id="rId18"/>
    <p:sldId id="339" r:id="rId19"/>
    <p:sldId id="340" r:id="rId20"/>
    <p:sldId id="341" r:id="rId21"/>
    <p:sldId id="381" r:id="rId22"/>
    <p:sldId id="378" r:id="rId23"/>
    <p:sldId id="379" r:id="rId24"/>
    <p:sldId id="364" r:id="rId25"/>
    <p:sldId id="345" r:id="rId26"/>
    <p:sldId id="346" r:id="rId27"/>
    <p:sldId id="347" r:id="rId28"/>
    <p:sldId id="348" r:id="rId29"/>
    <p:sldId id="349" r:id="rId30"/>
    <p:sldId id="380" r:id="rId31"/>
    <p:sldId id="350" r:id="rId32"/>
    <p:sldId id="361" r:id="rId33"/>
    <p:sldId id="362" r:id="rId34"/>
    <p:sldId id="304" r:id="rId35"/>
    <p:sldId id="263" r:id="rId36"/>
    <p:sldId id="305" r:id="rId37"/>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 xmlns:p15="http://schemas.microsoft.com/office/powerpoint/2012/main">
        <p15:guide id="1" orient="horz" pos="1776">
          <p15:clr>
            <a:srgbClr val="A4A3A4"/>
          </p15:clr>
        </p15:guide>
        <p15:guide id="2" pos="11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3399"/>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7"/>
    <p:restoredTop sz="50000" autoAdjust="0"/>
  </p:normalViewPr>
  <p:slideViewPr>
    <p:cSldViewPr>
      <p:cViewPr>
        <p:scale>
          <a:sx n="106" d="100"/>
          <a:sy n="106" d="100"/>
        </p:scale>
        <p:origin x="-1216" y="16"/>
      </p:cViewPr>
      <p:guideLst>
        <p:guide orient="horz" pos="1344"/>
        <p:guide pos="1104"/>
      </p:guideLst>
    </p:cSldViewPr>
  </p:slideViewPr>
  <p:notesTextViewPr>
    <p:cViewPr>
      <p:scale>
        <a:sx n="100" d="100"/>
        <a:sy n="100" d="100"/>
      </p:scale>
      <p:origin x="0" y="0"/>
    </p:cViewPr>
  </p:notesTextViewPr>
  <p:sorterViewPr>
    <p:cViewPr>
      <p:scale>
        <a:sx n="128" d="100"/>
        <a:sy n="128"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B4318BD-C299-44E9-88D1-C6CC9E233D26}" type="datetimeFigureOut">
              <a:rPr lang="fr-FR" smtClean="0"/>
              <a:pPr/>
              <a:t>9/13/17</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A05F905-2C5C-4864-A355-6EC3CB3AE8BB}" type="slidenum">
              <a:rPr lang="fr-BE" smtClean="0"/>
              <a:pPr/>
              <a:t>‹#›</a:t>
            </a:fld>
            <a:endParaRPr lang="fr-BE"/>
          </a:p>
        </p:txBody>
      </p:sp>
    </p:spTree>
    <p:extLst>
      <p:ext uri="{BB962C8B-B14F-4D97-AF65-F5344CB8AC3E}">
        <p14:creationId xmlns:p14="http://schemas.microsoft.com/office/powerpoint/2010/main" val="404403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F579695-C23E-4FFE-ABC5-539166CA7C48}" type="datetimeFigureOut">
              <a:rPr lang="fr-FR" smtClean="0"/>
              <a:pPr/>
              <a:t>9/13/17</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B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3DDF71-1BD4-4DB5-A775-C070775D01DC}" type="slidenum">
              <a:rPr lang="fr-BE" smtClean="0"/>
              <a:pPr/>
              <a:t>‹#›</a:t>
            </a:fld>
            <a:endParaRPr lang="fr-BE"/>
          </a:p>
        </p:txBody>
      </p:sp>
    </p:spTree>
    <p:extLst>
      <p:ext uri="{BB962C8B-B14F-4D97-AF65-F5344CB8AC3E}">
        <p14:creationId xmlns:p14="http://schemas.microsoft.com/office/powerpoint/2010/main" val="83662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9/13/17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30CB95-2B6A-467F-B333-49971DD911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9/13/17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4F895EA-417B-4F7C-962F-9E328EFCE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9/13/17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E15FE25-7B5C-405C-9E44-2D9F3E6861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9/13/17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486EEE-CEC5-4AEA-9FA0-08BD86ED8D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9/13/17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0990A-AB83-4A88-A706-0F19240CB24E}"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9/13/17</a:t>
            </a:fld>
            <a:endParaRPr lang="en-US"/>
          </a:p>
        </p:txBody>
      </p:sp>
      <p:sp>
        <p:nvSpPr>
          <p:cNvPr id="10" name="Slide Number Placeholder 9"/>
          <p:cNvSpPr>
            <a:spLocks noGrp="1"/>
          </p:cNvSpPr>
          <p:nvPr>
            <p:ph type="sldNum" sz="quarter" idx="16"/>
          </p:nvPr>
        </p:nvSpPr>
        <p:spPr/>
        <p:txBody>
          <a:bodyPr rtlCol="0"/>
          <a:lstStyle/>
          <a:p>
            <a:fld id="{B175A245-EE69-4B3A-AFB3-0E3CED17144A}"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9/13/17</a:t>
            </a:fld>
            <a:endParaRPr lang="en-US"/>
          </a:p>
        </p:txBody>
      </p:sp>
      <p:sp>
        <p:nvSpPr>
          <p:cNvPr id="12" name="Slide Number Placeholder 11"/>
          <p:cNvSpPr>
            <a:spLocks noGrp="1"/>
          </p:cNvSpPr>
          <p:nvPr>
            <p:ph type="sldNum" sz="quarter" idx="16"/>
          </p:nvPr>
        </p:nvSpPr>
        <p:spPr/>
        <p:txBody>
          <a:bodyPr rtlCol="0"/>
          <a:lstStyle/>
          <a:p>
            <a:fld id="{0A9BB117-30C8-4C4C-A786-F07586D086AD}"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9/13/17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7D23AC-FF0A-4996-AE1A-D46A57801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9/13/17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30C3DA-37AA-4A8A-84A9-259E84A18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9/13/17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DD195D-8CA4-4EB9-95E6-C475B94F1C9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9/13/17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0FE9C2-751A-4D4B-83D5-7DEE1D71A43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9/13/17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E02889-2932-4A11-AA74-26138C8CB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228600" y="228600"/>
            <a:ext cx="4711700" cy="5981700"/>
            <a:chOff x="0" y="0"/>
            <a:chExt cx="2968" cy="3768"/>
          </a:xfrm>
        </p:grpSpPr>
        <p:sp>
          <p:nvSpPr>
            <p:cNvPr id="3074" name="Rectangle 2"/>
            <p:cNvSpPr>
              <a:spLocks/>
            </p:cNvSpPr>
            <p:nvPr/>
          </p:nvSpPr>
          <p:spPr bwMode="auto">
            <a:xfrm>
              <a:off x="0" y="0"/>
              <a:ext cx="2968" cy="3768"/>
            </a:xfrm>
            <a:prstGeom prst="rect">
              <a:avLst/>
            </a:prstGeom>
            <a:solidFill>
              <a:schemeClr val="accent1"/>
            </a:solidFill>
            <a:ln w="12700">
              <a:noFill/>
              <a:miter lim="800000"/>
              <a:headEnd type="none" w="med" len="med"/>
              <a:tailEnd type="none" w="med" len="med"/>
            </a:ln>
          </p:spPr>
          <p:txBody>
            <a:bodyPr lIns="0" tIns="0" rIns="0" bIns="0"/>
            <a:lstStyle/>
            <a:p>
              <a:endParaRPr lang="fr-BE"/>
            </a:p>
          </p:txBody>
        </p:sp>
        <p:pic>
          <p:nvPicPr>
            <p:cNvPr id="3075" name="Picture 3"/>
            <p:cNvPicPr>
              <a:picLocks noChangeAspect="1" noChangeArrowheads="1"/>
            </p:cNvPicPr>
            <p:nvPr/>
          </p:nvPicPr>
          <p:blipFill>
            <a:blip r:embed="rId2" cstate="print"/>
            <a:srcRect l="20000" t="218" r="6874" b="438"/>
            <a:stretch>
              <a:fillRect/>
            </a:stretch>
          </p:blipFill>
          <p:spPr bwMode="auto">
            <a:xfrm>
              <a:off x="80" y="72"/>
              <a:ext cx="2808" cy="3624"/>
            </a:xfrm>
            <a:prstGeom prst="rect">
              <a:avLst/>
            </a:prstGeom>
            <a:noFill/>
            <a:ln w="12700">
              <a:noFill/>
              <a:miter lim="800000"/>
              <a:headEnd/>
              <a:tailEnd/>
            </a:ln>
          </p:spPr>
        </p:pic>
      </p:grpSp>
      <p:sp>
        <p:nvSpPr>
          <p:cNvPr id="3076" name="Rectangle 4"/>
          <p:cNvSpPr>
            <a:spLocks noGrp="1" noChangeArrowheads="1"/>
          </p:cNvSpPr>
          <p:nvPr>
            <p:ph type="ctrTitle"/>
          </p:nvPr>
        </p:nvSpPr>
        <p:spPr>
          <a:ln/>
        </p:spPr>
        <p:txBody>
          <a:bodyPr rIns="132080"/>
          <a:lstStyle/>
          <a:p>
            <a:pPr algn="r"/>
            <a:r>
              <a:rPr lang="en-US" sz="3600" dirty="0"/>
              <a:t>Recursion</a:t>
            </a:r>
          </a:p>
        </p:txBody>
      </p:sp>
      <p:sp>
        <p:nvSpPr>
          <p:cNvPr id="3077" name="Rectangle 5"/>
          <p:cNvSpPr>
            <a:spLocks noGrp="1" noChangeArrowheads="1"/>
          </p:cNvSpPr>
          <p:nvPr>
            <p:ph type="subTitle" idx="1"/>
          </p:nvPr>
        </p:nvSpPr>
        <p:spPr>
          <a:ln/>
        </p:spPr>
        <p:txBody>
          <a:bodyPr rIns="132080" anchor="ctr">
            <a:normAutofit fontScale="92500" lnSpcReduction="10000"/>
          </a:bodyPr>
          <a:lstStyle/>
          <a:p>
            <a:pPr marL="39688" indent="0" algn="ctr">
              <a:spcBef>
                <a:spcPct val="0"/>
              </a:spcBef>
              <a:buFont typeface="Wingdings" charset="2"/>
              <a:buNone/>
            </a:pPr>
            <a:r>
              <a:rPr lang="en-US" sz="2000" dirty="0"/>
              <a:t>Lecture 8</a:t>
            </a:r>
          </a:p>
          <a:p>
            <a:pPr marL="39688" indent="0" algn="ctr">
              <a:spcBef>
                <a:spcPts val="500"/>
              </a:spcBef>
              <a:buFont typeface="Wingdings" charset="2"/>
              <a:buNone/>
            </a:pPr>
            <a:r>
              <a:rPr lang="en-US" sz="2000" dirty="0"/>
              <a:t>CS2110 – </a:t>
            </a:r>
            <a:r>
              <a:rPr lang="en-US" sz="2000" dirty="0" smtClean="0"/>
              <a:t>Fall 2017</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Questions about local variables</a:t>
            </a:r>
            <a:endParaRPr lang="fr-BE"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10</a:t>
            </a:fld>
            <a:endParaRPr lang="en-US"/>
          </a:p>
        </p:txBody>
      </p:sp>
      <p:sp>
        <p:nvSpPr>
          <p:cNvPr id="4" name="Content Placeholder 3"/>
          <p:cNvSpPr>
            <a:spLocks noGrp="1"/>
          </p:cNvSpPr>
          <p:nvPr>
            <p:ph sz="quarter" idx="1"/>
          </p:nvPr>
        </p:nvSpPr>
        <p:spPr>
          <a:xfrm>
            <a:off x="457200" y="1600200"/>
            <a:ext cx="3581400" cy="3352800"/>
          </a:xfrm>
          <a:ln w="25400">
            <a:solidFill>
              <a:srgbClr val="800000"/>
            </a:solidFill>
          </a:ln>
        </p:spPr>
        <p:txBody>
          <a:bodyPr>
            <a:normAutofit/>
          </a:bodyPr>
          <a:lstStyle/>
          <a:p>
            <a:pPr marL="0" indent="0">
              <a:spcBef>
                <a:spcPts val="600"/>
              </a:spcBef>
              <a:buNone/>
            </a:pPr>
            <a:r>
              <a:rPr lang="en-US" sz="2400" dirty="0" smtClean="0">
                <a:latin typeface="Times New Roman"/>
                <a:cs typeface="Times New Roman"/>
              </a:rPr>
              <a:t>public static void m(…)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while (…) {</a:t>
            </a:r>
          </a:p>
          <a:p>
            <a:pPr marL="0" indent="0">
              <a:spcBef>
                <a:spcPts val="600"/>
              </a:spcBef>
              <a:buNone/>
            </a:pPr>
            <a:r>
              <a:rPr lang="en-US" sz="2400" dirty="0" smtClean="0">
                <a:latin typeface="Times New Roman"/>
                <a:cs typeface="Times New Roman"/>
              </a:rPr>
              <a:t>        </a:t>
            </a:r>
            <a:r>
              <a:rPr lang="en-US" sz="2400" dirty="0" err="1" smtClean="0">
                <a:latin typeface="Times New Roman"/>
                <a:cs typeface="Times New Roman"/>
              </a:rPr>
              <a:t>int</a:t>
            </a:r>
            <a:r>
              <a:rPr lang="en-US" sz="2400" dirty="0" smtClean="0">
                <a:latin typeface="Times New Roman"/>
                <a:cs typeface="Times New Roman"/>
              </a:rPr>
              <a:t> d= 5;</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 </a:t>
            </a:r>
            <a:r>
              <a:rPr lang="en-US" sz="2400" dirty="0" smtClean="0">
                <a:latin typeface="Times New Roman"/>
                <a:cs typeface="Times New Roman"/>
              </a:rPr>
              <a:t>   }</a:t>
            </a:r>
          </a:p>
          <a:p>
            <a:pPr marL="0" indent="0">
              <a:spcBef>
                <a:spcPts val="600"/>
              </a:spcBef>
              <a:buNone/>
            </a:pPr>
            <a:r>
              <a:rPr lang="en-US" sz="2400" dirty="0">
                <a:latin typeface="Times New Roman"/>
                <a:cs typeface="Times New Roman"/>
              </a:rPr>
              <a:t>}</a:t>
            </a:r>
          </a:p>
        </p:txBody>
      </p:sp>
      <p:sp>
        <p:nvSpPr>
          <p:cNvPr id="5" name="TextBox 4"/>
          <p:cNvSpPr txBox="1"/>
          <p:nvPr/>
        </p:nvSpPr>
        <p:spPr>
          <a:xfrm>
            <a:off x="609600" y="5257800"/>
            <a:ext cx="7620000" cy="1200328"/>
          </a:xfrm>
          <a:prstGeom prst="rect">
            <a:avLst/>
          </a:prstGeom>
          <a:noFill/>
        </p:spPr>
        <p:txBody>
          <a:bodyPr wrap="square" rtlCol="0">
            <a:spAutoFit/>
          </a:bodyPr>
          <a:lstStyle/>
          <a:p>
            <a:r>
              <a:rPr lang="en-US" dirty="0" smtClean="0"/>
              <a:t>In a call  m(</a:t>
            </a:r>
            <a:r>
              <a:rPr lang="is-IS" dirty="0" smtClean="0"/>
              <a:t>…</a:t>
            </a:r>
            <a:r>
              <a:rPr lang="en-US" dirty="0" smtClean="0"/>
              <a:t>)</a:t>
            </a:r>
          </a:p>
          <a:p>
            <a:r>
              <a:rPr lang="en-US" dirty="0" smtClean="0"/>
              <a:t>when is local variable  d  created and when is it destroyed?</a:t>
            </a:r>
          </a:p>
          <a:p>
            <a:r>
              <a:rPr lang="en-US" dirty="0" smtClean="0"/>
              <a:t>Which version of procedure  m  do you like better?  Why?</a:t>
            </a:r>
            <a:endParaRPr lang="en-US" dirty="0"/>
          </a:p>
        </p:txBody>
      </p:sp>
      <p:sp>
        <p:nvSpPr>
          <p:cNvPr id="6" name="Content Placeholder 3"/>
          <p:cNvSpPr txBox="1">
            <a:spLocks/>
          </p:cNvSpPr>
          <p:nvPr/>
        </p:nvSpPr>
        <p:spPr>
          <a:xfrm>
            <a:off x="4572000" y="1600200"/>
            <a:ext cx="3581400" cy="3733800"/>
          </a:xfrm>
          <a:prstGeom prst="rect">
            <a:avLst/>
          </a:prstGeom>
          <a:ln w="25400">
            <a:solidFill>
              <a:srgbClr val="800000"/>
            </a:solidFill>
          </a:ln>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600"/>
              </a:spcBef>
              <a:buFont typeface="Wingdings"/>
              <a:buNone/>
            </a:pPr>
            <a:r>
              <a:rPr lang="en-US" sz="2400" dirty="0" smtClean="0">
                <a:latin typeface="Times New Roman"/>
                <a:cs typeface="Times New Roman"/>
              </a:rPr>
              <a:t>public static void m(…) {</a:t>
            </a:r>
          </a:p>
          <a:p>
            <a:pPr marL="0" indent="0">
              <a:lnSpc>
                <a:spcPct val="110000"/>
              </a:lnSpc>
              <a:spcBef>
                <a:spcPts val="600"/>
              </a:spcBef>
              <a:buFont typeface="Wingdings"/>
              <a:buNone/>
            </a:pPr>
            <a:r>
              <a:rPr lang="en-US" sz="2400" dirty="0" smtClean="0">
                <a:latin typeface="Times New Roman"/>
                <a:cs typeface="Times New Roman"/>
              </a:rPr>
              <a:t>    </a:t>
            </a:r>
            <a:r>
              <a:rPr lang="en-US" sz="2400" dirty="0" err="1" smtClean="0">
                <a:latin typeface="Times New Roman"/>
                <a:cs typeface="Times New Roman"/>
              </a:rPr>
              <a:t>int</a:t>
            </a:r>
            <a:r>
              <a:rPr lang="en-US" sz="2400" dirty="0" smtClean="0">
                <a:latin typeface="Times New Roman"/>
                <a:cs typeface="Times New Roman"/>
              </a:rPr>
              <a:t> d;  </a:t>
            </a:r>
          </a:p>
          <a:p>
            <a:pPr marL="0" indent="0">
              <a:lnSpc>
                <a:spcPct val="110000"/>
              </a:lnSpc>
              <a:spcBef>
                <a:spcPts val="600"/>
              </a:spcBef>
              <a:buFont typeface="Wingdings"/>
              <a:buNone/>
            </a:pPr>
            <a:r>
              <a:rPr lang="en-US" sz="2400" dirty="0">
                <a:latin typeface="Times New Roman"/>
                <a:cs typeface="Times New Roman"/>
              </a:rPr>
              <a:t> </a:t>
            </a: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    while (…) {</a:t>
            </a:r>
          </a:p>
          <a:p>
            <a:pPr marL="0" indent="0">
              <a:lnSpc>
                <a:spcPct val="110000"/>
              </a:lnSpc>
              <a:spcBef>
                <a:spcPts val="600"/>
              </a:spcBef>
              <a:buFont typeface="Wingdings"/>
              <a:buNone/>
            </a:pPr>
            <a:r>
              <a:rPr lang="en-US" sz="2400" dirty="0" smtClean="0">
                <a:latin typeface="Times New Roman"/>
                <a:cs typeface="Times New Roman"/>
              </a:rPr>
              <a:t>        d= 5;</a:t>
            </a:r>
          </a:p>
          <a:p>
            <a:pPr marL="0" indent="0">
              <a:lnSpc>
                <a:spcPct val="110000"/>
              </a:lnSpc>
              <a:spcBef>
                <a:spcPts val="600"/>
              </a:spcBef>
              <a:buFont typeface="Wingdings"/>
              <a:buNone/>
            </a:pP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    }</a:t>
            </a:r>
          </a:p>
          <a:p>
            <a:pPr marL="0" indent="0">
              <a:lnSpc>
                <a:spcPct val="110000"/>
              </a:lnSpc>
              <a:spcBef>
                <a:spcPts val="600"/>
              </a:spcBef>
              <a:buFont typeface="Wingdings"/>
              <a:buNone/>
            </a:pP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471771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smtClean="0">
                <a:solidFill>
                  <a:srgbClr val="800000"/>
                </a:solidFill>
              </a:rPr>
              <a:t>Memorize method call execution!</a:t>
            </a:r>
            <a:endParaRPr lang="en-US" sz="3200" dirty="0">
              <a:solidFill>
                <a:srgbClr val="800000"/>
              </a:solidFill>
            </a:endParaRP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11</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400" dirty="0" smtClean="0">
                <a:latin typeface="Times New Roman"/>
                <a:cs typeface="Times New Roman"/>
              </a:rPr>
              <a:t>A frame for a call contains parameters, local variables, and other information needed to properly execute a method call.</a:t>
            </a:r>
          </a:p>
          <a:p>
            <a:pPr marL="0" indent="0">
              <a:spcBef>
                <a:spcPts val="1200"/>
              </a:spcBef>
              <a:buNone/>
            </a:pPr>
            <a:r>
              <a:rPr lang="en-US" sz="2400" dirty="0" smtClean="0">
                <a:latin typeface="Times New Roman"/>
                <a:cs typeface="Times New Roman"/>
              </a:rPr>
              <a:t>To execute a method call: </a:t>
            </a:r>
          </a:p>
          <a:p>
            <a:pPr marL="502920" indent="-457200">
              <a:spcBef>
                <a:spcPts val="1200"/>
              </a:spcBef>
              <a:buFont typeface="+mj-lt"/>
              <a:buAutoNum type="arabicPeriod"/>
            </a:pPr>
            <a:r>
              <a:rPr lang="en-US" sz="2400" dirty="0" smtClean="0">
                <a:solidFill>
                  <a:srgbClr val="3366FF"/>
                </a:solidFill>
                <a:latin typeface="Times New Roman"/>
                <a:cs typeface="Times New Roman"/>
              </a:rPr>
              <a:t>push a frame for the call on the stack,</a:t>
            </a:r>
          </a:p>
          <a:p>
            <a:pPr marL="502920" indent="-457200">
              <a:spcBef>
                <a:spcPts val="1200"/>
              </a:spcBef>
              <a:buFont typeface="+mj-lt"/>
              <a:buAutoNum type="arabicPeriod"/>
            </a:pPr>
            <a:r>
              <a:rPr lang="en-US" sz="2400" dirty="0" smtClean="0">
                <a:solidFill>
                  <a:srgbClr val="3366FF"/>
                </a:solidFill>
                <a:latin typeface="Times New Roman"/>
                <a:cs typeface="Times New Roman"/>
              </a:rPr>
              <a:t>assign argument values to parameters,</a:t>
            </a:r>
          </a:p>
          <a:p>
            <a:pPr marL="502920" indent="-457200">
              <a:spcBef>
                <a:spcPts val="1200"/>
              </a:spcBef>
              <a:buFont typeface="+mj-lt"/>
              <a:buAutoNum type="arabicPeriod"/>
            </a:pPr>
            <a:r>
              <a:rPr lang="en-US" sz="2400" dirty="0" smtClean="0">
                <a:solidFill>
                  <a:srgbClr val="3366FF"/>
                </a:solidFill>
                <a:latin typeface="Times New Roman"/>
                <a:cs typeface="Times New Roman"/>
              </a:rPr>
              <a:t>execute method body,</a:t>
            </a:r>
          </a:p>
          <a:p>
            <a:pPr marL="502920" indent="-457200">
              <a:spcBef>
                <a:spcPts val="1200"/>
              </a:spcBef>
              <a:buFont typeface="+mj-lt"/>
              <a:buAutoNum type="arabicPeriod"/>
            </a:pPr>
            <a:r>
              <a:rPr lang="en-US" sz="2400" dirty="0" smtClean="0">
                <a:solidFill>
                  <a:srgbClr val="3366FF"/>
                </a:solidFill>
                <a:latin typeface="Times New Roman"/>
                <a:cs typeface="Times New Roman"/>
              </a:rPr>
              <a:t>pop frame for call from stack, and (for a function) push returned value on stack</a:t>
            </a:r>
            <a:endParaRPr lang="en-US" sz="2400" dirty="0" smtClean="0">
              <a:latin typeface="Times New Roman"/>
              <a:cs typeface="Times New Roman"/>
            </a:endParaRPr>
          </a:p>
          <a:p>
            <a:pPr marL="0" indent="0" algn="ctr">
              <a:spcBef>
                <a:spcPts val="1200"/>
              </a:spcBef>
              <a:buNone/>
            </a:pPr>
            <a:r>
              <a:rPr lang="en-US" sz="2400" dirty="0" smtClean="0">
                <a:latin typeface="Times New Roman"/>
                <a:cs typeface="Times New Roman"/>
              </a:rPr>
              <a:t>When executing method body look in frame</a:t>
            </a:r>
            <a:br>
              <a:rPr lang="en-US" sz="2400" dirty="0" smtClean="0">
                <a:latin typeface="Times New Roman"/>
                <a:cs typeface="Times New Roman"/>
              </a:rPr>
            </a:br>
            <a:r>
              <a:rPr lang="en-US" sz="2400" dirty="0" smtClean="0">
                <a:latin typeface="Times New Roman"/>
                <a:cs typeface="Times New Roman"/>
              </a:rPr>
              <a:t>for call for parameters and local variables.</a:t>
            </a:r>
          </a:p>
        </p:txBody>
      </p:sp>
    </p:spTree>
    <p:extLst>
      <p:ext uri="{BB962C8B-B14F-4D97-AF65-F5344CB8AC3E}">
        <p14:creationId xmlns:p14="http://schemas.microsoft.com/office/powerpoint/2010/main" val="214420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Frames for methods sum main method in the system</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12</a:t>
            </a:fld>
            <a:endParaRPr lang="en-US"/>
          </a:p>
        </p:txBody>
      </p:sp>
      <p:sp>
        <p:nvSpPr>
          <p:cNvPr id="3" name="Rectangle 2"/>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
        <p:nvSpPr>
          <p:cNvPr id="5" name="TextBox 4"/>
          <p:cNvSpPr txBox="1"/>
          <p:nvPr/>
        </p:nvSpPr>
        <p:spPr>
          <a:xfrm>
            <a:off x="5029465" y="2209800"/>
            <a:ext cx="987770" cy="461665"/>
          </a:xfrm>
          <a:prstGeom prst="rect">
            <a:avLst/>
          </a:prstGeom>
          <a:noFill/>
        </p:spPr>
        <p:txBody>
          <a:bodyPr wrap="none" rtlCol="0">
            <a:spAutoFit/>
          </a:bodyPr>
          <a:lstStyle/>
          <a:p>
            <a:r>
              <a:rPr lang="en-US" dirty="0" smtClean="0"/>
              <a:t>frame:</a:t>
            </a:r>
            <a:endParaRPr lang="en-US" dirty="0"/>
          </a:p>
        </p:txBody>
      </p:sp>
      <p:grpSp>
        <p:nvGrpSpPr>
          <p:cNvPr id="6" name="Group 5"/>
          <p:cNvGrpSpPr/>
          <p:nvPr/>
        </p:nvGrpSpPr>
        <p:grpSpPr>
          <a:xfrm>
            <a:off x="6096265" y="1905000"/>
            <a:ext cx="1676135" cy="1066800"/>
            <a:chOff x="6019800" y="4267200"/>
            <a:chExt cx="1676135" cy="1066800"/>
          </a:xfrm>
        </p:grpSpPr>
        <p:sp>
          <p:nvSpPr>
            <p:cNvPr id="229" name="Rectangle 7"/>
            <p:cNvSpPr>
              <a:spLocks/>
            </p:cNvSpPr>
            <p:nvPr/>
          </p:nvSpPr>
          <p:spPr bwMode="auto">
            <a:xfrm>
              <a:off x="6019800" y="4267200"/>
              <a:ext cx="1676135" cy="10668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30"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2" name="TextBox 231"/>
          <p:cNvSpPr txBox="1"/>
          <p:nvPr/>
        </p:nvSpPr>
        <p:spPr>
          <a:xfrm>
            <a:off x="5029465" y="4038600"/>
            <a:ext cx="987770" cy="461665"/>
          </a:xfrm>
          <a:prstGeom prst="rect">
            <a:avLst/>
          </a:prstGeom>
          <a:noFill/>
        </p:spPr>
        <p:txBody>
          <a:bodyPr wrap="none" rtlCol="0">
            <a:spAutoFit/>
          </a:bodyPr>
          <a:lstStyle/>
          <a:p>
            <a:r>
              <a:rPr lang="en-US" dirty="0" smtClean="0"/>
              <a:t>frame:</a:t>
            </a:r>
            <a:endParaRPr lang="en-US" dirty="0"/>
          </a:p>
        </p:txBody>
      </p:sp>
      <p:grpSp>
        <p:nvGrpSpPr>
          <p:cNvPr id="233" name="Group 232"/>
          <p:cNvGrpSpPr/>
          <p:nvPr/>
        </p:nvGrpSpPr>
        <p:grpSpPr>
          <a:xfrm>
            <a:off x="6096265" y="3733800"/>
            <a:ext cx="2590535" cy="1066800"/>
            <a:chOff x="6019800" y="4267200"/>
            <a:chExt cx="1676135" cy="1066800"/>
          </a:xfrm>
        </p:grpSpPr>
        <p:sp>
          <p:nvSpPr>
            <p:cNvPr id="234" name="Rectangle 7"/>
            <p:cNvSpPr>
              <a:spLocks/>
            </p:cNvSpPr>
            <p:nvPr/>
          </p:nvSpPr>
          <p:spPr bwMode="auto">
            <a:xfrm>
              <a:off x="6019800" y="4267200"/>
              <a:ext cx="1676135" cy="10668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35" name="Rectangle 11"/>
            <p:cNvSpPr>
              <a:spLocks/>
            </p:cNvSpPr>
            <p:nvPr/>
          </p:nvSpPr>
          <p:spPr bwMode="auto">
            <a:xfrm>
              <a:off x="6172200" y="4399372"/>
              <a:ext cx="1391998"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6" name="TextBox 235"/>
          <p:cNvSpPr txBox="1"/>
          <p:nvPr/>
        </p:nvSpPr>
        <p:spPr>
          <a:xfrm>
            <a:off x="5029200" y="5867400"/>
            <a:ext cx="987770" cy="461665"/>
          </a:xfrm>
          <a:prstGeom prst="rect">
            <a:avLst/>
          </a:prstGeom>
          <a:noFill/>
        </p:spPr>
        <p:txBody>
          <a:bodyPr wrap="none" rtlCol="0">
            <a:spAutoFit/>
          </a:bodyPr>
          <a:lstStyle/>
          <a:p>
            <a:r>
              <a:rPr lang="en-US" dirty="0" smtClean="0"/>
              <a:t>frame:</a:t>
            </a:r>
            <a:endParaRPr lang="en-US" dirty="0"/>
          </a:p>
        </p:txBody>
      </p:sp>
      <p:grpSp>
        <p:nvGrpSpPr>
          <p:cNvPr id="237" name="Group 236"/>
          <p:cNvGrpSpPr/>
          <p:nvPr/>
        </p:nvGrpSpPr>
        <p:grpSpPr>
          <a:xfrm>
            <a:off x="6096000" y="5410200"/>
            <a:ext cx="1676135" cy="1066800"/>
            <a:chOff x="6019800" y="4267200"/>
            <a:chExt cx="1676135" cy="1066800"/>
          </a:xfrm>
        </p:grpSpPr>
        <p:sp>
          <p:nvSpPr>
            <p:cNvPr id="238" name="Rectangle 7"/>
            <p:cNvSpPr>
              <a:spLocks/>
            </p:cNvSpPr>
            <p:nvPr/>
          </p:nvSpPr>
          <p:spPr bwMode="auto">
            <a:xfrm>
              <a:off x="6019800" y="4267200"/>
              <a:ext cx="1676135" cy="10668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609600" y="5715000"/>
            <a:ext cx="4419600" cy="830997"/>
          </a:xfrm>
          <a:prstGeom prst="rect">
            <a:avLst/>
          </a:prstGeom>
          <a:noFill/>
        </p:spPr>
        <p:txBody>
          <a:bodyPr wrap="square" rtlCol="0">
            <a:spAutoFit/>
          </a:bodyPr>
          <a:lstStyle/>
          <a:p>
            <a:r>
              <a:rPr lang="en-US" dirty="0" smtClean="0">
                <a:solidFill>
                  <a:srgbClr val="FF0000"/>
                </a:solidFill>
              </a:rPr>
              <a:t>Frame for method in the system that calls method main</a:t>
            </a:r>
            <a:endParaRPr lang="en-US"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13</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334000"/>
            <a:ext cx="4419600" cy="1200328"/>
          </a:xfrm>
          <a:prstGeom prst="rect">
            <a:avLst/>
          </a:prstGeom>
          <a:noFill/>
        </p:spPr>
        <p:txBody>
          <a:bodyPr wrap="square" rtlCol="0">
            <a:spAutoFit/>
          </a:bodyPr>
          <a:lstStyle/>
          <a:p>
            <a:r>
              <a:rPr lang="en-US" dirty="0" smtClean="0"/>
              <a:t>Frame for method in the system that calls method main: main is then called</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n%10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118342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14</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smtClean="0"/>
              <a:t>Method main calls sum: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4381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56328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15</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a:t>
            </a:r>
            <a:r>
              <a:rPr lang="en-US" dirty="0" smtClean="0"/>
              <a:t>10 </a:t>
            </a:r>
            <a:r>
              <a:rPr lang="en-US" dirty="0"/>
              <a:t>sum calls sum</a:t>
            </a:r>
            <a:r>
              <a:rPr lang="en-US" dirty="0" smtClean="0"/>
              <a:t>: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438135" cy="914400"/>
            <a:chOff x="6019800" y="4419600"/>
            <a:chExt cx="2438135" cy="914400"/>
          </a:xfrm>
        </p:grpSpPr>
        <p:sp>
          <p:nvSpPr>
            <p:cNvPr id="17" name="Rectangle 7"/>
            <p:cNvSpPr>
              <a:spLocks/>
            </p:cNvSpPr>
            <p:nvPr/>
          </p:nvSpPr>
          <p:spPr bwMode="auto">
            <a:xfrm>
              <a:off x="6019800" y="4419600"/>
              <a:ext cx="2438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438400" cy="914400"/>
            <a:chOff x="6019800" y="4419600"/>
            <a:chExt cx="2438400" cy="914400"/>
          </a:xfrm>
        </p:grpSpPr>
        <p:sp>
          <p:nvSpPr>
            <p:cNvPr id="24" name="Rectangle 7"/>
            <p:cNvSpPr>
              <a:spLocks/>
            </p:cNvSpPr>
            <p:nvPr/>
          </p:nvSpPr>
          <p:spPr bwMode="auto">
            <a:xfrm>
              <a:off x="6019800" y="4419600"/>
              <a:ext cx="24384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sp>
        <p:nvSpPr>
          <p:cNvPr id="28" name="Rectangle 27"/>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822320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16</a:t>
            </a:fld>
            <a:endParaRPr lang="en-US"/>
          </a:p>
        </p:txBody>
      </p:sp>
      <p:grpSp>
        <p:nvGrpSpPr>
          <p:cNvPr id="237" name="Group 236"/>
          <p:cNvGrpSpPr/>
          <p:nvPr/>
        </p:nvGrpSpPr>
        <p:grpSpPr>
          <a:xfrm>
            <a:off x="6096000" y="5638800"/>
            <a:ext cx="23622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a:t>
            </a:r>
            <a:r>
              <a:rPr lang="en-US" dirty="0" smtClean="0"/>
              <a:t> &gt;= 10. sum calls sum: </a:t>
            </a:r>
            <a:endParaRPr lang="en-US" dirty="0"/>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505200" cy="838200"/>
            <a:chOff x="4953000" y="4800600"/>
            <a:chExt cx="3505200" cy="838200"/>
          </a:xfrm>
        </p:grpSpPr>
        <p:grpSp>
          <p:nvGrpSpPr>
            <p:cNvPr id="19" name="Group 18"/>
            <p:cNvGrpSpPr/>
            <p:nvPr/>
          </p:nvGrpSpPr>
          <p:grpSpPr>
            <a:xfrm>
              <a:off x="6096265" y="4800600"/>
              <a:ext cx="2361935" cy="838200"/>
              <a:chOff x="6019800" y="4724400"/>
              <a:chExt cx="2361935" cy="838200"/>
            </a:xfrm>
          </p:grpSpPr>
          <p:sp>
            <p:nvSpPr>
              <p:cNvPr id="20" name="Rectangle 7"/>
              <p:cNvSpPr>
                <a:spLocks/>
              </p:cNvSpPr>
              <p:nvPr/>
            </p:nvSpPr>
            <p:spPr bwMode="auto">
              <a:xfrm>
                <a:off x="6019800" y="4724400"/>
                <a:ext cx="23619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361935" cy="914400"/>
            <a:chOff x="6019800" y="4419600"/>
            <a:chExt cx="2361935" cy="914400"/>
          </a:xfrm>
        </p:grpSpPr>
        <p:sp>
          <p:nvSpPr>
            <p:cNvPr id="17"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362200" cy="914400"/>
            <a:chOff x="6019800" y="4419600"/>
            <a:chExt cx="2362200" cy="914400"/>
          </a:xfrm>
        </p:grpSpPr>
        <p:sp>
          <p:nvSpPr>
            <p:cNvPr id="24" name="Rectangle 7"/>
            <p:cNvSpPr>
              <a:spLocks/>
            </p:cNvSpPr>
            <p:nvPr/>
          </p:nvSpPr>
          <p:spPr bwMode="auto">
            <a:xfrm>
              <a:off x="6019800" y="4419600"/>
              <a:ext cx="23622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grpSp>
        <p:nvGrpSpPr>
          <p:cNvPr id="27" name="Group 26"/>
          <p:cNvGrpSpPr/>
          <p:nvPr/>
        </p:nvGrpSpPr>
        <p:grpSpPr>
          <a:xfrm>
            <a:off x="6096265" y="2057400"/>
            <a:ext cx="2361935" cy="914400"/>
            <a:chOff x="6019800" y="4419600"/>
            <a:chExt cx="2361935" cy="914400"/>
          </a:xfrm>
        </p:grpSpPr>
        <p:sp>
          <p:nvSpPr>
            <p:cNvPr id="28"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smtClean="0"/>
              <a:t>8</a:t>
            </a:r>
            <a:endParaRPr lang="en-US" dirty="0"/>
          </a:p>
        </p:txBody>
      </p:sp>
      <p:sp>
        <p:nvSpPr>
          <p:cNvPr id="31" name="Rectangle 30"/>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n</a:t>
            </a:r>
            <a:r>
              <a:rPr lang="en-US" dirty="0">
                <a:solidFill>
                  <a:srgbClr val="FF6600"/>
                </a:solidFill>
              </a:rPr>
              <a:t>%</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6301995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17</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4419600" cy="830997"/>
          </a:xfrm>
          <a:prstGeom prst="rect">
            <a:avLst/>
          </a:prstGeom>
          <a:noFill/>
        </p:spPr>
        <p:txBody>
          <a:bodyPr wrap="square" rtlCol="0">
            <a:spAutoFit/>
          </a:bodyPr>
          <a:lstStyle/>
          <a:p>
            <a:r>
              <a:rPr lang="en-US" dirty="0"/>
              <a:t>n</a:t>
            </a:r>
            <a:r>
              <a:rPr lang="en-US" dirty="0" smtClean="0"/>
              <a:t> &lt; 10 sum stops: frame is popped</a:t>
            </a:r>
            <a:r>
              <a:rPr lang="en-US" dirty="0"/>
              <a:t> </a:t>
            </a:r>
            <a:r>
              <a:rPr lang="en-US" dirty="0" smtClean="0"/>
              <a:t>and n is put on stack:</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smtClean="0"/>
              <a:t>system</a:t>
            </a:r>
            <a:endParaRPr lang="en-US" dirty="0"/>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286000" cy="914400"/>
            <a:chOff x="6019800" y="4419600"/>
            <a:chExt cx="2286000" cy="914400"/>
          </a:xfrm>
        </p:grpSpPr>
        <p:sp>
          <p:nvSpPr>
            <p:cNvPr id="24" name="Rectangle 7"/>
            <p:cNvSpPr>
              <a:spLocks/>
            </p:cNvSpPr>
            <p:nvPr/>
          </p:nvSpPr>
          <p:spPr bwMode="auto">
            <a:xfrm>
              <a:off x="6019800" y="4419600"/>
              <a:ext cx="22860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grpSp>
        <p:nvGrpSpPr>
          <p:cNvPr id="27" name="Group 26"/>
          <p:cNvGrpSpPr/>
          <p:nvPr/>
        </p:nvGrpSpPr>
        <p:grpSpPr>
          <a:xfrm>
            <a:off x="6096265" y="2057400"/>
            <a:ext cx="2285735" cy="914400"/>
            <a:chOff x="6019800" y="4419600"/>
            <a:chExt cx="1676135" cy="914400"/>
          </a:xfrm>
        </p:grpSpPr>
        <p:sp>
          <p:nvSpPr>
            <p:cNvPr id="28"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smtClean="0"/>
              <a:t>8</a:t>
            </a:r>
            <a:endParaRPr lang="en-US" dirty="0"/>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smtClean="0"/>
              <a:t>8</a:t>
            </a:r>
            <a:endParaRPr lang="en-US" dirty="0"/>
          </a:p>
        </p:txBody>
      </p:sp>
      <p:sp>
        <p:nvSpPr>
          <p:cNvPr id="32" name="Rectangle 3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5923495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30"/>
                                        </p:tgtEl>
                                      </p:cBhvr>
                                    </p:animEffect>
                                    <p:set>
                                      <p:cBhvr>
                                        <p:cTn id="11" dur="1" fill="hold">
                                          <p:stCondLst>
                                            <p:cond delay="499"/>
                                          </p:stCondLst>
                                        </p:cTn>
                                        <p:tgtEl>
                                          <p:spTgt spid="30"/>
                                        </p:tgtEl>
                                        <p:attrNameLst>
                                          <p:attrName>style.visibility</p:attrName>
                                        </p:attrNameLst>
                                      </p:cBhvr>
                                      <p:to>
                                        <p:strVal val="hidden"/>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18</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smtClean="0"/>
              <a:t>Using return value 8 stack computes</a:t>
            </a:r>
            <a:br>
              <a:rPr lang="en-US" dirty="0" smtClean="0"/>
            </a:br>
            <a:r>
              <a:rPr lang="en-US" dirty="0" smtClean="0"/>
              <a:t> 2 + 8 = 10 pops frame from stack puts return value 10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grpSp>
        <p:nvGrpSpPr>
          <p:cNvPr id="22" name="Group 21"/>
          <p:cNvGrpSpPr/>
          <p:nvPr/>
        </p:nvGrpSpPr>
        <p:grpSpPr>
          <a:xfrm>
            <a:off x="6096000" y="2971800"/>
            <a:ext cx="2286000" cy="914400"/>
            <a:chOff x="6019800" y="4419600"/>
            <a:chExt cx="1676135" cy="914400"/>
          </a:xfrm>
        </p:grpSpPr>
        <p:sp>
          <p:nvSpPr>
            <p:cNvPr id="24"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info</a:t>
              </a:r>
              <a:endParaRPr lang="en-US" dirty="0">
                <a:solidFill>
                  <a:schemeClr val="tx1"/>
                </a:solidFill>
                <a:latin typeface="Arial" charset="0"/>
                <a:cs typeface="Arial" charset="0"/>
                <a:sym typeface="Arial" charset="0"/>
              </a:endParaRP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smtClean="0"/>
              <a:t>82</a:t>
            </a:r>
            <a:endParaRPr lang="en-US" dirty="0"/>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smtClean="0"/>
              <a:t>8</a:t>
            </a:r>
            <a:endParaRPr lang="en-US" dirty="0"/>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smtClean="0"/>
              <a:t>10</a:t>
            </a:r>
            <a:endParaRPr lang="en-US" dirty="0"/>
          </a:p>
        </p:txBody>
      </p:sp>
      <p:sp>
        <p:nvSpPr>
          <p:cNvPr id="27" name="Rectangle 2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a:t>
            </a:r>
            <a:r>
              <a:rPr lang="en-US" dirty="0" smtClean="0">
                <a:solidFill>
                  <a:srgbClr val="FF6600"/>
                </a:solidFill>
              </a:rPr>
              <a:t>10 + sum</a:t>
            </a:r>
            <a:r>
              <a:rPr lang="en-US" dirty="0">
                <a:solidFill>
                  <a:srgbClr val="FF6600"/>
                </a:solidFill>
              </a:rPr>
              <a:t>(n/10</a:t>
            </a:r>
            <a:r>
              <a:rPr lang="en-US" dirty="0" smtClean="0">
                <a:solidFill>
                  <a:srgbClr val="FF6600"/>
                </a:solidFill>
              </a:rPr>
              <a:t>);</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613461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19</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smtClean="0"/>
              <a:t>Using return value 10 stack computes</a:t>
            </a:r>
            <a:br>
              <a:rPr lang="en-US" dirty="0" smtClean="0"/>
            </a:br>
            <a:r>
              <a:rPr lang="en-US" dirty="0" smtClean="0"/>
              <a:t> 4 + 10 = 14 pops frame from stack puts return value 14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grpSp>
        <p:nvGrpSpPr>
          <p:cNvPr id="16" name="Group 15"/>
          <p:cNvGrpSpPr/>
          <p:nvPr/>
        </p:nvGrpSpPr>
        <p:grpSpPr>
          <a:xfrm>
            <a:off x="6096265" y="3886200"/>
            <a:ext cx="22857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smtClean="0">
                  <a:solidFill>
                    <a:schemeClr val="tx1"/>
                  </a:solidFill>
                  <a:latin typeface="Arial" charset="0"/>
                  <a:cs typeface="Arial" charset="0"/>
                  <a:sym typeface="Arial" charset="0"/>
                </a:rPr>
                <a:t>n ___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smtClean="0"/>
              <a:t>824</a:t>
            </a:r>
            <a:endParaRPr lang="en-US" dirty="0"/>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smtClean="0"/>
              <a:t>10</a:t>
            </a:r>
            <a:endParaRPr lang="en-US" dirty="0"/>
          </a:p>
        </p:txBody>
      </p:sp>
      <p:sp>
        <p:nvSpPr>
          <p:cNvPr id="2" name="TextBox 1"/>
          <p:cNvSpPr txBox="1"/>
          <p:nvPr/>
        </p:nvSpPr>
        <p:spPr>
          <a:xfrm>
            <a:off x="6629400" y="4343400"/>
            <a:ext cx="492443" cy="461665"/>
          </a:xfrm>
          <a:prstGeom prst="rect">
            <a:avLst/>
          </a:prstGeom>
          <a:noFill/>
        </p:spPr>
        <p:txBody>
          <a:bodyPr wrap="none" rtlCol="0">
            <a:spAutoFit/>
          </a:bodyPr>
          <a:lstStyle/>
          <a:p>
            <a:r>
              <a:rPr lang="en-US" dirty="0" smtClean="0"/>
              <a:t>14</a:t>
            </a:r>
            <a:endParaRPr lang="en-US" dirty="0"/>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n%10 + sum(n/10);</a:t>
            </a:r>
            <a:endParaRPr lang="en-US" dirty="0">
              <a:solidFill>
                <a:srgbClr val="FF6600"/>
              </a:solidFill>
            </a:endParaRP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740505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340352" cy="685800"/>
          </a:xfrm>
        </p:spPr>
        <p:txBody>
          <a:bodyPr>
            <a:normAutofit/>
          </a:bodyPr>
          <a:lstStyle/>
          <a:p>
            <a:r>
              <a:rPr lang="en-US" sz="3600" dirty="0" smtClean="0">
                <a:solidFill>
                  <a:srgbClr val="800000"/>
                </a:solidFill>
              </a:rPr>
              <a:t>Five things</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4" name="Content Placeholder 3"/>
          <p:cNvSpPr>
            <a:spLocks noGrp="1"/>
          </p:cNvSpPr>
          <p:nvPr>
            <p:ph sz="quarter" idx="1"/>
          </p:nvPr>
        </p:nvSpPr>
        <p:spPr>
          <a:xfrm>
            <a:off x="457200" y="1600200"/>
            <a:ext cx="4114800" cy="1790700"/>
          </a:xfrm>
          <a:solidFill>
            <a:schemeClr val="bg1"/>
          </a:solidFill>
          <a:ln>
            <a:solidFill>
              <a:srgbClr val="800000"/>
            </a:solidFill>
          </a:ln>
        </p:spPr>
        <p:txBody>
          <a:bodyPr>
            <a:noAutofit/>
          </a:bodyPr>
          <a:lstStyle/>
          <a:p>
            <a:pPr marL="0" indent="0">
              <a:buNone/>
            </a:pPr>
            <a:r>
              <a:rPr lang="en-US" sz="2400" dirty="0" smtClean="0"/>
              <a:t>Note: We’ve covered almost everything in Java! Just a few more things, which will be covered from time to time.</a:t>
            </a:r>
            <a:endParaRPr lang="en-US" sz="2400" dirty="0" smtClean="0">
              <a:solidFill>
                <a:srgbClr val="800000"/>
              </a:solidFill>
            </a:endParaRPr>
          </a:p>
        </p:txBody>
      </p:sp>
      <p:sp>
        <p:nvSpPr>
          <p:cNvPr id="6" name="Content Placeholder 3"/>
          <p:cNvSpPr txBox="1">
            <a:spLocks/>
          </p:cNvSpPr>
          <p:nvPr/>
        </p:nvSpPr>
        <p:spPr>
          <a:xfrm>
            <a:off x="5029200" y="3124200"/>
            <a:ext cx="3657600" cy="12954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solidFill>
                  <a:srgbClr val="3366FF"/>
                </a:solidFill>
              </a:rPr>
              <a:t>Recursion: Look at Java Hypertext entry for “method calls”.</a:t>
            </a:r>
          </a:p>
          <a:p>
            <a:endParaRPr lang="en-US" sz="2400" dirty="0">
              <a:solidFill>
                <a:srgbClr val="800000"/>
              </a:solidFill>
            </a:endParaRPr>
          </a:p>
          <a:p>
            <a:pPr marL="0" indent="0">
              <a:buNone/>
            </a:pPr>
            <a:endParaRPr lang="en-US" sz="2400" dirty="0" smtClean="0">
              <a:solidFill>
                <a:srgbClr val="800000"/>
              </a:solidFill>
            </a:endParaRPr>
          </a:p>
        </p:txBody>
      </p:sp>
      <p:sp>
        <p:nvSpPr>
          <p:cNvPr id="10" name="Content Placeholder 3"/>
          <p:cNvSpPr txBox="1">
            <a:spLocks/>
          </p:cNvSpPr>
          <p:nvPr/>
        </p:nvSpPr>
        <p:spPr>
          <a:xfrm>
            <a:off x="457200" y="3810000"/>
            <a:ext cx="4114800" cy="25146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Prelim 1 is in 2 weeks</a:t>
            </a:r>
          </a:p>
          <a:p>
            <a:pPr marL="0" indent="0">
              <a:buNone/>
            </a:pPr>
            <a:r>
              <a:rPr lang="en-US" sz="2400" dirty="0" smtClean="0">
                <a:solidFill>
                  <a:srgbClr val="800000"/>
                </a:solidFill>
              </a:rPr>
              <a:t>(Thurs 28 September, 5:30, 7:30)</a:t>
            </a:r>
          </a:p>
          <a:p>
            <a:pPr marL="0" indent="0">
              <a:buNone/>
            </a:pPr>
            <a:r>
              <a:rPr lang="en-US" sz="2400" dirty="0" smtClean="0">
                <a:solidFill>
                  <a:srgbClr val="800000"/>
                </a:solidFill>
              </a:rPr>
              <a:t>Visit exams page of course website to see what time you will take the prelim.</a:t>
            </a:r>
          </a:p>
        </p:txBody>
      </p:sp>
      <p:sp>
        <p:nvSpPr>
          <p:cNvPr id="11" name="Content Placeholder 3"/>
          <p:cNvSpPr txBox="1">
            <a:spLocks/>
          </p:cNvSpPr>
          <p:nvPr/>
        </p:nvSpPr>
        <p:spPr>
          <a:xfrm>
            <a:off x="5029200" y="1600200"/>
            <a:ext cx="3657600" cy="12954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A1 grades will be made available soon. Thanks for your patience.</a:t>
            </a:r>
            <a:endParaRPr lang="en-US" sz="2400" dirty="0" smtClean="0">
              <a:solidFill>
                <a:srgbClr val="800000"/>
              </a:solidFill>
            </a:endParaRPr>
          </a:p>
          <a:p>
            <a:endParaRPr lang="en-US" sz="2400" dirty="0">
              <a:solidFill>
                <a:srgbClr val="800000"/>
              </a:solidFill>
            </a:endParaRPr>
          </a:p>
          <a:p>
            <a:pPr marL="0" indent="0">
              <a:buNone/>
            </a:pPr>
            <a:endParaRPr lang="en-US" sz="2400" dirty="0" smtClean="0">
              <a:solidFill>
                <a:srgbClr val="800000"/>
              </a:solidFill>
            </a:endParaRPr>
          </a:p>
        </p:txBody>
      </p:sp>
      <p:sp>
        <p:nvSpPr>
          <p:cNvPr id="8" name="Content Placeholder 3"/>
          <p:cNvSpPr txBox="1">
            <a:spLocks/>
          </p:cNvSpPr>
          <p:nvPr/>
        </p:nvSpPr>
        <p:spPr>
          <a:xfrm>
            <a:off x="5029200" y="4724400"/>
            <a:ext cx="3657600" cy="16002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Piazza: If you are not on the Piazza, contact a TA or consultant and ask them to put you on it.</a:t>
            </a:r>
            <a:endParaRPr lang="en-US" sz="2400" dirty="0" smtClean="0">
              <a:solidFill>
                <a:srgbClr val="800000"/>
              </a:solidFill>
            </a:endParaRPr>
          </a:p>
          <a:p>
            <a:endParaRPr lang="en-US" sz="2400" dirty="0">
              <a:solidFill>
                <a:srgbClr val="800000"/>
              </a:solidFill>
            </a:endParaRPr>
          </a:p>
          <a:p>
            <a:pPr marL="0" indent="0">
              <a:buNone/>
            </a:pPr>
            <a:endParaRPr lang="en-US" sz="2400" dirty="0" smtClean="0">
              <a:solidFill>
                <a:srgbClr val="800000"/>
              </a:solidFill>
            </a:endParaRPr>
          </a:p>
        </p:txBody>
      </p:sp>
    </p:spTree>
    <p:extLst>
      <p:ext uri="{BB962C8B-B14F-4D97-AF65-F5344CB8AC3E}">
        <p14:creationId xmlns:p14="http://schemas.microsoft.com/office/powerpoint/2010/main" val="17801199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smtClean="0">
                <a:solidFill>
                  <a:srgbClr val="800000"/>
                </a:solidFill>
              </a:rPr>
              <a:t>Example: Sum </a:t>
            </a:r>
            <a:r>
              <a:rPr lang="en-US" sz="2800" dirty="0">
                <a:solidFill>
                  <a:srgbClr val="800000"/>
                </a:solidFill>
              </a:rPr>
              <a:t>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20</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r>
                <a:rPr lang="en-US" dirty="0" smtClean="0">
                  <a:solidFill>
                    <a:schemeClr val="tx1"/>
                  </a:solidFill>
                  <a:latin typeface="Arial" charset="0"/>
                  <a:cs typeface="Arial" charset="0"/>
                  <a:sym typeface="Arial" charset="0"/>
                </a:rPr>
                <a:t>     ?</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7" name="TextBox 6"/>
          <p:cNvSpPr txBox="1"/>
          <p:nvPr/>
        </p:nvSpPr>
        <p:spPr>
          <a:xfrm>
            <a:off x="381000" y="5562600"/>
            <a:ext cx="5029200" cy="830997"/>
          </a:xfrm>
          <a:prstGeom prst="rect">
            <a:avLst/>
          </a:prstGeom>
          <a:noFill/>
        </p:spPr>
        <p:txBody>
          <a:bodyPr wrap="square" rtlCol="0">
            <a:spAutoFit/>
          </a:bodyPr>
          <a:lstStyle/>
          <a:p>
            <a:r>
              <a:rPr lang="en-US" dirty="0" smtClean="0"/>
              <a:t>Using return value 14 main stores</a:t>
            </a:r>
            <a:br>
              <a:rPr lang="en-US" dirty="0" smtClean="0"/>
            </a:br>
            <a:r>
              <a:rPr lang="en-US" dirty="0" smtClean="0"/>
              <a:t> 14 in r and removes 14 from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065729"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a:t>
                </a:r>
                <a:r>
                  <a:rPr lang="en-US" dirty="0" smtClean="0">
                    <a:solidFill>
                      <a:schemeClr val="tx1"/>
                    </a:solidFill>
                    <a:latin typeface="Arial" charset="0"/>
                    <a:cs typeface="Arial" charset="0"/>
                    <a:sym typeface="Arial" charset="0"/>
                  </a:rPr>
                  <a:t> ___   </a:t>
                </a:r>
                <a:r>
                  <a:rPr lang="en-US" dirty="0" err="1" smtClean="0">
                    <a:solidFill>
                      <a:schemeClr val="tx1"/>
                    </a:solidFill>
                    <a:latin typeface="Arial" charset="0"/>
                    <a:cs typeface="Arial" charset="0"/>
                    <a:sym typeface="Arial" charset="0"/>
                  </a:rPr>
                  <a:t>args</a:t>
                </a:r>
                <a:r>
                  <a:rPr lang="en-US" dirty="0" smtClean="0">
                    <a:solidFill>
                      <a:schemeClr val="tx1"/>
                    </a:solidFill>
                    <a:latin typeface="Arial" charset="0"/>
                    <a:cs typeface="Arial" charset="0"/>
                    <a:sym typeface="Arial" charset="0"/>
                  </a:rPr>
                  <a:t> __</a:t>
                </a:r>
              </a:p>
              <a:p>
                <a:pPr>
                  <a:spcBef>
                    <a:spcPts val="600"/>
                  </a:spcBef>
                </a:pP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smtClean="0"/>
                <a:t>main</a:t>
              </a:r>
              <a:endParaRPr lang="en-US" dirty="0"/>
            </a:p>
          </p:txBody>
        </p:sp>
      </p:grpSp>
      <p:sp>
        <p:nvSpPr>
          <p:cNvPr id="2" name="TextBox 1"/>
          <p:cNvSpPr txBox="1"/>
          <p:nvPr/>
        </p:nvSpPr>
        <p:spPr>
          <a:xfrm>
            <a:off x="6629400" y="4343400"/>
            <a:ext cx="492443" cy="461665"/>
          </a:xfrm>
          <a:prstGeom prst="rect">
            <a:avLst/>
          </a:prstGeom>
          <a:noFill/>
        </p:spPr>
        <p:txBody>
          <a:bodyPr wrap="none" rtlCol="0">
            <a:spAutoFit/>
          </a:bodyPr>
          <a:lstStyle/>
          <a:p>
            <a:r>
              <a:rPr lang="en-US" dirty="0" smtClean="0"/>
              <a:t>14</a:t>
            </a:r>
            <a:endParaRPr lang="en-US" dirty="0"/>
          </a:p>
        </p:txBody>
      </p:sp>
      <p:sp>
        <p:nvSpPr>
          <p:cNvPr id="6" name="TextBox 5"/>
          <p:cNvSpPr txBox="1"/>
          <p:nvPr/>
        </p:nvSpPr>
        <p:spPr>
          <a:xfrm>
            <a:off x="6324600" y="4800600"/>
            <a:ext cx="492443" cy="461665"/>
          </a:xfrm>
          <a:prstGeom prst="rect">
            <a:avLst/>
          </a:prstGeom>
          <a:noFill/>
        </p:spPr>
        <p:txBody>
          <a:bodyPr wrap="none" rtlCol="0">
            <a:spAutoFit/>
          </a:bodyPr>
          <a:lstStyle/>
          <a:p>
            <a:r>
              <a:rPr lang="en-US" dirty="0" smtClean="0"/>
              <a:t>14</a:t>
            </a:r>
            <a:endParaRPr lang="en-US" dirty="0"/>
          </a:p>
        </p:txBody>
      </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a:t>
            </a:r>
            <a:r>
              <a:rPr lang="en-US" dirty="0" smtClean="0">
                <a:solidFill>
                  <a:srgbClr val="FF6600"/>
                </a:solidFill>
              </a:rPr>
              <a:t>sum(</a:t>
            </a:r>
            <a:r>
              <a:rPr lang="en-US" b="1" dirty="0" err="1" smtClean="0">
                <a:solidFill>
                  <a:srgbClr val="FF6600"/>
                </a:solidFill>
              </a:rPr>
              <a:t>int</a:t>
            </a:r>
            <a:r>
              <a:rPr lang="en-US" dirty="0" smtClean="0">
                <a:solidFill>
                  <a:srgbClr val="FF6600"/>
                </a:solidFill>
              </a:rPr>
              <a:t> </a:t>
            </a:r>
            <a:r>
              <a:rPr lang="en-US" dirty="0">
                <a:solidFill>
                  <a:srgbClr val="FF6600"/>
                </a:solidFill>
              </a:rPr>
              <a:t>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dirty="0" smtClean="0">
                <a:solidFill>
                  <a:srgbClr val="FF6600"/>
                </a:solidFill>
              </a:rPr>
              <a:t>     </a:t>
            </a:r>
            <a:r>
              <a:rPr lang="en-US" b="1" dirty="0" smtClean="0">
                <a:solidFill>
                  <a:srgbClr val="FF6600"/>
                </a:solidFill>
              </a:rPr>
              <a:t>return</a:t>
            </a:r>
            <a:r>
              <a:rPr lang="en-US" dirty="0" smtClean="0">
                <a:solidFill>
                  <a:srgbClr val="FF6600"/>
                </a:solidFill>
              </a:rPr>
              <a:t> </a:t>
            </a:r>
            <a:r>
              <a:rPr lang="en-US" dirty="0">
                <a:solidFill>
                  <a:srgbClr val="FF6600"/>
                </a:solidFill>
              </a:rPr>
              <a:t>n%10 + sum(n/10);</a:t>
            </a:r>
          </a:p>
          <a:p>
            <a:r>
              <a:rPr lang="en-US" dirty="0" smtClean="0">
                <a:solidFill>
                  <a:srgbClr val="FF6600"/>
                </a:solidFill>
              </a:rPr>
              <a:t>}</a:t>
            </a:r>
          </a:p>
          <a:p>
            <a:endParaRPr lang="en-US" dirty="0">
              <a:solidFill>
                <a:schemeClr val="tx1"/>
              </a:solidFill>
            </a:endParaRPr>
          </a:p>
          <a:p>
            <a:r>
              <a:rPr lang="en-US" b="1" dirty="0" smtClean="0">
                <a:solidFill>
                  <a:srgbClr val="3366FF"/>
                </a:solidFill>
              </a:rPr>
              <a:t>public</a:t>
            </a:r>
            <a:r>
              <a:rPr lang="en-US" dirty="0" smtClean="0">
                <a:solidFill>
                  <a:srgbClr val="3366FF"/>
                </a:solidFill>
              </a:rPr>
              <a:t> </a:t>
            </a:r>
            <a:r>
              <a:rPr lang="en-US" b="1" dirty="0" smtClean="0">
                <a:solidFill>
                  <a:srgbClr val="3366FF"/>
                </a:solidFill>
              </a:rPr>
              <a:t>static</a:t>
            </a:r>
            <a:r>
              <a:rPr lang="en-US" dirty="0" smtClean="0">
                <a:solidFill>
                  <a:srgbClr val="3366FF"/>
                </a:solidFill>
              </a:rPr>
              <a:t> void main(</a:t>
            </a:r>
          </a:p>
          <a:p>
            <a:r>
              <a:rPr lang="en-US" dirty="0">
                <a:solidFill>
                  <a:srgbClr val="3366FF"/>
                </a:solidFill>
              </a:rPr>
              <a:t> </a:t>
            </a:r>
            <a:r>
              <a:rPr lang="en-US" dirty="0" smtClean="0">
                <a:solidFill>
                  <a:srgbClr val="3366FF"/>
                </a:solidFill>
              </a:rPr>
              <a:t>       String[] </a:t>
            </a:r>
            <a:r>
              <a:rPr lang="en-US" dirty="0" err="1" smtClean="0">
                <a:solidFill>
                  <a:srgbClr val="3366FF"/>
                </a:solidFill>
              </a:rPr>
              <a:t>args</a:t>
            </a:r>
            <a:r>
              <a:rPr lang="en-US" dirty="0" smtClean="0">
                <a:solidFill>
                  <a:srgbClr val="3366FF"/>
                </a:solidFill>
              </a:rPr>
              <a:t>) {</a:t>
            </a:r>
          </a:p>
          <a:p>
            <a:r>
              <a:rPr lang="en-US" dirty="0">
                <a:solidFill>
                  <a:srgbClr val="3366FF"/>
                </a:solidFill>
              </a:rPr>
              <a:t> </a:t>
            </a:r>
            <a:r>
              <a:rPr lang="en-US" dirty="0" smtClean="0">
                <a:solidFill>
                  <a:srgbClr val="3366FF"/>
                </a:solidFill>
              </a:rPr>
              <a:t>  </a:t>
            </a:r>
            <a:r>
              <a:rPr lang="en-US" dirty="0" err="1" smtClean="0">
                <a:solidFill>
                  <a:srgbClr val="3366FF"/>
                </a:solidFill>
              </a:rPr>
              <a:t>int</a:t>
            </a:r>
            <a:r>
              <a:rPr lang="en-US" dirty="0" smtClean="0">
                <a:solidFill>
                  <a:srgbClr val="3366FF"/>
                </a:solidFill>
              </a:rPr>
              <a:t> r= sum(824);</a:t>
            </a:r>
          </a:p>
          <a:p>
            <a:r>
              <a:rPr lang="en-US" dirty="0">
                <a:solidFill>
                  <a:srgbClr val="3366FF"/>
                </a:solidFill>
              </a:rPr>
              <a:t> </a:t>
            </a:r>
            <a:r>
              <a:rPr lang="en-US" dirty="0" smtClean="0">
                <a:solidFill>
                  <a:srgbClr val="3366FF"/>
                </a:solidFill>
              </a:rPr>
              <a:t>  </a:t>
            </a:r>
            <a:r>
              <a:rPr lang="en-US" dirty="0" err="1" smtClean="0">
                <a:solidFill>
                  <a:srgbClr val="3366FF"/>
                </a:solidFill>
              </a:rPr>
              <a:t>System.out.println</a:t>
            </a:r>
            <a:r>
              <a:rPr lang="en-US" dirty="0" smtClean="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40499063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time!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21</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3656" y="1676400"/>
            <a:ext cx="8153400" cy="3102363"/>
          </a:xfrm>
        </p:spPr>
      </p:pic>
      <p:sp>
        <p:nvSpPr>
          <p:cNvPr id="7" name="Rectangle 6"/>
          <p:cNvSpPr/>
          <p:nvPr/>
        </p:nvSpPr>
        <p:spPr>
          <a:xfrm>
            <a:off x="375367" y="5029200"/>
            <a:ext cx="8627962" cy="1569660"/>
          </a:xfrm>
          <a:prstGeom prst="rect">
            <a:avLst/>
          </a:prstGeom>
        </p:spPr>
        <p:txBody>
          <a:bodyPr wrap="square">
            <a:spAutoFit/>
          </a:bodyPr>
          <a:lstStyle/>
          <a:p>
            <a:r>
              <a:rPr lang="en-US" dirty="0">
                <a:solidFill>
                  <a:srgbClr val="333333"/>
                </a:solidFill>
                <a:latin typeface="Helvetica Neue" charset="0"/>
              </a:rPr>
              <a:t>Assume my program's </a:t>
            </a:r>
            <a:r>
              <a:rPr lang="en-US" dirty="0">
                <a:solidFill>
                  <a:srgbClr val="333333"/>
                </a:solidFill>
                <a:latin typeface="Courier" charset="0"/>
                <a:ea typeface="Courier" charset="0"/>
                <a:cs typeface="Courier" charset="0"/>
              </a:rPr>
              <a:t>main</a:t>
            </a:r>
            <a:r>
              <a:rPr lang="en-US" dirty="0">
                <a:solidFill>
                  <a:srgbClr val="333333"/>
                </a:solidFill>
                <a:latin typeface="Helvetica Neue" charset="0"/>
              </a:rPr>
              <a:t> method </a:t>
            </a:r>
            <a:r>
              <a:rPr lang="en-US" dirty="0" smtClean="0">
                <a:solidFill>
                  <a:srgbClr val="333333"/>
                </a:solidFill>
                <a:latin typeface="Helvetica Neue" charset="0"/>
              </a:rPr>
              <a:t>calls</a:t>
            </a:r>
          </a:p>
          <a:p>
            <a:r>
              <a:rPr lang="en-US" dirty="0">
                <a:solidFill>
                  <a:srgbClr val="333333"/>
                </a:solidFill>
                <a:latin typeface="Helvetica Neue" charset="0"/>
              </a:rPr>
              <a:t>	</a:t>
            </a:r>
            <a:r>
              <a:rPr lang="en-US" dirty="0" smtClean="0">
                <a:solidFill>
                  <a:srgbClr val="333333"/>
                </a:solidFill>
                <a:latin typeface="Helvetica Neue" charset="0"/>
              </a:rPr>
              <a:t>	</a:t>
            </a:r>
            <a:r>
              <a:rPr lang="en-US" dirty="0" err="1" smtClean="0">
                <a:solidFill>
                  <a:srgbClr val="333333"/>
                </a:solidFill>
                <a:latin typeface="Courier" charset="0"/>
                <a:ea typeface="Courier" charset="0"/>
                <a:cs typeface="Courier" charset="0"/>
              </a:rPr>
              <a:t>sumDigs</a:t>
            </a:r>
            <a:r>
              <a:rPr lang="en-US" dirty="0" smtClean="0">
                <a:solidFill>
                  <a:srgbClr val="333333"/>
                </a:solidFill>
                <a:latin typeface="Courier" charset="0"/>
                <a:ea typeface="Courier" charset="0"/>
                <a:cs typeface="Courier" charset="0"/>
              </a:rPr>
              <a:t>(1837420)</a:t>
            </a:r>
          </a:p>
          <a:p>
            <a:r>
              <a:rPr lang="en-US" dirty="0" smtClean="0">
                <a:solidFill>
                  <a:srgbClr val="333333"/>
                </a:solidFill>
                <a:latin typeface="Helvetica Neue" charset="0"/>
              </a:rPr>
              <a:t>During </a:t>
            </a:r>
            <a:r>
              <a:rPr lang="en-US" dirty="0">
                <a:solidFill>
                  <a:srgbClr val="333333"/>
                </a:solidFill>
                <a:latin typeface="Helvetica Neue" charset="0"/>
              </a:rPr>
              <a:t>this call, what is the maximum number of stack frames </a:t>
            </a:r>
            <a:r>
              <a:rPr lang="en-US" i="1" dirty="0">
                <a:solidFill>
                  <a:srgbClr val="333333"/>
                </a:solidFill>
                <a:latin typeface="Helvetica Neue" charset="0"/>
              </a:rPr>
              <a:t>above</a:t>
            </a:r>
            <a:r>
              <a:rPr lang="en-US" dirty="0">
                <a:solidFill>
                  <a:srgbClr val="333333"/>
                </a:solidFill>
                <a:latin typeface="Helvetica Neue" charset="0"/>
              </a:rPr>
              <a:t> (not including) </a:t>
            </a:r>
            <a:r>
              <a:rPr lang="en-US" dirty="0">
                <a:solidFill>
                  <a:srgbClr val="333333"/>
                </a:solidFill>
                <a:latin typeface="Courier" charset="0"/>
                <a:ea typeface="Courier" charset="0"/>
                <a:cs typeface="Courier" charset="0"/>
              </a:rPr>
              <a:t>main</a:t>
            </a:r>
            <a:r>
              <a:rPr lang="en-US" dirty="0">
                <a:solidFill>
                  <a:srgbClr val="333333"/>
                </a:solidFill>
                <a:latin typeface="Helvetica Neue" charset="0"/>
              </a:rPr>
              <a:t>'s stack frame?</a:t>
            </a:r>
            <a:endParaRPr lang="en-US" dirty="0"/>
          </a:p>
        </p:txBody>
      </p:sp>
    </p:spTree>
    <p:extLst>
      <p:ext uri="{BB962C8B-B14F-4D97-AF65-F5344CB8AC3E}">
        <p14:creationId xmlns:p14="http://schemas.microsoft.com/office/powerpoint/2010/main" val="16971742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22</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smtClean="0"/>
              <a:t>1. How is it </a:t>
            </a:r>
            <a:r>
              <a:rPr lang="en-US" sz="3200" dirty="0" smtClean="0">
                <a:solidFill>
                  <a:srgbClr val="FF0000"/>
                </a:solidFill>
              </a:rPr>
              <a:t>executed</a:t>
            </a:r>
            <a:r>
              <a:rPr lang="en-US" sz="3200" dirty="0" smtClean="0"/>
              <a:t>? </a:t>
            </a:r>
          </a:p>
          <a:p>
            <a:pPr marL="0" indent="0">
              <a:buNone/>
            </a:pPr>
            <a:r>
              <a:rPr lang="en-US" sz="3200" dirty="0" smtClean="0"/>
              <a:t>(or, why </a:t>
            </a:r>
            <a:r>
              <a:rPr lang="en-US" sz="3200" dirty="0"/>
              <a:t>does this even work</a:t>
            </a:r>
            <a:r>
              <a:rPr lang="en-US" sz="3200" dirty="0" smtClean="0"/>
              <a:t>?)</a:t>
            </a:r>
            <a:endParaRPr lang="en-US" sz="3200" dirty="0"/>
          </a:p>
        </p:txBody>
      </p:sp>
      <p:sp>
        <p:nvSpPr>
          <p:cNvPr id="12" name="Content Placeholder 8"/>
          <p:cNvSpPr txBox="1">
            <a:spLocks/>
          </p:cNvSpPr>
          <p:nvPr/>
        </p:nvSpPr>
        <p:spPr>
          <a:xfrm>
            <a:off x="266700" y="4533900"/>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
        <p:nvSpPr>
          <p:cNvPr id="2" name="Rectangle 1"/>
          <p:cNvSpPr/>
          <p:nvPr/>
        </p:nvSpPr>
        <p:spPr>
          <a:xfrm>
            <a:off x="533400" y="2848688"/>
            <a:ext cx="8763000" cy="1200329"/>
          </a:xfrm>
          <a:prstGeom prst="rect">
            <a:avLst/>
          </a:prstGeom>
        </p:spPr>
        <p:txBody>
          <a:bodyPr wrap="square">
            <a:spAutoFit/>
          </a:bodyPr>
          <a:lstStyle/>
          <a:p>
            <a:r>
              <a:rPr lang="en-US" dirty="0" smtClean="0"/>
              <a:t>It’s </a:t>
            </a:r>
            <a:r>
              <a:rPr lang="en-US" b="1" dirty="0" smtClean="0"/>
              <a:t>not</a:t>
            </a:r>
            <a:r>
              <a:rPr lang="en-US" dirty="0" smtClean="0"/>
              <a:t> magic! Trace the code’s execution using the method call algorithm, drawing the stack frames as you go.</a:t>
            </a:r>
          </a:p>
          <a:p>
            <a:r>
              <a:rPr lang="en-US" i="1" dirty="0" smtClean="0"/>
              <a:t>Use only </a:t>
            </a:r>
            <a:r>
              <a:rPr lang="en-US" i="1" dirty="0"/>
              <a:t>to gain understanding / assurance that recursion </a:t>
            </a:r>
            <a:r>
              <a:rPr lang="en-US" i="1" dirty="0" smtClean="0"/>
              <a:t>works.</a:t>
            </a:r>
            <a:endParaRPr lang="en-US" i="1" dirty="0"/>
          </a:p>
        </p:txBody>
      </p:sp>
      <p:sp>
        <p:nvSpPr>
          <p:cNvPr id="4" name="Rectangle 3"/>
          <p:cNvSpPr/>
          <p:nvPr/>
        </p:nvSpPr>
        <p:spPr>
          <a:xfrm>
            <a:off x="457200" y="5825815"/>
            <a:ext cx="7048500" cy="461665"/>
          </a:xfrm>
          <a:prstGeom prst="rect">
            <a:avLst/>
          </a:prstGeom>
        </p:spPr>
        <p:txBody>
          <a:bodyPr wrap="square">
            <a:spAutoFit/>
          </a:bodyPr>
          <a:lstStyle/>
          <a:p>
            <a:r>
              <a:rPr lang="en-US"/>
              <a:t>This requires a totally different </a:t>
            </a:r>
            <a:r>
              <a:rPr lang="en-US" smtClean="0"/>
              <a:t>approach.</a:t>
            </a:r>
            <a:endParaRPr lang="en-US"/>
          </a:p>
        </p:txBody>
      </p:sp>
    </p:spTree>
    <p:extLst>
      <p:ext uri="{BB962C8B-B14F-4D97-AF65-F5344CB8AC3E}">
        <p14:creationId xmlns:p14="http://schemas.microsoft.com/office/powerpoint/2010/main" val="15927116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23</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smtClean="0"/>
              <a:t>Factorial function:</a:t>
            </a:r>
          </a:p>
          <a:p>
            <a:pPr marL="0" indent="0">
              <a:buNone/>
            </a:pPr>
            <a:r>
              <a:rPr lang="en-US" dirty="0" smtClean="0">
                <a:solidFill>
                  <a:srgbClr val="0070C0"/>
                </a:solidFill>
              </a:rPr>
              <a:t>0! = 1</a:t>
            </a:r>
            <a:endParaRPr lang="en-US" dirty="0">
              <a:solidFill>
                <a:srgbClr val="0070C0"/>
              </a:solidFill>
            </a:endParaRPr>
          </a:p>
          <a:p>
            <a:pPr marL="0" indent="0">
              <a:buNone/>
            </a:pPr>
            <a:r>
              <a:rPr lang="en-US" dirty="0">
                <a:solidFill>
                  <a:srgbClr val="FF0000"/>
                </a:solidFill>
              </a:rPr>
              <a:t>n</a:t>
            </a:r>
            <a:r>
              <a:rPr lang="en-US" dirty="0" smtClean="0">
                <a:solidFill>
                  <a:srgbClr val="FF0000"/>
                </a:solidFill>
              </a:rPr>
              <a:t>! = n * (n-1)! for n &gt; 0</a:t>
            </a:r>
          </a:p>
          <a:p>
            <a:pPr marL="0" indent="0">
              <a:buNone/>
            </a:pPr>
            <a:r>
              <a:rPr lang="en-US" dirty="0" smtClean="0">
                <a:solidFill>
                  <a:srgbClr val="00B050"/>
                </a:solidFill>
              </a:rPr>
              <a:t>(e.g.: 4! = 4*3*2*1=24)</a:t>
            </a:r>
          </a:p>
          <a:p>
            <a:pPr marL="0" indent="0">
              <a:buNone/>
            </a:pPr>
            <a:endParaRPr lang="en-US" dirty="0" smtClean="0"/>
          </a:p>
          <a:p>
            <a:pPr marL="0" indent="0">
              <a:buNone/>
            </a:pPr>
            <a:r>
              <a:rPr lang="en-US" dirty="0" smtClean="0"/>
              <a:t>Exponentiation:</a:t>
            </a:r>
          </a:p>
          <a:p>
            <a:pPr marL="0" indent="0">
              <a:buNone/>
            </a:pPr>
            <a:r>
              <a:rPr lang="en-US" dirty="0">
                <a:solidFill>
                  <a:srgbClr val="0070C0"/>
                </a:solidFill>
              </a:rPr>
              <a:t>b</a:t>
            </a:r>
            <a:r>
              <a:rPr lang="en-US" baseline="30000" dirty="0">
                <a:solidFill>
                  <a:srgbClr val="0070C0"/>
                </a:solidFill>
              </a:rPr>
              <a:t>0</a:t>
            </a:r>
            <a:r>
              <a:rPr lang="en-US" dirty="0">
                <a:solidFill>
                  <a:srgbClr val="0070C0"/>
                </a:solidFill>
              </a:rPr>
              <a:t> = 1</a:t>
            </a:r>
          </a:p>
          <a:p>
            <a:pPr marL="0" indent="0">
              <a:buNone/>
            </a:pPr>
            <a:r>
              <a:rPr lang="en-US" dirty="0" err="1" smtClean="0">
                <a:solidFill>
                  <a:srgbClr val="FF0000"/>
                </a:solidFill>
              </a:rPr>
              <a:t>b</a:t>
            </a:r>
            <a:r>
              <a:rPr lang="en-US" baseline="30000" dirty="0" err="1" smtClean="0">
                <a:solidFill>
                  <a:srgbClr val="FF0000"/>
                </a:solidFill>
              </a:rPr>
              <a:t>c</a:t>
            </a:r>
            <a:r>
              <a:rPr lang="en-US" dirty="0" smtClean="0">
                <a:solidFill>
                  <a:srgbClr val="FF0000"/>
                </a:solidFill>
              </a:rPr>
              <a:t> = b * b</a:t>
            </a:r>
            <a:r>
              <a:rPr lang="en-US" baseline="30000" dirty="0" smtClean="0">
                <a:solidFill>
                  <a:srgbClr val="FF0000"/>
                </a:solidFill>
              </a:rPr>
              <a:t>c-1</a:t>
            </a:r>
            <a:r>
              <a:rPr lang="en-US" dirty="0" smtClean="0">
                <a:solidFill>
                  <a:srgbClr val="FF0000"/>
                </a:solidFill>
              </a:rPr>
              <a:t>   for c &gt; 0</a:t>
            </a:r>
            <a:endParaRPr lang="fr-BE" dirty="0" smtClean="0">
              <a:solidFill>
                <a:srgbClr val="FF0000"/>
              </a:solidFill>
            </a:endParaRPr>
          </a:p>
          <a:p>
            <a:pPr marL="0" indent="0">
              <a:buNone/>
            </a:pPr>
            <a:endParaRPr lang="en-US" dirty="0"/>
          </a:p>
        </p:txBody>
      </p:sp>
      <p:sp>
        <p:nvSpPr>
          <p:cNvPr id="7" name="TextBox 6"/>
          <p:cNvSpPr txBox="1"/>
          <p:nvPr/>
        </p:nvSpPr>
        <p:spPr>
          <a:xfrm>
            <a:off x="4648200" y="1575822"/>
            <a:ext cx="3810000" cy="2677656"/>
          </a:xfrm>
          <a:prstGeom prst="rect">
            <a:avLst/>
          </a:prstGeom>
          <a:noFill/>
          <a:ln>
            <a:solidFill>
              <a:srgbClr val="800000"/>
            </a:solidFill>
          </a:ln>
        </p:spPr>
        <p:txBody>
          <a:bodyPr wrap="square" rtlCol="0">
            <a:spAutoFit/>
          </a:bodyPr>
          <a:lstStyle/>
          <a:p>
            <a:r>
              <a:rPr lang="en-US" dirty="0" smtClean="0"/>
              <a:t>Easy to make math definition into a Java function!</a:t>
            </a:r>
          </a:p>
          <a:p>
            <a:r>
              <a:rPr lang="en-US" b="1" dirty="0" smtClean="0">
                <a:solidFill>
                  <a:schemeClr val="tx1"/>
                </a:solidFill>
              </a:rPr>
              <a:t>public</a:t>
            </a:r>
            <a:r>
              <a:rPr lang="en-US" dirty="0" smtClean="0">
                <a:solidFill>
                  <a:schemeClr val="tx1"/>
                </a:solidFill>
              </a:rPr>
              <a:t> </a:t>
            </a:r>
            <a:r>
              <a:rPr lang="en-US" b="1" dirty="0" smtClean="0">
                <a:solidFill>
                  <a:schemeClr val="tx1"/>
                </a:solidFill>
              </a:rPr>
              <a:t>static</a:t>
            </a:r>
            <a:r>
              <a:rPr lang="en-US" dirty="0" smtClean="0">
                <a:solidFill>
                  <a:schemeClr val="tx1"/>
                </a:solidFill>
              </a:rPr>
              <a:t> </a:t>
            </a:r>
            <a:r>
              <a:rPr lang="en-US" b="1" dirty="0" err="1" smtClean="0">
                <a:solidFill>
                  <a:schemeClr val="tx1"/>
                </a:solidFill>
              </a:rPr>
              <a:t>int</a:t>
            </a:r>
            <a:r>
              <a:rPr lang="en-US" dirty="0" smtClean="0">
                <a:solidFill>
                  <a:schemeClr val="tx1"/>
                </a:solidFill>
              </a:rPr>
              <a:t> fact(</a:t>
            </a:r>
            <a:r>
              <a:rPr lang="en-US" b="1" dirty="0" err="1" smtClean="0">
                <a:solidFill>
                  <a:schemeClr val="tx1"/>
                </a:solidFill>
              </a:rPr>
              <a:t>int</a:t>
            </a:r>
            <a:r>
              <a:rPr lang="en-US" dirty="0" smtClean="0">
                <a:solidFill>
                  <a:schemeClr val="tx1"/>
                </a:solidFill>
              </a:rPr>
              <a:t> n) {</a:t>
            </a:r>
          </a:p>
          <a:p>
            <a:r>
              <a:rPr lang="en-US" dirty="0">
                <a:solidFill>
                  <a:srgbClr val="0070C0"/>
                </a:solidFill>
              </a:rPr>
              <a:t> </a:t>
            </a:r>
            <a:r>
              <a:rPr lang="en-US" dirty="0" smtClean="0">
                <a:solidFill>
                  <a:srgbClr val="0070C0"/>
                </a:solidFill>
              </a:rPr>
              <a:t>  </a:t>
            </a:r>
            <a:r>
              <a:rPr lang="en-US" b="1" dirty="0" smtClean="0">
                <a:solidFill>
                  <a:srgbClr val="0070C0"/>
                </a:solidFill>
              </a:rPr>
              <a:t>if</a:t>
            </a:r>
            <a:r>
              <a:rPr lang="en-US" dirty="0" smtClean="0">
                <a:solidFill>
                  <a:srgbClr val="0070C0"/>
                </a:solidFill>
              </a:rPr>
              <a:t> (n == 0) </a:t>
            </a:r>
            <a:r>
              <a:rPr lang="en-US" b="1" dirty="0" smtClean="0">
                <a:solidFill>
                  <a:srgbClr val="0070C0"/>
                </a:solidFill>
              </a:rPr>
              <a:t>return</a:t>
            </a:r>
            <a:r>
              <a:rPr lang="en-US" dirty="0" smtClean="0">
                <a:solidFill>
                  <a:srgbClr val="0070C0"/>
                </a:solidFill>
              </a:rPr>
              <a:t> 1;</a:t>
            </a:r>
          </a:p>
          <a:p>
            <a:endParaRPr lang="en-US" dirty="0">
              <a:solidFill>
                <a:schemeClr val="tx1"/>
              </a:solidFill>
            </a:endParaRPr>
          </a:p>
          <a:p>
            <a:r>
              <a:rPr lang="en-US" dirty="0" smtClean="0">
                <a:solidFill>
                  <a:schemeClr val="tx1"/>
                </a:solidFill>
              </a:rPr>
              <a:t>   </a:t>
            </a:r>
            <a:r>
              <a:rPr lang="en-US" b="1" dirty="0" smtClean="0">
                <a:solidFill>
                  <a:srgbClr val="FF0000"/>
                </a:solidFill>
              </a:rPr>
              <a:t>return</a:t>
            </a:r>
            <a:r>
              <a:rPr lang="en-US" dirty="0" smtClean="0">
                <a:solidFill>
                  <a:srgbClr val="FF0000"/>
                </a:solidFill>
              </a:rPr>
              <a:t> n * fact(n-1);</a:t>
            </a:r>
          </a:p>
          <a:p>
            <a:r>
              <a:rPr lang="en-US" dirty="0" smtClean="0">
                <a:solidFill>
                  <a:schemeClr val="tx1"/>
                </a:solidFill>
              </a:rPr>
              <a:t>}</a:t>
            </a:r>
          </a:p>
        </p:txBody>
      </p:sp>
      <p:sp>
        <p:nvSpPr>
          <p:cNvPr id="5" name="Rectangle 4"/>
          <p:cNvSpPr/>
          <p:nvPr/>
        </p:nvSpPr>
        <p:spPr>
          <a:xfrm>
            <a:off x="4343400" y="4648200"/>
            <a:ext cx="4572000" cy="1938992"/>
          </a:xfrm>
          <a:prstGeom prst="rect">
            <a:avLst/>
          </a:prstGeom>
          <a:ln>
            <a:solidFill>
              <a:srgbClr val="800000"/>
            </a:solidFill>
          </a:ln>
        </p:spPr>
        <p:txBody>
          <a:bodyPr wrap="square">
            <a:spAutoFit/>
          </a:bodyPr>
          <a:lstStyle/>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smtClean="0">
                <a:solidFill>
                  <a:schemeClr val="tx1"/>
                </a:solidFill>
              </a:rPr>
              <a:t>exp</a:t>
            </a:r>
            <a:r>
              <a:rPr lang="en-US" dirty="0" smtClean="0">
                <a:solidFill>
                  <a:schemeClr val="tx1"/>
                </a:solidFill>
              </a:rPr>
              <a:t>(</a:t>
            </a:r>
            <a:r>
              <a:rPr lang="en-US" b="1" dirty="0" err="1" smtClean="0">
                <a:solidFill>
                  <a:schemeClr val="tx1"/>
                </a:solidFill>
              </a:rPr>
              <a:t>int</a:t>
            </a:r>
            <a:r>
              <a:rPr lang="en-US" dirty="0" smtClean="0">
                <a:solidFill>
                  <a:schemeClr val="tx1"/>
                </a:solidFill>
              </a:rPr>
              <a:t> b, </a:t>
            </a:r>
            <a:r>
              <a:rPr lang="en-US" b="1" dirty="0" err="1" smtClean="0">
                <a:solidFill>
                  <a:schemeClr val="tx1"/>
                </a:solidFill>
              </a:rPr>
              <a:t>int</a:t>
            </a:r>
            <a:r>
              <a:rPr lang="en-US" dirty="0" smtClean="0">
                <a:solidFill>
                  <a:schemeClr val="tx1"/>
                </a:solidFill>
              </a:rPr>
              <a:t> c) </a:t>
            </a:r>
            <a:r>
              <a:rPr lang="en-US" dirty="0">
                <a:solidFill>
                  <a:schemeClr val="tx1"/>
                </a:solidFill>
              </a:rPr>
              <a:t>{</a:t>
            </a:r>
          </a:p>
          <a:p>
            <a:r>
              <a:rPr lang="en-US" dirty="0">
                <a:solidFill>
                  <a:srgbClr val="0070C0"/>
                </a:solidFill>
              </a:rPr>
              <a:t>   </a:t>
            </a:r>
            <a:r>
              <a:rPr lang="en-US" b="1" dirty="0">
                <a:solidFill>
                  <a:srgbClr val="0070C0"/>
                </a:solidFill>
              </a:rPr>
              <a:t>if</a:t>
            </a:r>
            <a:r>
              <a:rPr lang="en-US" dirty="0">
                <a:solidFill>
                  <a:srgbClr val="0070C0"/>
                </a:solidFill>
              </a:rPr>
              <a:t> </a:t>
            </a:r>
            <a:r>
              <a:rPr lang="en-US" dirty="0" smtClean="0">
                <a:solidFill>
                  <a:srgbClr val="0070C0"/>
                </a:solidFill>
              </a:rPr>
              <a:t>(c </a:t>
            </a:r>
            <a:r>
              <a:rPr lang="en-US" dirty="0">
                <a:solidFill>
                  <a:srgbClr val="0070C0"/>
                </a:solidFill>
              </a:rPr>
              <a:t>==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rgbClr val="FF0000"/>
                </a:solidFill>
              </a:rPr>
              <a:t>   </a:t>
            </a:r>
            <a:r>
              <a:rPr lang="en-US" b="1" dirty="0">
                <a:solidFill>
                  <a:srgbClr val="FF0000"/>
                </a:solidFill>
              </a:rPr>
              <a:t>return</a:t>
            </a:r>
            <a:r>
              <a:rPr lang="en-US" dirty="0">
                <a:solidFill>
                  <a:srgbClr val="FF0000"/>
                </a:solidFill>
              </a:rPr>
              <a:t> </a:t>
            </a:r>
            <a:r>
              <a:rPr lang="en-US" dirty="0" smtClean="0">
                <a:solidFill>
                  <a:srgbClr val="FF0000"/>
                </a:solidFill>
              </a:rPr>
              <a:t>b </a:t>
            </a:r>
            <a:r>
              <a:rPr lang="en-US" dirty="0">
                <a:solidFill>
                  <a:srgbClr val="FF0000"/>
                </a:solidFill>
              </a:rPr>
              <a:t>* </a:t>
            </a:r>
            <a:r>
              <a:rPr lang="en-US" dirty="0" err="1" smtClean="0">
                <a:solidFill>
                  <a:srgbClr val="FF0000"/>
                </a:solidFill>
              </a:rPr>
              <a:t>exp</a:t>
            </a:r>
            <a:r>
              <a:rPr lang="en-US" dirty="0" smtClean="0">
                <a:solidFill>
                  <a:srgbClr val="FF0000"/>
                </a:solidFill>
              </a:rPr>
              <a:t>(b, c-1</a:t>
            </a:r>
            <a:r>
              <a:rPr lang="en-US" dirty="0">
                <a:solidFill>
                  <a:srgbClr val="FF0000"/>
                </a:solidFill>
              </a:rPr>
              <a:t>);</a:t>
            </a:r>
          </a:p>
          <a:p>
            <a:r>
              <a:rPr lang="en-US" dirty="0">
                <a:solidFill>
                  <a:schemeClr val="tx1"/>
                </a:solidFill>
              </a:rPr>
              <a:t>}</a:t>
            </a:r>
          </a:p>
        </p:txBody>
      </p:sp>
    </p:spTree>
    <p:extLst>
      <p:ext uri="{BB962C8B-B14F-4D97-AF65-F5344CB8AC3E}">
        <p14:creationId xmlns:p14="http://schemas.microsoft.com/office/powerpoint/2010/main" val="1273995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How to understand what a call does</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24</a:t>
            </a:fld>
            <a:endParaRPr lang="en-US"/>
          </a:p>
        </p:txBody>
      </p:sp>
      <p:grpSp>
        <p:nvGrpSpPr>
          <p:cNvPr id="7" name="Group 6"/>
          <p:cNvGrpSpPr/>
          <p:nvPr/>
        </p:nvGrpSpPr>
        <p:grpSpPr>
          <a:xfrm>
            <a:off x="3733800" y="3657600"/>
            <a:ext cx="4724400" cy="2852068"/>
            <a:chOff x="1143000" y="1143000"/>
            <a:chExt cx="4267200" cy="2852068"/>
          </a:xfrm>
        </p:grpSpPr>
        <p:sp>
          <p:nvSpPr>
            <p:cNvPr id="8" name="Rectangle 7"/>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1219200"/>
              <a:ext cx="4114800" cy="2677656"/>
            </a:xfrm>
            <a:prstGeom prst="rect">
              <a:avLst/>
            </a:prstGeom>
          </p:spPr>
          <p:txBody>
            <a:bodyPr wrap="square">
              <a:spAutoFit/>
            </a:bodyPr>
            <a:lstStyle/>
            <a:p>
              <a:r>
                <a:rPr lang="en-US" dirty="0" smtClean="0">
                  <a:solidFill>
                    <a:srgbClr val="00B050"/>
                  </a:solidFill>
                </a:rPr>
                <a:t>/</a:t>
              </a:r>
              <a:r>
                <a:rPr lang="en-US" dirty="0">
                  <a:solidFill>
                    <a:srgbClr val="00B050"/>
                  </a:solidFill>
                </a:rPr>
                <a:t>** </a:t>
              </a:r>
              <a:r>
                <a:rPr lang="en-US" dirty="0" smtClean="0">
                  <a:solidFill>
                    <a:srgbClr val="00B050"/>
                  </a:solidFill>
                </a:rPr>
                <a:t>=  sum </a:t>
              </a:r>
              <a:r>
                <a:rPr lang="en-US" dirty="0">
                  <a:solidFill>
                    <a:srgbClr val="00B050"/>
                  </a:solidFill>
                </a:rPr>
                <a:t>of </a:t>
              </a:r>
              <a:r>
                <a:rPr lang="en-US" dirty="0" smtClean="0">
                  <a:solidFill>
                    <a:srgbClr val="00B050"/>
                  </a:solidFill>
                </a:rPr>
                <a:t>the digits of n.</a:t>
              </a:r>
            </a:p>
            <a:p>
              <a:r>
                <a:rPr lang="en-US" dirty="0">
                  <a:solidFill>
                    <a:srgbClr val="00B050"/>
                  </a:solidFill>
                </a:rPr>
                <a:t> </a:t>
              </a:r>
              <a:r>
                <a:rPr lang="en-US" dirty="0" smtClean="0">
                  <a:solidFill>
                    <a:srgbClr val="00B050"/>
                  </a:solidFill>
                </a:rPr>
                <a:t>  * Precondition:  </a:t>
              </a:r>
              <a:r>
                <a:rPr lang="en-US" dirty="0">
                  <a:solidFill>
                    <a:srgbClr val="00B050"/>
                  </a:solidFill>
                </a:rPr>
                <a:t>n &gt;= 0 */ </a:t>
              </a:r>
              <a:endParaRPr lang="en-US" dirty="0" smtClean="0">
                <a:solidFill>
                  <a:srgbClr val="00B050"/>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t>     </a:t>
              </a:r>
              <a:r>
                <a:rPr lang="en-US" b="1" dirty="0" smtClean="0"/>
                <a:t>if</a:t>
              </a:r>
              <a:r>
                <a:rPr lang="en-US" dirty="0" smtClean="0"/>
                <a:t> </a:t>
              </a:r>
              <a:r>
                <a:rPr lang="en-US" dirty="0"/>
                <a:t>(n &lt; 10) </a:t>
              </a:r>
              <a:r>
                <a:rPr lang="en-US" b="1" dirty="0"/>
                <a:t>return</a:t>
              </a:r>
              <a:r>
                <a:rPr lang="en-US" dirty="0"/>
                <a:t> n</a:t>
              </a:r>
              <a:r>
                <a:rPr lang="en-US" dirty="0" smtClean="0"/>
                <a:t>;</a:t>
              </a:r>
              <a:endParaRPr lang="en-US" dirty="0"/>
            </a:p>
            <a:p>
              <a:r>
                <a:rPr lang="en-US" dirty="0"/>
                <a:t>     </a:t>
              </a:r>
              <a:r>
                <a:rPr lang="en-US" dirty="0" smtClean="0"/>
                <a:t>/</a:t>
              </a:r>
              <a:r>
                <a:rPr lang="en-US" dirty="0"/>
                <a:t>/ </a:t>
              </a:r>
              <a:r>
                <a:rPr lang="en-US" dirty="0" smtClean="0"/>
                <a:t>n </a:t>
              </a:r>
              <a:r>
                <a:rPr lang="en-US" dirty="0"/>
                <a:t>has at least two </a:t>
              </a:r>
              <a:r>
                <a:rPr lang="en-US" dirty="0" smtClean="0"/>
                <a:t>digits</a:t>
              </a:r>
              <a:endParaRPr lang="en-US" dirty="0"/>
            </a:p>
            <a:p>
              <a:r>
                <a:rPr lang="en-US" b="1" dirty="0" smtClean="0"/>
                <a:t>     return</a:t>
              </a:r>
              <a:r>
                <a:rPr lang="en-US" dirty="0" smtClean="0"/>
                <a:t> </a:t>
              </a:r>
              <a:r>
                <a:rPr lang="en-US" dirty="0"/>
                <a:t>n%10 </a:t>
              </a:r>
              <a:r>
                <a:rPr lang="en-US" dirty="0" smtClean="0"/>
                <a:t> + </a:t>
              </a:r>
              <a:r>
                <a:rPr lang="en-US" dirty="0" err="1" smtClean="0"/>
                <a:t>sumDigs</a:t>
              </a:r>
              <a:r>
                <a:rPr lang="en-US" dirty="0" smtClean="0"/>
                <a:t>(n/10);</a:t>
              </a:r>
            </a:p>
            <a:p>
              <a:r>
                <a:rPr lang="en-US" dirty="0" smtClean="0"/>
                <a:t>}</a:t>
              </a:r>
              <a:endParaRPr lang="en-US" dirty="0"/>
            </a:p>
          </p:txBody>
        </p:sp>
      </p:grpSp>
      <p:sp>
        <p:nvSpPr>
          <p:cNvPr id="3" name="TextBox 2"/>
          <p:cNvSpPr txBox="1"/>
          <p:nvPr/>
        </p:nvSpPr>
        <p:spPr>
          <a:xfrm>
            <a:off x="1600200" y="3429000"/>
            <a:ext cx="1946367" cy="461665"/>
          </a:xfrm>
          <a:prstGeom prst="rect">
            <a:avLst/>
          </a:prstGeom>
          <a:noFill/>
        </p:spPr>
        <p:txBody>
          <a:bodyPr wrap="none" rtlCol="0">
            <a:spAutoFit/>
          </a:bodyPr>
          <a:lstStyle/>
          <a:p>
            <a:r>
              <a:rPr lang="en-US" smtClean="0"/>
              <a:t>sumDigs</a:t>
            </a:r>
            <a:r>
              <a:rPr lang="en-US" dirty="0" smtClean="0"/>
              <a:t>(654)</a:t>
            </a:r>
            <a:endParaRPr lang="en-US" dirty="0"/>
          </a:p>
        </p:txBody>
      </p:sp>
      <p:sp>
        <p:nvSpPr>
          <p:cNvPr id="5" name="TextBox 4"/>
          <p:cNvSpPr txBox="1"/>
          <p:nvPr/>
        </p:nvSpPr>
        <p:spPr>
          <a:xfrm>
            <a:off x="381000" y="1600200"/>
            <a:ext cx="4876800" cy="1200328"/>
          </a:xfrm>
          <a:prstGeom prst="rect">
            <a:avLst/>
          </a:prstGeom>
          <a:noFill/>
        </p:spPr>
        <p:txBody>
          <a:bodyPr wrap="square" rtlCol="0">
            <a:spAutoFit/>
          </a:bodyPr>
          <a:lstStyle/>
          <a:p>
            <a:r>
              <a:rPr lang="en-US" dirty="0" smtClean="0"/>
              <a:t>Make a copy of the method spec, replacing the parameters of the method by the arguments</a:t>
            </a:r>
          </a:p>
        </p:txBody>
      </p:sp>
      <p:sp>
        <p:nvSpPr>
          <p:cNvPr id="10" name="TextBox 9"/>
          <p:cNvSpPr txBox="1"/>
          <p:nvPr/>
        </p:nvSpPr>
        <p:spPr>
          <a:xfrm>
            <a:off x="1072766" y="4038600"/>
            <a:ext cx="2356234" cy="461665"/>
          </a:xfrm>
          <a:prstGeom prst="rect">
            <a:avLst/>
          </a:prstGeom>
          <a:noFill/>
        </p:spPr>
        <p:txBody>
          <a:bodyPr wrap="none" rtlCol="0">
            <a:spAutoFit/>
          </a:bodyPr>
          <a:lstStyle/>
          <a:p>
            <a:r>
              <a:rPr lang="en-US" dirty="0"/>
              <a:t>sum of digits of </a:t>
            </a:r>
            <a:r>
              <a:rPr lang="en-US" b="1" dirty="0">
                <a:solidFill>
                  <a:srgbClr val="FF0000"/>
                </a:solidFill>
              </a:rPr>
              <a:t>n</a:t>
            </a:r>
          </a:p>
        </p:txBody>
      </p:sp>
      <p:sp>
        <p:nvSpPr>
          <p:cNvPr id="11" name="TextBox 10"/>
          <p:cNvSpPr txBox="1"/>
          <p:nvPr/>
        </p:nvSpPr>
        <p:spPr>
          <a:xfrm>
            <a:off x="5867401" y="1600200"/>
            <a:ext cx="2667000" cy="1569660"/>
          </a:xfrm>
          <a:prstGeom prst="rect">
            <a:avLst/>
          </a:prstGeom>
          <a:noFill/>
        </p:spPr>
        <p:txBody>
          <a:bodyPr wrap="square" rtlCol="0">
            <a:spAutoFit/>
          </a:bodyPr>
          <a:lstStyle/>
          <a:p>
            <a:pPr marL="0" lvl="1" algn="r"/>
            <a:r>
              <a:rPr lang="en-US" dirty="0" smtClean="0">
                <a:solidFill>
                  <a:srgbClr val="3366FF"/>
                </a:solidFill>
              </a:rPr>
              <a:t>spec says that the value of a call equals the sum of the digits of n</a:t>
            </a:r>
            <a:endParaRPr lang="en-US" dirty="0">
              <a:solidFill>
                <a:srgbClr val="3366FF"/>
              </a:solidFill>
            </a:endParaRPr>
          </a:p>
        </p:txBody>
      </p:sp>
      <p:sp>
        <p:nvSpPr>
          <p:cNvPr id="14" name="TextBox 13"/>
          <p:cNvSpPr txBox="1"/>
          <p:nvPr/>
        </p:nvSpPr>
        <p:spPr>
          <a:xfrm>
            <a:off x="764989" y="4724400"/>
            <a:ext cx="2664011" cy="461665"/>
          </a:xfrm>
          <a:prstGeom prst="rect">
            <a:avLst/>
          </a:prstGeom>
          <a:noFill/>
        </p:spPr>
        <p:txBody>
          <a:bodyPr wrap="none" rtlCol="0">
            <a:spAutoFit/>
          </a:bodyPr>
          <a:lstStyle/>
          <a:p>
            <a:r>
              <a:rPr lang="en-US" dirty="0"/>
              <a:t>sum of digits of </a:t>
            </a:r>
            <a:r>
              <a:rPr lang="en-US" b="1" dirty="0" smtClean="0">
                <a:solidFill>
                  <a:srgbClr val="FF0000"/>
                </a:solidFill>
              </a:rPr>
              <a:t>654</a:t>
            </a:r>
            <a:endParaRPr lang="en-US" b="1" dirty="0">
              <a:solidFill>
                <a:srgbClr val="FF0000"/>
              </a:solidFill>
            </a:endParaRPr>
          </a:p>
        </p:txBody>
      </p:sp>
    </p:spTree>
    <p:extLst>
      <p:ext uri="{BB962C8B-B14F-4D97-AF65-F5344CB8AC3E}">
        <p14:creationId xmlns:p14="http://schemas.microsoft.com/office/powerpoint/2010/main" val="4547165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25</a:t>
            </a:fld>
            <a:endParaRPr lang="en-US"/>
          </a:p>
        </p:txBody>
      </p:sp>
      <p:sp>
        <p:nvSpPr>
          <p:cNvPr id="10242" name="Rectangle 2"/>
          <p:cNvSpPr>
            <a:spLocks noGrp="1" noChangeArrowheads="1"/>
          </p:cNvSpPr>
          <p:nvPr>
            <p:ph sz="quarter" idx="1"/>
          </p:nvPr>
        </p:nvSpPr>
        <p:spPr>
          <a:xfrm>
            <a:off x="381000" y="1524000"/>
            <a:ext cx="7848600" cy="4808537"/>
          </a:xfrm>
          <a:ln/>
        </p:spPr>
        <p:txBody>
          <a:bodyPr rIns="132080">
            <a:normAutofit/>
          </a:bodyPr>
          <a:lstStyle/>
          <a:p>
            <a:pPr marL="39688" indent="0">
              <a:buNone/>
            </a:pPr>
            <a:r>
              <a:rPr lang="en-US" sz="2400" dirty="0" smtClean="0">
                <a:latin typeface="Times New Roman"/>
                <a:cs typeface="Times New Roman"/>
              </a:rPr>
              <a:t>Step 1. Have a </a:t>
            </a:r>
            <a:r>
              <a:rPr lang="en-US" sz="2400" dirty="0" smtClean="0">
                <a:solidFill>
                  <a:srgbClr val="00B050"/>
                </a:solidFill>
                <a:latin typeface="Times New Roman"/>
                <a:cs typeface="Times New Roman"/>
              </a:rPr>
              <a:t>precise spec</a:t>
            </a:r>
            <a:r>
              <a:rPr lang="en-US" sz="2400" dirty="0" smtClean="0">
                <a:latin typeface="Times New Roman"/>
                <a:cs typeface="Times New Roman"/>
              </a:rPr>
              <a:t>!</a:t>
            </a:r>
          </a:p>
        </p:txBody>
      </p:sp>
      <p:sp>
        <p:nvSpPr>
          <p:cNvPr id="8" name="Rectangle 2"/>
          <p:cNvSpPr txBox="1">
            <a:spLocks noChangeArrowheads="1"/>
          </p:cNvSpPr>
          <p:nvPr/>
        </p:nvSpPr>
        <p:spPr>
          <a:xfrm>
            <a:off x="381000" y="2075507"/>
            <a:ext cx="8229600" cy="40966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r>
              <a:rPr lang="en-US" sz="2400" dirty="0" smtClean="0">
                <a:latin typeface="Times New Roman"/>
                <a:cs typeface="Times New Roman"/>
              </a:rPr>
              <a:t>: That is, Cases where the parameter is small enough that the result can be computed simply and without recursive calls. </a:t>
            </a:r>
          </a:p>
          <a:p>
            <a:pPr marL="39688" indent="0">
              <a:buFont typeface="Wingdings"/>
              <a:buNone/>
            </a:pPr>
            <a:endParaRPr lang="en-US" sz="2400" dirty="0">
              <a:latin typeface="Times New Roman"/>
              <a:cs typeface="Times New Roman"/>
            </a:endParaRPr>
          </a:p>
          <a:p>
            <a:pPr marL="39688" indent="0">
              <a:buFont typeface="Wingdings"/>
              <a:buNone/>
            </a:pPr>
            <a:r>
              <a:rPr lang="en-US" sz="2400" dirty="0" smtClean="0">
                <a:solidFill>
                  <a:srgbClr val="0070C0"/>
                </a:solidFill>
                <a:latin typeface="Times New Roman"/>
                <a:cs typeface="Times New Roman"/>
              </a:rPr>
              <a:t>If n &lt; 10 then n consists </a:t>
            </a:r>
            <a:r>
              <a:rPr lang="en-US" sz="2400" dirty="0">
                <a:solidFill>
                  <a:srgbClr val="0070C0"/>
                </a:solidFill>
                <a:latin typeface="Times New Roman"/>
                <a:cs typeface="Times New Roman"/>
              </a:rPr>
              <a:t/>
            </a:r>
            <a:br>
              <a:rPr lang="en-US" sz="2400" dirty="0">
                <a:solidFill>
                  <a:srgbClr val="0070C0"/>
                </a:solidFill>
                <a:latin typeface="Times New Roman"/>
                <a:cs typeface="Times New Roman"/>
              </a:rPr>
            </a:br>
            <a:r>
              <a:rPr lang="en-US" sz="2400" dirty="0" smtClean="0">
                <a:solidFill>
                  <a:srgbClr val="0070C0"/>
                </a:solidFill>
                <a:latin typeface="Times New Roman"/>
                <a:cs typeface="Times New Roman"/>
              </a:rPr>
              <a:t>of a single digit.</a:t>
            </a:r>
          </a:p>
          <a:p>
            <a:pPr marL="39688" indent="0">
              <a:buFont typeface="Wingdings"/>
              <a:buNone/>
            </a:pPr>
            <a:r>
              <a:rPr lang="en-US" sz="2400" dirty="0" smtClean="0">
                <a:solidFill>
                  <a:srgbClr val="0070C0"/>
                </a:solidFill>
                <a:latin typeface="Times New Roman"/>
                <a:cs typeface="Times New Roman"/>
              </a:rPr>
              <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Looking at the spec we</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see that that digit is the</a:t>
            </a:r>
            <a:br>
              <a:rPr lang="en-US" sz="2400" dirty="0" smtClean="0">
                <a:solidFill>
                  <a:srgbClr val="0070C0"/>
                </a:solidFill>
                <a:latin typeface="Times New Roman"/>
                <a:cs typeface="Times New Roman"/>
              </a:rPr>
            </a:br>
            <a:r>
              <a:rPr lang="en-US" sz="2400" dirty="0" smtClean="0">
                <a:solidFill>
                  <a:srgbClr val="0070C0"/>
                </a:solidFill>
                <a:latin typeface="Times New Roman"/>
                <a:cs typeface="Times New Roman"/>
              </a:rPr>
              <a:t>required sum.</a:t>
            </a:r>
          </a:p>
        </p:txBody>
      </p:sp>
      <p:grpSp>
        <p:nvGrpSpPr>
          <p:cNvPr id="12" name="Group 11"/>
          <p:cNvGrpSpPr/>
          <p:nvPr/>
        </p:nvGrpSpPr>
        <p:grpSpPr>
          <a:xfrm>
            <a:off x="3733800" y="3657600"/>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smtClean="0">
                  <a:solidFill>
                    <a:srgbClr val="00B050"/>
                  </a:solidFill>
                </a:rPr>
                <a:t>/</a:t>
              </a:r>
              <a:r>
                <a:rPr lang="en-US" dirty="0">
                  <a:solidFill>
                    <a:srgbClr val="00B050"/>
                  </a:solidFill>
                </a:rPr>
                <a:t>** </a:t>
              </a:r>
              <a:r>
                <a:rPr lang="en-US" dirty="0" smtClean="0">
                  <a:solidFill>
                    <a:srgbClr val="00B050"/>
                  </a:solidFill>
                </a:rPr>
                <a:t>=  sum </a:t>
              </a:r>
              <a:r>
                <a:rPr lang="en-US" dirty="0">
                  <a:solidFill>
                    <a:srgbClr val="00B050"/>
                  </a:solidFill>
                </a:rPr>
                <a:t>of </a:t>
              </a:r>
              <a:r>
                <a:rPr lang="en-US" dirty="0" smtClean="0">
                  <a:solidFill>
                    <a:srgbClr val="00B050"/>
                  </a:solidFill>
                </a:rPr>
                <a:t>the digits of n.</a:t>
              </a:r>
            </a:p>
            <a:p>
              <a:r>
                <a:rPr lang="en-US" dirty="0">
                  <a:solidFill>
                    <a:srgbClr val="00B050"/>
                  </a:solidFill>
                </a:rPr>
                <a:t> </a:t>
              </a:r>
              <a:r>
                <a:rPr lang="en-US" dirty="0" smtClean="0">
                  <a:solidFill>
                    <a:srgbClr val="00B050"/>
                  </a:solidFill>
                </a:rPr>
                <a:t>  * Precondition:  </a:t>
              </a:r>
              <a:r>
                <a:rPr lang="en-US" dirty="0">
                  <a:solidFill>
                    <a:srgbClr val="00B050"/>
                  </a:solidFill>
                </a:rPr>
                <a:t>n &gt;= 0 */</a:t>
              </a:r>
              <a:r>
                <a:rPr lang="en-US" dirty="0">
                  <a:solidFill>
                    <a:schemeClr val="tx1"/>
                  </a:solidFill>
                </a:rPr>
                <a:t> </a:t>
              </a:r>
              <a:endParaRPr lang="en-US" dirty="0" smtClean="0">
                <a:solidFill>
                  <a:schemeClr val="tx1"/>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solidFill>
                    <a:srgbClr val="FF0000"/>
                  </a:solidFill>
                </a:rPr>
                <a:t>     </a:t>
              </a:r>
              <a:r>
                <a:rPr lang="en-US" b="1" dirty="0" smtClean="0">
                  <a:solidFill>
                    <a:srgbClr val="0070C0"/>
                  </a:solidFill>
                </a:rPr>
                <a:t>if</a:t>
              </a:r>
              <a:r>
                <a:rPr lang="en-US" dirty="0" smtClean="0">
                  <a:solidFill>
                    <a:srgbClr val="0070C0"/>
                  </a:solidFill>
                </a:rPr>
                <a:t> </a:t>
              </a:r>
              <a:r>
                <a:rPr lang="en-US" dirty="0">
                  <a:solidFill>
                    <a:srgbClr val="0070C0"/>
                  </a:solidFill>
                </a:rPr>
                <a:t>(n &lt; 10) </a:t>
              </a:r>
              <a:r>
                <a:rPr lang="en-US" b="1" dirty="0">
                  <a:solidFill>
                    <a:srgbClr val="0070C0"/>
                  </a:solidFill>
                </a:rPr>
                <a:t>return</a:t>
              </a:r>
              <a:r>
                <a:rPr lang="en-US" dirty="0">
                  <a:solidFill>
                    <a:srgbClr val="0070C0"/>
                  </a:solidFill>
                </a:rPr>
                <a:t> n</a:t>
              </a:r>
              <a:r>
                <a:rPr lang="en-US" dirty="0" smtClean="0">
                  <a:solidFill>
                    <a:srgbClr val="0070C0"/>
                  </a:solidFill>
                </a:rPr>
                <a:t>;</a:t>
              </a:r>
              <a:endParaRPr lang="en-US" dirty="0">
                <a:solidFill>
                  <a:srgbClr val="0070C0"/>
                </a:solidFill>
              </a:endParaRPr>
            </a:p>
            <a:p>
              <a:r>
                <a:rPr lang="en-US" dirty="0"/>
                <a:t>     </a:t>
              </a:r>
              <a:r>
                <a:rPr lang="en-US" dirty="0" smtClean="0"/>
                <a:t>/</a:t>
              </a:r>
              <a:r>
                <a:rPr lang="en-US" dirty="0"/>
                <a:t>/ </a:t>
              </a:r>
              <a:r>
                <a:rPr lang="en-US" dirty="0" smtClean="0"/>
                <a:t>n </a:t>
              </a:r>
              <a:r>
                <a:rPr lang="en-US" dirty="0"/>
                <a:t>has at least two </a:t>
              </a:r>
              <a:r>
                <a:rPr lang="en-US" dirty="0" smtClean="0"/>
                <a:t>digits</a:t>
              </a:r>
              <a:endParaRPr lang="en-US" dirty="0"/>
            </a:p>
            <a:p>
              <a:r>
                <a:rPr lang="en-US" b="1" dirty="0" smtClean="0"/>
                <a:t>     return</a:t>
              </a:r>
              <a:r>
                <a:rPr lang="en-US" dirty="0" smtClean="0"/>
                <a:t> </a:t>
              </a:r>
              <a:r>
                <a:rPr lang="en-US" dirty="0"/>
                <a:t>n%10 </a:t>
              </a:r>
              <a:r>
                <a:rPr lang="en-US" dirty="0" smtClean="0"/>
                <a:t> + </a:t>
              </a:r>
              <a:r>
                <a:rPr lang="en-US" dirty="0" err="1" smtClean="0"/>
                <a:t>sumDigs</a:t>
              </a:r>
              <a:r>
                <a:rPr lang="en-US" dirty="0" smtClean="0"/>
                <a:t>(n/10);</a:t>
              </a:r>
            </a:p>
            <a:p>
              <a:r>
                <a:rPr lang="en-US" dirty="0" smtClean="0"/>
                <a:t>}</a:t>
              </a:r>
              <a:endParaRPr lang="en-US" dirty="0"/>
            </a:p>
          </p:txBody>
        </p:sp>
      </p:grpSp>
    </p:spTree>
    <p:extLst>
      <p:ext uri="{BB962C8B-B14F-4D97-AF65-F5344CB8AC3E}">
        <p14:creationId xmlns:p14="http://schemas.microsoft.com/office/powerpoint/2010/main" val="278894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2971801"/>
            <a:ext cx="8458200" cy="2819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39688" indent="0">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39688" indent="0">
              <a:buFont typeface="Wingdings"/>
              <a:buNone/>
            </a:pPr>
            <a:r>
              <a:rPr lang="en-US" sz="2400" dirty="0" smtClean="0">
                <a:latin typeface="Times New Roman"/>
                <a:cs typeface="Times New Roman"/>
              </a:rPr>
              <a:t>each recursive call by what it</a:t>
            </a:r>
          </a:p>
          <a:p>
            <a:pPr marL="39688" indent="0">
              <a:buFont typeface="Wingdings"/>
              <a:buNone/>
            </a:pPr>
            <a:r>
              <a:rPr lang="en-US" sz="2400" dirty="0" smtClean="0">
                <a:latin typeface="Times New Roman"/>
                <a:cs typeface="Times New Roman"/>
              </a:rPr>
              <a:t>does according to the method spec and verify that the correct result is then obtained. </a:t>
            </a:r>
          </a:p>
          <a:p>
            <a:pPr marL="39688" indent="0">
              <a:buNone/>
            </a:pPr>
            <a:r>
              <a:rPr lang="en-US" sz="2400" dirty="0">
                <a:latin typeface="Times New Roman"/>
                <a:cs typeface="Times New Roman"/>
              </a:rPr>
              <a:t> </a:t>
            </a:r>
            <a:r>
              <a:rPr lang="en-US" sz="2400" dirty="0" smtClean="0">
                <a:latin typeface="Times New Roman"/>
                <a:cs typeface="Times New Roman"/>
              </a:rPr>
              <a:t>           </a:t>
            </a:r>
            <a:r>
              <a:rPr lang="en-US" sz="2400" b="1" dirty="0">
                <a:solidFill>
                  <a:srgbClr val="FF0000"/>
                </a:solidFill>
                <a:latin typeface="Times New Roman"/>
                <a:cs typeface="Times New Roman"/>
              </a:rPr>
              <a:t>return</a:t>
            </a:r>
            <a:r>
              <a:rPr lang="en-US" sz="2400" dirty="0">
                <a:solidFill>
                  <a:srgbClr val="FF0000"/>
                </a:solidFill>
                <a:latin typeface="Times New Roman"/>
                <a:cs typeface="Times New Roman"/>
              </a:rPr>
              <a:t> n%</a:t>
            </a:r>
            <a:r>
              <a:rPr lang="en-US" sz="2400" dirty="0" smtClean="0">
                <a:solidFill>
                  <a:srgbClr val="FF0000"/>
                </a:solidFill>
                <a:latin typeface="Times New Roman"/>
                <a:cs typeface="Times New Roman"/>
              </a:rPr>
              <a:t>10 + sum</a:t>
            </a:r>
            <a:r>
              <a:rPr lang="en-US" sz="2400" dirty="0">
                <a:solidFill>
                  <a:srgbClr val="FF0000"/>
                </a:solidFill>
                <a:latin typeface="Times New Roman"/>
                <a:cs typeface="Times New Roman"/>
              </a:rPr>
              <a:t>(n/10</a:t>
            </a:r>
            <a:r>
              <a:rPr lang="en-US" sz="2400" dirty="0" smtClean="0">
                <a:solidFill>
                  <a:srgbClr val="FF0000"/>
                </a:solidFill>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26</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smtClean="0">
                <a:latin typeface="Times New Roman"/>
                <a:cs typeface="Times New Roman"/>
              </a:rPr>
              <a:t>Step 1. Have a precise spec!</a:t>
            </a:r>
          </a:p>
        </p:txBody>
      </p:sp>
      <p:sp>
        <p:nvSpPr>
          <p:cNvPr id="8" name="Rectangle 2"/>
          <p:cNvSpPr txBox="1">
            <a:spLocks noChangeArrowheads="1"/>
          </p:cNvSpPr>
          <p:nvPr/>
        </p:nvSpPr>
        <p:spPr>
          <a:xfrm>
            <a:off x="381000" y="20755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r>
              <a:rPr lang="en-US" sz="2400" dirty="0" smtClean="0">
                <a:latin typeface="Times New Roman"/>
                <a:cs typeface="Times New Roman"/>
              </a:rPr>
              <a:t>.</a:t>
            </a:r>
          </a:p>
        </p:txBody>
      </p:sp>
      <p:sp>
        <p:nvSpPr>
          <p:cNvPr id="7" name="Rectangle 6"/>
          <p:cNvSpPr/>
          <p:nvPr/>
        </p:nvSpPr>
        <p:spPr>
          <a:xfrm>
            <a:off x="1219200" y="5715000"/>
            <a:ext cx="7543800" cy="461665"/>
          </a:xfrm>
          <a:prstGeom prst="rect">
            <a:avLst/>
          </a:prstGeom>
        </p:spPr>
        <p:txBody>
          <a:bodyPr wrap="square">
            <a:spAutoFit/>
          </a:bodyPr>
          <a:lstStyle/>
          <a:p>
            <a:pPr marL="39688" indent="0">
              <a:buNone/>
            </a:pPr>
            <a:r>
              <a:rPr lang="en-US" dirty="0">
                <a:latin typeface="Times New Roman"/>
                <a:cs typeface="Times New Roman"/>
              </a:rPr>
              <a:t> </a:t>
            </a:r>
            <a:r>
              <a:rPr lang="en-US" b="1" dirty="0" smtClean="0">
                <a:solidFill>
                  <a:srgbClr val="FF0000"/>
                </a:solidFill>
                <a:latin typeface="Times New Roman"/>
                <a:cs typeface="Times New Roman"/>
              </a:rPr>
              <a:t>return  </a:t>
            </a:r>
            <a:r>
              <a:rPr lang="en-US" dirty="0" smtClean="0">
                <a:solidFill>
                  <a:srgbClr val="FF0000"/>
                </a:solidFill>
                <a:latin typeface="Times New Roman"/>
                <a:cs typeface="Times New Roman"/>
              </a:rPr>
              <a:t>n</a:t>
            </a:r>
            <a:r>
              <a:rPr lang="en-US" dirty="0">
                <a:solidFill>
                  <a:srgbClr val="FF0000"/>
                </a:solidFill>
                <a:latin typeface="Times New Roman"/>
                <a:cs typeface="Times New Roman"/>
              </a:rPr>
              <a:t>%</a:t>
            </a:r>
            <a:r>
              <a:rPr lang="en-US" dirty="0" smtClean="0">
                <a:solidFill>
                  <a:srgbClr val="FF0000"/>
                </a:solidFill>
                <a:latin typeface="Times New Roman"/>
                <a:cs typeface="Times New Roman"/>
              </a:rPr>
              <a:t>10 +</a:t>
            </a:r>
            <a:r>
              <a:rPr lang="en-US" b="1" dirty="0" smtClean="0">
                <a:solidFill>
                  <a:srgbClr val="3366FF"/>
                </a:solidFill>
                <a:latin typeface="Times New Roman"/>
                <a:cs typeface="Times New Roman"/>
              </a:rPr>
              <a:t> </a:t>
            </a:r>
            <a:r>
              <a:rPr lang="en-US" dirty="0">
                <a:solidFill>
                  <a:srgbClr val="00B050"/>
                </a:solidFill>
                <a:latin typeface="Times New Roman"/>
                <a:cs typeface="Times New Roman"/>
              </a:rPr>
              <a:t>(sum of digits of n/10</a:t>
            </a:r>
            <a:r>
              <a:rPr lang="en-US" dirty="0" smtClean="0">
                <a:solidFill>
                  <a:srgbClr val="00B050"/>
                </a:solidFill>
                <a:latin typeface="Times New Roman"/>
                <a:cs typeface="Times New Roman"/>
              </a:rPr>
              <a:t>)</a:t>
            </a:r>
            <a:r>
              <a:rPr lang="en-US" dirty="0" smtClean="0">
                <a:solidFill>
                  <a:srgbClr val="3366FF"/>
                </a:solidFill>
                <a:latin typeface="Times New Roman"/>
                <a:cs typeface="Times New Roman"/>
              </a:rPr>
              <a:t>;       </a:t>
            </a:r>
            <a:r>
              <a:rPr lang="en-US" dirty="0" smtClean="0">
                <a:solidFill>
                  <a:schemeClr val="tx1"/>
                </a:solidFill>
                <a:latin typeface="Times New Roman"/>
                <a:cs typeface="Times New Roman"/>
              </a:rPr>
              <a:t>// e.g. n = 843</a:t>
            </a:r>
            <a:endParaRPr lang="en-US" dirty="0">
              <a:solidFill>
                <a:schemeClr val="tx1"/>
              </a:solidFill>
              <a:latin typeface="Times New Roman"/>
              <a:cs typeface="Times New Roman"/>
            </a:endParaRPr>
          </a:p>
        </p:txBody>
      </p:sp>
      <p:grpSp>
        <p:nvGrpSpPr>
          <p:cNvPr id="11" name="Group 10"/>
          <p:cNvGrpSpPr/>
          <p:nvPr/>
        </p:nvGrpSpPr>
        <p:grpSpPr>
          <a:xfrm>
            <a:off x="4305300" y="1415132"/>
            <a:ext cx="4724400" cy="2852068"/>
            <a:chOff x="1143000" y="1143000"/>
            <a:chExt cx="4267200" cy="2852068"/>
          </a:xfrm>
        </p:grpSpPr>
        <p:sp>
          <p:nvSpPr>
            <p:cNvPr id="12" name="Rectangle 11"/>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 y="1219200"/>
              <a:ext cx="4114800" cy="2677656"/>
            </a:xfrm>
            <a:prstGeom prst="rect">
              <a:avLst/>
            </a:prstGeom>
          </p:spPr>
          <p:txBody>
            <a:bodyPr wrap="square">
              <a:spAutoFit/>
            </a:bodyPr>
            <a:lstStyle/>
            <a:p>
              <a:r>
                <a:rPr lang="en-US" dirty="0" smtClean="0">
                  <a:solidFill>
                    <a:schemeClr val="tx1"/>
                  </a:solidFill>
                </a:rPr>
                <a:t>/</a:t>
              </a:r>
              <a:r>
                <a:rPr lang="en-US" dirty="0">
                  <a:solidFill>
                    <a:schemeClr val="tx1"/>
                  </a:solidFill>
                </a:rPr>
                <a:t>** </a:t>
              </a:r>
              <a:r>
                <a:rPr lang="en-US" dirty="0" smtClean="0">
                  <a:solidFill>
                    <a:schemeClr val="tx1"/>
                  </a:solidFill>
                </a:rPr>
                <a:t>=  </a:t>
              </a:r>
              <a:r>
                <a:rPr lang="en-US" dirty="0" smtClean="0">
                  <a:solidFill>
                    <a:srgbClr val="00B050"/>
                  </a:solidFill>
                </a:rPr>
                <a:t>sum </a:t>
              </a:r>
              <a:r>
                <a:rPr lang="en-US" dirty="0">
                  <a:solidFill>
                    <a:srgbClr val="00B050"/>
                  </a:solidFill>
                </a:rPr>
                <a:t>of </a:t>
              </a:r>
              <a:r>
                <a:rPr lang="en-US" dirty="0" smtClean="0">
                  <a:solidFill>
                    <a:srgbClr val="00B050"/>
                  </a:solidFill>
                </a:rPr>
                <a:t>the digits of n</a:t>
              </a:r>
              <a:r>
                <a:rPr lang="en-US" dirty="0" smtClean="0">
                  <a:solidFill>
                    <a:schemeClr val="tx1"/>
                  </a:solidFill>
                </a:rPr>
                <a:t>.</a:t>
              </a:r>
            </a:p>
            <a:p>
              <a:r>
                <a:rPr lang="en-US" dirty="0">
                  <a:solidFill>
                    <a:schemeClr val="tx1"/>
                  </a:solidFill>
                </a:rPr>
                <a:t> </a:t>
              </a:r>
              <a:r>
                <a:rPr lang="en-US" dirty="0" smtClean="0">
                  <a:solidFill>
                    <a:schemeClr val="tx1"/>
                  </a:solidFill>
                </a:rPr>
                <a:t>  * Precondition:  </a:t>
              </a:r>
              <a:r>
                <a:rPr lang="en-US" dirty="0">
                  <a:solidFill>
                    <a:schemeClr val="tx1"/>
                  </a:solidFill>
                </a:rPr>
                <a:t>n &gt;= 0 */ </a:t>
              </a:r>
              <a:endParaRPr lang="en-US" dirty="0" smtClean="0">
                <a:solidFill>
                  <a:schemeClr val="tx1"/>
                </a:solidFill>
              </a:endParaRPr>
            </a:p>
            <a:p>
              <a:r>
                <a:rPr lang="en-US" b="1" dirty="0" smtClean="0">
                  <a:solidFill>
                    <a:schemeClr val="tx1"/>
                  </a:solidFill>
                </a:rPr>
                <a:t>public</a:t>
              </a:r>
              <a:r>
                <a:rPr lang="en-US" dirty="0" smtClean="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smtClean="0">
                  <a:solidFill>
                    <a:schemeClr val="tx1"/>
                  </a:solidFill>
                </a:rPr>
                <a:t>sumDigs</a:t>
              </a:r>
              <a:r>
                <a:rPr lang="en-US" dirty="0" smtClean="0">
                  <a:solidFill>
                    <a:schemeClr val="tx1"/>
                  </a:solidFill>
                </a:rPr>
                <a:t>(</a:t>
              </a:r>
              <a:r>
                <a:rPr lang="en-US" b="1" dirty="0" err="1" smtClean="0">
                  <a:solidFill>
                    <a:schemeClr val="tx1"/>
                  </a:solidFill>
                </a:rPr>
                <a:t>int</a:t>
              </a:r>
              <a:r>
                <a:rPr lang="en-US" dirty="0" smtClean="0">
                  <a:solidFill>
                    <a:schemeClr val="tx1"/>
                  </a:solidFill>
                </a:rPr>
                <a:t> </a:t>
              </a:r>
              <a:r>
                <a:rPr lang="en-US" dirty="0">
                  <a:solidFill>
                    <a:schemeClr val="tx1"/>
                  </a:solidFill>
                </a:rPr>
                <a:t>n) {</a:t>
              </a:r>
            </a:p>
            <a:p>
              <a:r>
                <a:rPr lang="en-US" dirty="0">
                  <a:solidFill>
                    <a:schemeClr val="tx1"/>
                  </a:solidFill>
                </a:rPr>
                <a:t>     </a:t>
              </a:r>
              <a:r>
                <a:rPr lang="en-US" b="1" dirty="0" smtClean="0">
                  <a:solidFill>
                    <a:schemeClr val="tx1"/>
                  </a:solidFill>
                </a:rPr>
                <a:t>if</a:t>
              </a:r>
              <a:r>
                <a:rPr lang="en-US" dirty="0" smtClean="0">
                  <a:solidFill>
                    <a:schemeClr val="tx1"/>
                  </a:solidFill>
                </a:rPr>
                <a:t> </a:t>
              </a:r>
              <a:r>
                <a:rPr lang="en-US" dirty="0">
                  <a:solidFill>
                    <a:schemeClr val="tx1"/>
                  </a:solidFill>
                </a:rPr>
                <a:t>(n &lt; 10) </a:t>
              </a:r>
              <a:r>
                <a:rPr lang="en-US" b="1" dirty="0">
                  <a:solidFill>
                    <a:schemeClr val="tx1"/>
                  </a:solidFill>
                </a:rPr>
                <a:t>return</a:t>
              </a:r>
              <a:r>
                <a:rPr lang="en-US" dirty="0">
                  <a:solidFill>
                    <a:schemeClr val="tx1"/>
                  </a:solidFill>
                </a:rPr>
                <a:t> n</a:t>
              </a:r>
              <a:r>
                <a:rPr lang="en-US" dirty="0" smtClean="0">
                  <a:solidFill>
                    <a:schemeClr val="tx1"/>
                  </a:solidFill>
                </a:rPr>
                <a:t>;</a:t>
              </a:r>
              <a:endParaRPr lang="en-US" dirty="0">
                <a:solidFill>
                  <a:schemeClr val="tx1"/>
                </a:solidFill>
              </a:endParaRPr>
            </a:p>
            <a:p>
              <a:r>
                <a:rPr lang="en-US" dirty="0"/>
                <a:t>     </a:t>
              </a:r>
              <a:r>
                <a:rPr lang="en-US" dirty="0" smtClean="0">
                  <a:solidFill>
                    <a:srgbClr val="FF0000"/>
                  </a:solidFill>
                </a:rPr>
                <a:t>/</a:t>
              </a:r>
              <a:r>
                <a:rPr lang="en-US" dirty="0">
                  <a:solidFill>
                    <a:srgbClr val="FF0000"/>
                  </a:solidFill>
                </a:rPr>
                <a:t>/ </a:t>
              </a:r>
              <a:r>
                <a:rPr lang="en-US" dirty="0" smtClean="0">
                  <a:solidFill>
                    <a:srgbClr val="FF0000"/>
                  </a:solidFill>
                </a:rPr>
                <a:t>n </a:t>
              </a:r>
              <a:r>
                <a:rPr lang="en-US" dirty="0">
                  <a:solidFill>
                    <a:srgbClr val="FF0000"/>
                  </a:solidFill>
                </a:rPr>
                <a:t>has at least two </a:t>
              </a:r>
              <a:r>
                <a:rPr lang="en-US" dirty="0" smtClean="0">
                  <a:solidFill>
                    <a:srgbClr val="FF0000"/>
                  </a:solidFill>
                </a:rPr>
                <a:t>digits</a:t>
              </a:r>
              <a:endParaRPr lang="en-US" dirty="0">
                <a:solidFill>
                  <a:srgbClr val="FF0000"/>
                </a:solidFill>
              </a:endParaRPr>
            </a:p>
            <a:p>
              <a:r>
                <a:rPr lang="en-US" b="1" dirty="0" smtClean="0">
                  <a:solidFill>
                    <a:srgbClr val="FF0000"/>
                  </a:solidFill>
                </a:rPr>
                <a:t>     return</a:t>
              </a:r>
              <a:r>
                <a:rPr lang="en-US" dirty="0" smtClean="0">
                  <a:solidFill>
                    <a:srgbClr val="FF0000"/>
                  </a:solidFill>
                </a:rPr>
                <a:t> </a:t>
              </a:r>
              <a:r>
                <a:rPr lang="en-US" dirty="0">
                  <a:solidFill>
                    <a:srgbClr val="FF0000"/>
                  </a:solidFill>
                </a:rPr>
                <a:t>n%10 </a:t>
              </a:r>
              <a:r>
                <a:rPr lang="en-US" dirty="0" smtClean="0">
                  <a:solidFill>
                    <a:srgbClr val="FF0000"/>
                  </a:solidFill>
                </a:rPr>
                <a:t> + </a:t>
              </a:r>
              <a:r>
                <a:rPr lang="en-US" dirty="0" err="1" smtClean="0">
                  <a:solidFill>
                    <a:srgbClr val="FF0000"/>
                  </a:solidFill>
                </a:rPr>
                <a:t>sumDigs</a:t>
              </a:r>
              <a:r>
                <a:rPr lang="en-US" dirty="0" smtClean="0">
                  <a:solidFill>
                    <a:srgbClr val="FF0000"/>
                  </a:solidFill>
                </a:rPr>
                <a:t>(n/10);</a:t>
              </a:r>
            </a:p>
            <a:p>
              <a:r>
                <a:rPr lang="en-US" dirty="0" smtClean="0"/>
                <a:t>}</a:t>
              </a:r>
              <a:endParaRPr lang="en-US" dirty="0"/>
            </a:p>
          </p:txBody>
        </p:sp>
      </p:grpSp>
    </p:spTree>
    <p:extLst>
      <p:ext uri="{BB962C8B-B14F-4D97-AF65-F5344CB8AC3E}">
        <p14:creationId xmlns:p14="http://schemas.microsoft.com/office/powerpoint/2010/main" val="21603814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8458200" cy="1676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0" indent="0">
              <a:spcBef>
                <a:spcPts val="0"/>
              </a:spcBef>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0" indent="0">
              <a:spcBef>
                <a:spcPts val="0"/>
              </a:spcBef>
              <a:buFont typeface="Wingdings"/>
              <a:buNone/>
            </a:pPr>
            <a:r>
              <a:rPr lang="en-US" sz="2400" dirty="0" smtClean="0">
                <a:latin typeface="Times New Roman"/>
                <a:cs typeface="Times New Roman"/>
              </a:rPr>
              <a:t>each recursive call by what it</a:t>
            </a:r>
          </a:p>
          <a:p>
            <a:pPr marL="0" indent="0">
              <a:spcBef>
                <a:spcPts val="0"/>
              </a:spcBef>
              <a:buFont typeface="Wingdings"/>
              <a:buNone/>
            </a:pPr>
            <a:r>
              <a:rPr lang="en-US" sz="2400" dirty="0" smtClean="0">
                <a:latin typeface="Times New Roman"/>
                <a:cs typeface="Times New Roman"/>
              </a:rPr>
              <a:t>does acc.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27</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smtClean="0">
                <a:latin typeface="Times New Roman"/>
                <a:cs typeface="Times New Roman"/>
              </a:rPr>
              <a:t>Step 1. Have a precise spec!</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p>
        </p:txBody>
      </p:sp>
      <p:sp>
        <p:nvSpPr>
          <p:cNvPr id="12" name="Rectangle 2"/>
          <p:cNvSpPr txBox="1">
            <a:spLocks noChangeArrowheads="1"/>
          </p:cNvSpPr>
          <p:nvPr/>
        </p:nvSpPr>
        <p:spPr>
          <a:xfrm>
            <a:off x="381000" y="4876800"/>
            <a:ext cx="84582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pars of the method.</a:t>
            </a:r>
          </a:p>
          <a:p>
            <a:pPr marL="0" indent="0">
              <a:spcBef>
                <a:spcPts val="0"/>
              </a:spcBef>
              <a:buFont typeface="Wingdings"/>
              <a:buNone/>
            </a:pPr>
            <a:endParaRPr lang="en-US" sz="2400" dirty="0">
              <a:latin typeface="Times New Roman"/>
              <a:cs typeface="Times New Roman"/>
            </a:endParaRPr>
          </a:p>
          <a:p>
            <a:pPr marL="0" indent="0">
              <a:spcBef>
                <a:spcPts val="0"/>
              </a:spcBef>
              <a:buFont typeface="Wingdings"/>
              <a:buNone/>
            </a:pPr>
            <a:r>
              <a:rPr lang="en-US" sz="2400" dirty="0" smtClean="0">
                <a:latin typeface="Times New Roman"/>
                <a:cs typeface="Times New Roman"/>
              </a:rPr>
              <a:t>        </a:t>
            </a:r>
            <a:r>
              <a:rPr lang="en-US" sz="2400" dirty="0" smtClean="0">
                <a:solidFill>
                  <a:srgbClr val="0000FF"/>
                </a:solidFill>
                <a:latin typeface="Times New Roman"/>
                <a:cs typeface="Times New Roman"/>
              </a:rPr>
              <a:t>n/10  &lt;  n</a:t>
            </a:r>
            <a:r>
              <a:rPr lang="en-US" sz="2400" dirty="0" smtClean="0">
                <a:latin typeface="Times New Roman"/>
                <a:cs typeface="Times New Roman"/>
              </a:rPr>
              <a:t>, so it will get smaller until it has one digit</a:t>
            </a:r>
          </a:p>
        </p:txBody>
      </p:sp>
      <p:grpSp>
        <p:nvGrpSpPr>
          <p:cNvPr id="11" name="Group 10"/>
          <p:cNvGrpSpPr/>
          <p:nvPr/>
        </p:nvGrpSpPr>
        <p:grpSpPr>
          <a:xfrm>
            <a:off x="4305300" y="1415132"/>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smtClean="0">
                  <a:solidFill>
                    <a:schemeClr val="tx1"/>
                  </a:solidFill>
                </a:rPr>
                <a:t>/</a:t>
              </a:r>
              <a:r>
                <a:rPr lang="en-US" dirty="0">
                  <a:solidFill>
                    <a:schemeClr val="tx1"/>
                  </a:solidFill>
                </a:rPr>
                <a:t>** </a:t>
              </a:r>
              <a:r>
                <a:rPr lang="en-US" dirty="0" smtClean="0">
                  <a:solidFill>
                    <a:schemeClr val="tx1"/>
                  </a:solidFill>
                </a:rPr>
                <a:t>=  sum </a:t>
              </a:r>
              <a:r>
                <a:rPr lang="en-US" dirty="0">
                  <a:solidFill>
                    <a:schemeClr val="tx1"/>
                  </a:solidFill>
                </a:rPr>
                <a:t>of </a:t>
              </a:r>
              <a:r>
                <a:rPr lang="en-US" dirty="0" smtClean="0">
                  <a:solidFill>
                    <a:schemeClr val="tx1"/>
                  </a:solidFill>
                </a:rPr>
                <a:t>the digits of n.</a:t>
              </a:r>
            </a:p>
            <a:p>
              <a:r>
                <a:rPr lang="en-US" dirty="0">
                  <a:solidFill>
                    <a:schemeClr val="tx1"/>
                  </a:solidFill>
                </a:rPr>
                <a:t> </a:t>
              </a:r>
              <a:r>
                <a:rPr lang="en-US" dirty="0" smtClean="0">
                  <a:solidFill>
                    <a:schemeClr val="tx1"/>
                  </a:solidFill>
                </a:rPr>
                <a:t>  * Precondition:  </a:t>
              </a:r>
              <a:r>
                <a:rPr lang="en-US" dirty="0">
                  <a:solidFill>
                    <a:schemeClr val="tx1"/>
                  </a:solidFill>
                </a:rPr>
                <a:t>n &gt;= 0 */ </a:t>
              </a:r>
              <a:endParaRPr lang="en-US" dirty="0" smtClean="0">
                <a:solidFill>
                  <a:schemeClr val="tx1"/>
                </a:solidFill>
              </a:endParaRPr>
            </a:p>
            <a:p>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solidFill>
                    <a:srgbClr val="FF0000"/>
                  </a:solidFill>
                </a:rPr>
                <a:t>     </a:t>
              </a:r>
              <a:r>
                <a:rPr lang="en-US" b="1" dirty="0" smtClean="0">
                  <a:solidFill>
                    <a:schemeClr val="tx1"/>
                  </a:solidFill>
                </a:rPr>
                <a:t>if</a:t>
              </a:r>
              <a:r>
                <a:rPr lang="en-US" dirty="0" smtClean="0">
                  <a:solidFill>
                    <a:schemeClr val="tx1"/>
                  </a:solidFill>
                </a:rPr>
                <a:t> </a:t>
              </a:r>
              <a:r>
                <a:rPr lang="en-US" dirty="0">
                  <a:solidFill>
                    <a:schemeClr val="tx1"/>
                  </a:solidFill>
                </a:rPr>
                <a:t>(n &lt; 10) </a:t>
              </a:r>
              <a:r>
                <a:rPr lang="en-US" b="1" dirty="0">
                  <a:solidFill>
                    <a:schemeClr val="tx1"/>
                  </a:solidFill>
                </a:rPr>
                <a:t>return</a:t>
              </a:r>
              <a:r>
                <a:rPr lang="en-US" dirty="0">
                  <a:solidFill>
                    <a:schemeClr val="tx1"/>
                  </a:solidFill>
                </a:rPr>
                <a:t> n</a:t>
              </a:r>
              <a:r>
                <a:rPr lang="en-US" dirty="0" smtClean="0">
                  <a:solidFill>
                    <a:schemeClr val="tx1"/>
                  </a:solidFill>
                </a:rPr>
                <a:t>;</a:t>
              </a:r>
              <a:endParaRPr lang="en-US" dirty="0">
                <a:solidFill>
                  <a:schemeClr val="tx1"/>
                </a:solidFill>
              </a:endParaRPr>
            </a:p>
            <a:p>
              <a:r>
                <a:rPr lang="en-US" dirty="0"/>
                <a:t>     </a:t>
              </a:r>
              <a:r>
                <a:rPr lang="en-US" dirty="0" smtClean="0">
                  <a:solidFill>
                    <a:srgbClr val="FF0000"/>
                  </a:solidFill>
                </a:rPr>
                <a:t>/</a:t>
              </a:r>
              <a:r>
                <a:rPr lang="en-US" dirty="0">
                  <a:solidFill>
                    <a:srgbClr val="FF0000"/>
                  </a:solidFill>
                </a:rPr>
                <a:t>/ </a:t>
              </a:r>
              <a:r>
                <a:rPr lang="en-US" dirty="0" smtClean="0">
                  <a:solidFill>
                    <a:srgbClr val="FF0000"/>
                  </a:solidFill>
                </a:rPr>
                <a:t>n </a:t>
              </a:r>
              <a:r>
                <a:rPr lang="en-US" dirty="0">
                  <a:solidFill>
                    <a:srgbClr val="FF0000"/>
                  </a:solidFill>
                </a:rPr>
                <a:t>has at least two </a:t>
              </a:r>
              <a:r>
                <a:rPr lang="en-US" dirty="0" smtClean="0">
                  <a:solidFill>
                    <a:srgbClr val="FF0000"/>
                  </a:solidFill>
                </a:rPr>
                <a:t>digits</a:t>
              </a:r>
              <a:endParaRPr lang="en-US" dirty="0">
                <a:solidFill>
                  <a:srgbClr val="FF0000"/>
                </a:solidFill>
              </a:endParaRPr>
            </a:p>
            <a:p>
              <a:r>
                <a:rPr lang="en-US" b="1" dirty="0" smtClean="0">
                  <a:solidFill>
                    <a:srgbClr val="FF0000"/>
                  </a:solidFill>
                </a:rPr>
                <a:t>     return</a:t>
              </a:r>
              <a:r>
                <a:rPr lang="en-US" dirty="0" smtClean="0">
                  <a:solidFill>
                    <a:srgbClr val="FF0000"/>
                  </a:solidFill>
                </a:rPr>
                <a:t> </a:t>
              </a:r>
              <a:r>
                <a:rPr lang="en-US" dirty="0">
                  <a:solidFill>
                    <a:srgbClr val="FF0000"/>
                  </a:solidFill>
                </a:rPr>
                <a:t>n%10 </a:t>
              </a:r>
              <a:r>
                <a:rPr lang="en-US" dirty="0" smtClean="0">
                  <a:solidFill>
                    <a:srgbClr val="FF0000"/>
                  </a:solidFill>
                </a:rPr>
                <a:t> + </a:t>
              </a:r>
              <a:r>
                <a:rPr lang="en-US" dirty="0" err="1" smtClean="0">
                  <a:solidFill>
                    <a:srgbClr val="FF0000"/>
                  </a:solidFill>
                </a:rPr>
                <a:t>sumDigs</a:t>
              </a:r>
              <a:r>
                <a:rPr lang="en-US" dirty="0" smtClean="0">
                  <a:solidFill>
                    <a:srgbClr val="FF0000"/>
                  </a:solidFill>
                </a:rPr>
                <a:t>(</a:t>
              </a:r>
              <a:r>
                <a:rPr lang="en-US" dirty="0">
                  <a:solidFill>
                    <a:srgbClr val="0000FF"/>
                  </a:solidFill>
                  <a:latin typeface="Times New Roman"/>
                  <a:ea typeface="+mn-ea"/>
                  <a:cs typeface="Times New Roman"/>
                </a:rPr>
                <a:t>n/10</a:t>
              </a:r>
              <a:r>
                <a:rPr lang="en-US" dirty="0" smtClean="0">
                  <a:solidFill>
                    <a:srgbClr val="FF0000"/>
                  </a:solidFill>
                </a:rPr>
                <a:t>);</a:t>
              </a:r>
            </a:p>
            <a:p>
              <a:r>
                <a:rPr lang="en-US" dirty="0" smtClean="0"/>
                <a:t>}</a:t>
              </a:r>
              <a:endParaRPr lang="en-US" dirty="0"/>
            </a:p>
          </p:txBody>
        </p:sp>
      </p:grpSp>
    </p:spTree>
    <p:extLst>
      <p:ext uri="{BB962C8B-B14F-4D97-AF65-F5344CB8AC3E}">
        <p14:creationId xmlns:p14="http://schemas.microsoft.com/office/powerpoint/2010/main" val="3633295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411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a:t>
            </a:r>
          </a:p>
          <a:p>
            <a:pPr marL="0" indent="0">
              <a:spcBef>
                <a:spcPts val="0"/>
              </a:spcBef>
              <a:buFont typeface="Wingdings"/>
              <a:buNone/>
            </a:pPr>
            <a:r>
              <a:rPr lang="en-US" sz="2400" dirty="0" smtClean="0">
                <a:solidFill>
                  <a:srgbClr val="FF0000"/>
                </a:solidFill>
                <a:latin typeface="Times New Roman"/>
                <a:cs typeface="Times New Roman"/>
              </a:rPr>
              <a:t>case(s)</a:t>
            </a:r>
            <a:r>
              <a:rPr lang="en-US" sz="2400" dirty="0" smtClean="0">
                <a:latin typeface="Times New Roman"/>
                <a:cs typeface="Times New Roman"/>
              </a:rPr>
              <a:t>. In your mind replace</a:t>
            </a:r>
          </a:p>
          <a:p>
            <a:pPr marL="0" indent="0">
              <a:spcBef>
                <a:spcPts val="0"/>
              </a:spcBef>
              <a:buFont typeface="Wingdings"/>
              <a:buNone/>
            </a:pPr>
            <a:r>
              <a:rPr lang="en-US" sz="2400" dirty="0" smtClean="0">
                <a:latin typeface="Times New Roman"/>
                <a:cs typeface="Times New Roman"/>
              </a:rPr>
              <a:t>each recursive call by what it</a:t>
            </a:r>
          </a:p>
          <a:p>
            <a:pPr marL="0" indent="0">
              <a:spcBef>
                <a:spcPts val="0"/>
              </a:spcBef>
              <a:buFont typeface="Wingdings"/>
              <a:buNone/>
            </a:pPr>
            <a:r>
              <a:rPr lang="en-US" sz="2400" dirty="0" smtClean="0">
                <a:latin typeface="Times New Roman"/>
                <a:cs typeface="Times New Roman"/>
              </a:rPr>
              <a:t>does according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Understanding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28</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smtClean="0">
                <a:latin typeface="Times New Roman"/>
                <a:cs typeface="Times New Roman"/>
              </a:rPr>
              <a:t>Step 1. Have a precise spec!      </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FF0000"/>
                </a:solidFill>
                <a:latin typeface="Times New Roman"/>
                <a:cs typeface="Times New Roman"/>
              </a:rPr>
              <a:t>the base case(s)</a:t>
            </a:r>
            <a:r>
              <a:rPr lang="en-US" sz="2400" dirty="0" smtClean="0">
                <a:latin typeface="Times New Roman"/>
                <a:cs typeface="Times New Roman"/>
              </a:rPr>
              <a:t>.</a:t>
            </a:r>
          </a:p>
        </p:txBody>
      </p:sp>
      <p:sp>
        <p:nvSpPr>
          <p:cNvPr id="12" name="Rectangle 2"/>
          <p:cNvSpPr txBox="1">
            <a:spLocks noChangeArrowheads="1"/>
          </p:cNvSpPr>
          <p:nvPr/>
        </p:nvSpPr>
        <p:spPr>
          <a:xfrm>
            <a:off x="381000" y="54102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
        <p:nvSpPr>
          <p:cNvPr id="3" name="TextBox 2"/>
          <p:cNvSpPr txBox="1"/>
          <p:nvPr/>
        </p:nvSpPr>
        <p:spPr>
          <a:xfrm>
            <a:off x="4191000" y="1295400"/>
            <a:ext cx="4572000" cy="830997"/>
          </a:xfrm>
          <a:prstGeom prst="rect">
            <a:avLst/>
          </a:prstGeom>
          <a:solidFill>
            <a:srgbClr val="FFFFCC"/>
          </a:solidFill>
        </p:spPr>
        <p:txBody>
          <a:bodyPr wrap="square" rtlCol="0">
            <a:spAutoFit/>
          </a:bodyPr>
          <a:lstStyle/>
          <a:p>
            <a:r>
              <a:rPr lang="en-US" dirty="0" smtClean="0"/>
              <a:t>Important! Can’t do step 3 without precise spec.</a:t>
            </a:r>
            <a:endParaRPr lang="en-US" dirty="0"/>
          </a:p>
        </p:txBody>
      </p:sp>
      <p:sp>
        <p:nvSpPr>
          <p:cNvPr id="13" name="TextBox 12"/>
          <p:cNvSpPr txBox="1"/>
          <p:nvPr/>
        </p:nvSpPr>
        <p:spPr>
          <a:xfrm>
            <a:off x="4343400" y="3200400"/>
            <a:ext cx="4343400" cy="1938992"/>
          </a:xfrm>
          <a:prstGeom prst="rect">
            <a:avLst/>
          </a:prstGeom>
          <a:solidFill>
            <a:srgbClr val="FFFFCC"/>
          </a:solidFill>
        </p:spPr>
        <p:txBody>
          <a:bodyPr wrap="square" rtlCol="0">
            <a:spAutoFit/>
          </a:bodyPr>
          <a:lstStyle/>
          <a:p>
            <a:r>
              <a:rPr lang="en-US" dirty="0" smtClean="0"/>
              <a:t>Once you get the hang of it this is what makes recursion easy! This way of thinking is based on math induction which we don’t cover in this course.</a:t>
            </a:r>
          </a:p>
        </p:txBody>
      </p:sp>
    </p:spTree>
    <p:extLst>
      <p:ext uri="{BB962C8B-B14F-4D97-AF65-F5344CB8AC3E}">
        <p14:creationId xmlns:p14="http://schemas.microsoft.com/office/powerpoint/2010/main" val="3398676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792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all other cases. See how to define these cases in terms </a:t>
            </a:r>
            <a:r>
              <a:rPr lang="en-US" sz="2400" dirty="0" smtClean="0">
                <a:solidFill>
                  <a:srgbClr val="FF0000"/>
                </a:solidFill>
                <a:latin typeface="Times New Roman"/>
                <a:cs typeface="Times New Roman"/>
              </a:rPr>
              <a:t>of smaller problems of the same kind</a:t>
            </a:r>
            <a:r>
              <a:rPr lang="en-US" sz="2400" dirty="0" smtClean="0">
                <a:latin typeface="Times New Roman"/>
                <a:cs typeface="Times New Roman"/>
              </a:rPr>
              <a:t>. Then implement those definitions using recursive calls for those </a:t>
            </a:r>
            <a:r>
              <a:rPr lang="en-US" sz="2400" dirty="0" smtClean="0">
                <a:solidFill>
                  <a:srgbClr val="FF0000"/>
                </a:solidFill>
                <a:latin typeface="Times New Roman"/>
                <a:cs typeface="Times New Roman"/>
              </a:rPr>
              <a:t>smaller problems of the same kind</a:t>
            </a:r>
            <a:r>
              <a:rPr lang="en-US" sz="2400" dirty="0" smtClean="0">
                <a:latin typeface="Times New Roman"/>
                <a:cs typeface="Times New Roman"/>
              </a:rPr>
              <a:t>. Done suitably, point 4 (about termination) is automatically satisfied.</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Writing a recursive method</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29</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smtClean="0">
                <a:latin typeface="Times New Roman"/>
                <a:cs typeface="Times New Roman"/>
              </a:rPr>
              <a:t>Step 1. Have a precise spec!      </a:t>
            </a:r>
          </a:p>
        </p:txBody>
      </p:sp>
      <p:sp>
        <p:nvSpPr>
          <p:cNvPr id="8" name="Rectangle 2"/>
          <p:cNvSpPr txBox="1">
            <a:spLocks noChangeArrowheads="1"/>
          </p:cNvSpPr>
          <p:nvPr/>
        </p:nvSpPr>
        <p:spPr>
          <a:xfrm>
            <a:off x="381000" y="2151707"/>
            <a:ext cx="82296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Write the </a:t>
            </a:r>
            <a:r>
              <a:rPr lang="en-US" sz="2400" dirty="0" smtClean="0">
                <a:solidFill>
                  <a:srgbClr val="3399FF"/>
                </a:solidFill>
                <a:latin typeface="Times New Roman"/>
                <a:cs typeface="Times New Roman"/>
              </a:rPr>
              <a:t>base case(s)</a:t>
            </a:r>
            <a:r>
              <a:rPr lang="en-US" sz="2400" dirty="0" smtClean="0">
                <a:latin typeface="Times New Roman"/>
                <a:cs typeface="Times New Roman"/>
              </a:rPr>
              <a:t>: Cases in which no recursive calls are needed. Generally for “small” values of the parameters.</a:t>
            </a:r>
          </a:p>
        </p:txBody>
      </p:sp>
      <p:sp>
        <p:nvSpPr>
          <p:cNvPr id="12" name="Rectangle 2"/>
          <p:cNvSpPr txBox="1">
            <a:spLocks noChangeArrowheads="1"/>
          </p:cNvSpPr>
          <p:nvPr/>
        </p:nvSpPr>
        <p:spPr>
          <a:xfrm>
            <a:off x="381000" y="53340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3538245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Understand Recursion</a:t>
            </a:r>
            <a:r>
              <a:rPr lang="is-I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9166" y="1600200"/>
            <a:ext cx="8153400" cy="2477139"/>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3817690" cy="3276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31" y="2362200"/>
            <a:ext cx="1686670" cy="6858000"/>
          </a:xfrm>
          <a:prstGeom prst="rect">
            <a:avLst/>
          </a:prstGeom>
        </p:spPr>
      </p:pic>
    </p:spTree>
    <p:extLst>
      <p:ext uri="{BB962C8B-B14F-4D97-AF65-F5344CB8AC3E}">
        <p14:creationId xmlns:p14="http://schemas.microsoft.com/office/powerpoint/2010/main" val="1640406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30</a:t>
            </a:fld>
            <a:endParaRPr lang="en-US"/>
          </a:p>
        </p:txBody>
      </p:sp>
      <p:sp>
        <p:nvSpPr>
          <p:cNvPr id="12" name="Content Placeholder 8"/>
          <p:cNvSpPr txBox="1">
            <a:spLocks/>
          </p:cNvSpPr>
          <p:nvPr/>
        </p:nvSpPr>
        <p:spPr>
          <a:xfrm>
            <a:off x="533400" y="1516698"/>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
        <p:nvSpPr>
          <p:cNvPr id="8" name="Rectangle 2"/>
          <p:cNvSpPr txBox="1">
            <a:spLocks noChangeArrowheads="1"/>
          </p:cNvSpPr>
          <p:nvPr/>
        </p:nvSpPr>
        <p:spPr>
          <a:xfrm>
            <a:off x="417652" y="4148134"/>
            <a:ext cx="8625254"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the</a:t>
            </a:r>
            <a:r>
              <a:rPr lang="en-US" sz="2400" dirty="0" smtClean="0">
                <a:solidFill>
                  <a:srgbClr val="FF0000"/>
                </a:solidFill>
                <a:latin typeface="Times New Roman"/>
                <a:cs typeface="Times New Roman"/>
              </a:rPr>
              <a:t> recursive case(s)</a:t>
            </a:r>
            <a:r>
              <a:rPr lang="en-US" sz="2400" dirty="0" smtClean="0">
                <a:latin typeface="Times New Roman"/>
                <a:cs typeface="Times New Roman"/>
              </a:rPr>
              <a:t>. In your mind replace each recursive call by what it does according to the spec and verify correctness.</a:t>
            </a:r>
          </a:p>
        </p:txBody>
      </p:sp>
      <p:sp>
        <p:nvSpPr>
          <p:cNvPr id="9" name="Rectangle 2"/>
          <p:cNvSpPr>
            <a:spLocks noGrp="1" noChangeArrowheads="1"/>
          </p:cNvSpPr>
          <p:nvPr>
            <p:ph sz="quarter" idx="1"/>
          </p:nvPr>
        </p:nvSpPr>
        <p:spPr>
          <a:xfrm>
            <a:off x="380999" y="2953694"/>
            <a:ext cx="8784981" cy="609600"/>
          </a:xfrm>
          <a:ln/>
        </p:spPr>
        <p:txBody>
          <a:bodyPr rIns="132080">
            <a:normAutofit/>
          </a:bodyPr>
          <a:lstStyle/>
          <a:p>
            <a:pPr marL="39688" indent="0">
              <a:buNone/>
            </a:pPr>
            <a:r>
              <a:rPr lang="en-US" sz="2400" dirty="0" smtClean="0">
                <a:latin typeface="Times New Roman"/>
                <a:cs typeface="Times New Roman"/>
              </a:rPr>
              <a:t>Step 1. Have a precise </a:t>
            </a:r>
            <a:r>
              <a:rPr lang="en-US" sz="2400" dirty="0" smtClean="0">
                <a:solidFill>
                  <a:srgbClr val="00B050"/>
                </a:solidFill>
                <a:latin typeface="Times New Roman"/>
                <a:cs typeface="Times New Roman"/>
              </a:rPr>
              <a:t>spec</a:t>
            </a:r>
            <a:r>
              <a:rPr lang="en-US" sz="2400" dirty="0" smtClean="0">
                <a:latin typeface="Times New Roman"/>
                <a:cs typeface="Times New Roman"/>
              </a:rPr>
              <a:t>!      </a:t>
            </a:r>
          </a:p>
        </p:txBody>
      </p:sp>
      <p:sp>
        <p:nvSpPr>
          <p:cNvPr id="11" name="Rectangle 2"/>
          <p:cNvSpPr txBox="1">
            <a:spLocks noChangeArrowheads="1"/>
          </p:cNvSpPr>
          <p:nvPr/>
        </p:nvSpPr>
        <p:spPr>
          <a:xfrm>
            <a:off x="381000" y="3581400"/>
            <a:ext cx="83058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Check that the method works in </a:t>
            </a:r>
            <a:r>
              <a:rPr lang="en-US" sz="2400" dirty="0" smtClean="0">
                <a:solidFill>
                  <a:srgbClr val="0070C0"/>
                </a:solidFill>
                <a:latin typeface="Times New Roman"/>
                <a:cs typeface="Times New Roman"/>
              </a:rPr>
              <a:t>the base case(s).</a:t>
            </a:r>
          </a:p>
        </p:txBody>
      </p:sp>
      <p:sp>
        <p:nvSpPr>
          <p:cNvPr id="13" name="Rectangle 2"/>
          <p:cNvSpPr txBox="1">
            <a:spLocks noChangeArrowheads="1"/>
          </p:cNvSpPr>
          <p:nvPr/>
        </p:nvSpPr>
        <p:spPr>
          <a:xfrm>
            <a:off x="380999" y="5428618"/>
            <a:ext cx="8385049"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(No infinite recursion) Make sure that the </a:t>
            </a:r>
            <a:r>
              <a:rPr lang="en-US" sz="2400" dirty="0" err="1" smtClean="0">
                <a:latin typeface="Times New Roman"/>
                <a:cs typeface="Times New Roman"/>
              </a:rPr>
              <a:t>args</a:t>
            </a:r>
            <a:r>
              <a:rPr lang="en-US" sz="2400" dirty="0" smtClean="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8649185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87680" y="4620587"/>
            <a:ext cx="79248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3. Look at all other cases. See how to define these cases in terms </a:t>
            </a:r>
            <a:r>
              <a:rPr lang="en-US" sz="2400" dirty="0" smtClean="0">
                <a:solidFill>
                  <a:srgbClr val="FF0000"/>
                </a:solidFill>
                <a:latin typeface="Times New Roman"/>
                <a:cs typeface="Times New Roman"/>
              </a:rPr>
              <a:t>of smaller problems of the same kind</a:t>
            </a:r>
            <a:r>
              <a:rPr lang="en-US" sz="2400" dirty="0" smtClean="0">
                <a:latin typeface="Times New Roman"/>
                <a:cs typeface="Times New Roman"/>
              </a:rPr>
              <a:t>. Then implement those definitions using recursive calls for those </a:t>
            </a:r>
            <a:r>
              <a:rPr lang="en-US" sz="2400" dirty="0" smtClean="0">
                <a:solidFill>
                  <a:srgbClr val="FF0000"/>
                </a:solidFill>
                <a:latin typeface="Times New Roman"/>
                <a:cs typeface="Times New Roman"/>
              </a:rPr>
              <a:t>smaller problems of the same kind</a:t>
            </a:r>
            <a:r>
              <a:rPr lang="en-US" sz="2400" dirty="0" smtClean="0">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smtClean="0">
                <a:solidFill>
                  <a:srgbClr val="800000"/>
                </a:solidFill>
              </a:rPr>
              <a:t>Examples of writing recursive functions</a:t>
            </a:r>
            <a:endParaRPr lang="en-US"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31</a:t>
            </a:fld>
            <a:endParaRPr lang="en-US"/>
          </a:p>
        </p:txBody>
      </p:sp>
      <p:sp>
        <p:nvSpPr>
          <p:cNvPr id="10242" name="Rectangle 2"/>
          <p:cNvSpPr>
            <a:spLocks noGrp="1" noChangeArrowheads="1"/>
          </p:cNvSpPr>
          <p:nvPr>
            <p:ph sz="quarter" idx="1"/>
          </p:nvPr>
        </p:nvSpPr>
        <p:spPr>
          <a:xfrm>
            <a:off x="457200" y="3657601"/>
            <a:ext cx="4191000" cy="609600"/>
          </a:xfrm>
          <a:ln/>
        </p:spPr>
        <p:txBody>
          <a:bodyPr rIns="132080">
            <a:normAutofit/>
          </a:bodyPr>
          <a:lstStyle/>
          <a:p>
            <a:pPr marL="39688" indent="0">
              <a:buNone/>
            </a:pPr>
            <a:r>
              <a:rPr lang="en-US" sz="2400" dirty="0" smtClean="0">
                <a:latin typeface="Times New Roman"/>
                <a:cs typeface="Times New Roman"/>
              </a:rPr>
              <a:t>Step 1. Have a precise </a:t>
            </a:r>
            <a:r>
              <a:rPr lang="en-US" sz="2400" dirty="0" smtClean="0">
                <a:solidFill>
                  <a:srgbClr val="00B050"/>
                </a:solidFill>
                <a:latin typeface="Times New Roman"/>
                <a:cs typeface="Times New Roman"/>
              </a:rPr>
              <a:t>spec</a:t>
            </a:r>
            <a:r>
              <a:rPr lang="en-US" sz="2400" dirty="0" smtClean="0">
                <a:latin typeface="Times New Roman"/>
                <a:cs typeface="Times New Roman"/>
              </a:rPr>
              <a:t>!      </a:t>
            </a:r>
          </a:p>
        </p:txBody>
      </p:sp>
      <p:sp>
        <p:nvSpPr>
          <p:cNvPr id="8" name="Rectangle 2"/>
          <p:cNvSpPr txBox="1">
            <a:spLocks noChangeArrowheads="1"/>
          </p:cNvSpPr>
          <p:nvPr/>
        </p:nvSpPr>
        <p:spPr>
          <a:xfrm>
            <a:off x="441960" y="4132907"/>
            <a:ext cx="8229600" cy="591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smtClean="0">
                <a:latin typeface="Times New Roman"/>
                <a:cs typeface="Times New Roman"/>
              </a:rPr>
              <a:t>Step 2. Write the </a:t>
            </a:r>
            <a:r>
              <a:rPr lang="en-US" sz="2400" dirty="0" smtClean="0">
                <a:solidFill>
                  <a:srgbClr val="0070C0"/>
                </a:solidFill>
                <a:latin typeface="Times New Roman"/>
                <a:cs typeface="Times New Roman"/>
              </a:rPr>
              <a:t>base case(s)</a:t>
            </a:r>
            <a:r>
              <a:rPr lang="en-US" sz="2400" dirty="0">
                <a:latin typeface="Times New Roman"/>
                <a:cs typeface="Times New Roman"/>
              </a:rPr>
              <a:t>.</a:t>
            </a:r>
            <a:endParaRPr lang="en-US" sz="2400" dirty="0" smtClean="0">
              <a:latin typeface="Times New Roman"/>
              <a:cs typeface="Times New Roman"/>
            </a:endParaRPr>
          </a:p>
        </p:txBody>
      </p:sp>
      <p:sp>
        <p:nvSpPr>
          <p:cNvPr id="2" name="TextBox 1"/>
          <p:cNvSpPr txBox="1"/>
          <p:nvPr/>
        </p:nvSpPr>
        <p:spPr>
          <a:xfrm>
            <a:off x="533400" y="1905000"/>
            <a:ext cx="7848600" cy="1569660"/>
          </a:xfrm>
          <a:prstGeom prst="rect">
            <a:avLst/>
          </a:prstGeom>
          <a:noFill/>
        </p:spPr>
        <p:txBody>
          <a:bodyPr wrap="square" rtlCol="0">
            <a:spAutoFit/>
          </a:bodyPr>
          <a:lstStyle/>
          <a:p>
            <a:r>
              <a:rPr lang="en-US" dirty="0" smtClean="0"/>
              <a:t>For the rest of the class we demo writing recursive functions using the approach outlined below. The java file we develop will be placed on the course webpage some time after the lecture.</a:t>
            </a:r>
            <a:endParaRPr lang="en-US" dirty="0"/>
          </a:p>
        </p:txBody>
      </p:sp>
      <p:sp>
        <p:nvSpPr>
          <p:cNvPr id="10" name="Rectangle 2"/>
          <p:cNvSpPr txBox="1">
            <a:spLocks noChangeArrowheads="1"/>
          </p:cNvSpPr>
          <p:nvPr/>
        </p:nvSpPr>
        <p:spPr>
          <a:xfrm>
            <a:off x="487680" y="6268732"/>
            <a:ext cx="995172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smtClean="0">
                <a:latin typeface="Times New Roman"/>
                <a:cs typeface="Times New Roman"/>
              </a:rPr>
              <a:t>Step 4. Make sure recursive calls are “smaller” (no infinite recursion).</a:t>
            </a:r>
          </a:p>
        </p:txBody>
      </p:sp>
    </p:spTree>
    <p:extLst>
      <p:ext uri="{BB962C8B-B14F-4D97-AF65-F5344CB8AC3E}">
        <p14:creationId xmlns:p14="http://schemas.microsoft.com/office/powerpoint/2010/main" val="2250503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800000"/>
                </a:solidFill>
              </a:rPr>
              <a:t>Check palindrome-hood</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32</a:t>
            </a:fld>
            <a:endParaRPr lang="en-US"/>
          </a:p>
        </p:txBody>
      </p:sp>
      <p:sp>
        <p:nvSpPr>
          <p:cNvPr id="4" name="Content Placeholder 3"/>
          <p:cNvSpPr>
            <a:spLocks noGrp="1"/>
          </p:cNvSpPr>
          <p:nvPr>
            <p:ph sz="quarter" idx="1"/>
          </p:nvPr>
        </p:nvSpPr>
        <p:spPr>
          <a:xfrm>
            <a:off x="612648" y="1752600"/>
            <a:ext cx="8153400" cy="5715000"/>
          </a:xfrm>
        </p:spPr>
        <p:txBody>
          <a:bodyPr>
            <a:normAutofit/>
          </a:bodyPr>
          <a:lstStyle/>
          <a:p>
            <a:pPr marL="0" indent="0">
              <a:buNone/>
            </a:pPr>
            <a:r>
              <a:rPr lang="en-US" sz="2400" dirty="0">
                <a:latin typeface="Times New Roman"/>
                <a:cs typeface="Times New Roman"/>
              </a:rPr>
              <a:t>A String </a:t>
            </a:r>
            <a:r>
              <a:rPr lang="en-US" sz="2400" dirty="0" smtClean="0">
                <a:latin typeface="Times New Roman"/>
                <a:cs typeface="Times New Roman"/>
              </a:rPr>
              <a:t>palindrome is a String that reads the same backward and forward</a:t>
            </a:r>
            <a:r>
              <a:rPr lang="en-US" sz="2400" dirty="0">
                <a:latin typeface="Times New Roman"/>
                <a:cs typeface="Times New Roman"/>
              </a:rPr>
              <a:t>:</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r>
              <a:rPr lang="en-US" sz="2400" dirty="0" smtClean="0">
                <a:latin typeface="Times New Roman"/>
                <a:cs typeface="Times New Roman"/>
              </a:rPr>
              <a:t>A String with </a:t>
            </a:r>
            <a:r>
              <a:rPr lang="en-US" sz="2400" dirty="0">
                <a:latin typeface="Times New Roman"/>
                <a:cs typeface="Times New Roman"/>
              </a:rPr>
              <a:t>at least two characters is a palindrome if</a:t>
            </a:r>
          </a:p>
          <a:p>
            <a:r>
              <a:rPr lang="en-US" sz="2400" dirty="0">
                <a:latin typeface="Times New Roman"/>
                <a:cs typeface="Times New Roman"/>
              </a:rPr>
              <a:t>(0) its first and last characters are </a:t>
            </a:r>
            <a:r>
              <a:rPr lang="en-US" sz="2400" dirty="0" smtClean="0">
                <a:latin typeface="Times New Roman"/>
                <a:cs typeface="Times New Roman"/>
              </a:rPr>
              <a:t>equal </a:t>
            </a:r>
            <a:r>
              <a:rPr lang="en-US" sz="2400" dirty="0">
                <a:latin typeface="Times New Roman"/>
                <a:cs typeface="Times New Roman"/>
              </a:rPr>
              <a:t>and</a:t>
            </a:r>
          </a:p>
          <a:p>
            <a:r>
              <a:rPr lang="en-US" sz="2400" dirty="0">
                <a:latin typeface="Times New Roman"/>
                <a:cs typeface="Times New Roman"/>
              </a:rPr>
              <a:t>(1) chars between first &amp; last form a palindrome:</a:t>
            </a:r>
          </a:p>
          <a:p>
            <a:endParaRPr lang="en-US" sz="2400" dirty="0">
              <a:latin typeface="Times New Roman"/>
              <a:cs typeface="Times New Roman"/>
            </a:endParaRPr>
          </a:p>
          <a:p>
            <a:pPr marL="0" indent="0">
              <a:buNone/>
            </a:pPr>
            <a:r>
              <a:rPr lang="en-US" sz="2400" dirty="0">
                <a:latin typeface="Times New Roman"/>
                <a:cs typeface="Times New Roman"/>
              </a:rPr>
              <a:t>        </a:t>
            </a:r>
          </a:p>
          <a:p>
            <a:pPr marL="0" indent="0">
              <a:buNone/>
            </a:pPr>
            <a:r>
              <a:rPr lang="en-US" sz="2400" dirty="0">
                <a:latin typeface="Times New Roman"/>
                <a:cs typeface="Times New Roman"/>
              </a:rPr>
              <a:t>        e.g.   </a:t>
            </a:r>
            <a:r>
              <a:rPr lang="en-US" sz="2400" dirty="0" smtClean="0">
                <a:latin typeface="Times New Roman"/>
                <a:cs typeface="Times New Roman"/>
              </a:rPr>
              <a:t>AMANAPLANACANALPANAMA</a:t>
            </a:r>
          </a:p>
          <a:p>
            <a:pPr marL="0" indent="0">
              <a:buNone/>
            </a:pPr>
            <a:endParaRPr lang="en-US" sz="2400" dirty="0" smtClean="0">
              <a:latin typeface="Times New Roman"/>
              <a:cs typeface="Times New Roman"/>
            </a:endParaRPr>
          </a:p>
          <a:p>
            <a:pPr marL="0" indent="0">
              <a:buNone/>
            </a:pPr>
            <a:r>
              <a:rPr lang="en-US" sz="2400" dirty="0" smtClean="0">
                <a:solidFill>
                  <a:srgbClr val="FF0000"/>
                </a:solidFill>
                <a:latin typeface="Times New Roman"/>
                <a:cs typeface="Times New Roman"/>
              </a:rPr>
              <a:t>					        A recursive definition!</a:t>
            </a:r>
            <a:endParaRPr lang="en-US" sz="2400" dirty="0">
              <a:solidFill>
                <a:srgbClr val="FF0000"/>
              </a:solidFill>
              <a:latin typeface="Times New Roman"/>
              <a:cs typeface="Times New Roman"/>
            </a:endParaRPr>
          </a:p>
          <a:p>
            <a:pPr marL="0" indent="0">
              <a:buNone/>
            </a:pPr>
            <a:endParaRPr lang="en-US" sz="2400" dirty="0">
              <a:latin typeface="Times New Roman"/>
              <a:cs typeface="Times New Roman"/>
            </a:endParaRPr>
          </a:p>
        </p:txBody>
      </p:sp>
      <p:sp>
        <p:nvSpPr>
          <p:cNvPr id="5" name="Line 4"/>
          <p:cNvSpPr>
            <a:spLocks noChangeShapeType="1"/>
          </p:cNvSpPr>
          <p:nvPr/>
        </p:nvSpPr>
        <p:spPr bwMode="auto">
          <a:xfrm flipV="1">
            <a:off x="6324600" y="4953000"/>
            <a:ext cx="0" cy="350838"/>
          </a:xfrm>
          <a:prstGeom prst="line">
            <a:avLst/>
          </a:prstGeom>
          <a:noFill/>
          <a:ln w="28575">
            <a:solidFill>
              <a:srgbClr val="66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3"/>
          <p:cNvSpPr>
            <a:spLocks noChangeShapeType="1"/>
          </p:cNvSpPr>
          <p:nvPr/>
        </p:nvSpPr>
        <p:spPr bwMode="auto">
          <a:xfrm flipV="1">
            <a:off x="2057400" y="4953000"/>
            <a:ext cx="0" cy="381000"/>
          </a:xfrm>
          <a:prstGeom prst="line">
            <a:avLst/>
          </a:prstGeom>
          <a:noFill/>
          <a:ln w="28575">
            <a:solidFill>
              <a:srgbClr val="66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flipV="1">
            <a:off x="2057400" y="4953000"/>
            <a:ext cx="990600" cy="0"/>
          </a:xfrm>
          <a:prstGeom prst="line">
            <a:avLst/>
          </a:prstGeom>
          <a:noFill/>
          <a:ln w="28575">
            <a:solidFill>
              <a:srgbClr val="66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3124200" y="4724400"/>
            <a:ext cx="238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the same</a:t>
            </a:r>
          </a:p>
        </p:txBody>
      </p:sp>
      <p:sp>
        <p:nvSpPr>
          <p:cNvPr id="9" name="Line 9"/>
          <p:cNvSpPr>
            <a:spLocks noChangeShapeType="1"/>
          </p:cNvSpPr>
          <p:nvPr/>
        </p:nvSpPr>
        <p:spPr bwMode="auto">
          <a:xfrm flipV="1">
            <a:off x="5486400" y="4953000"/>
            <a:ext cx="838200" cy="6350"/>
          </a:xfrm>
          <a:prstGeom prst="line">
            <a:avLst/>
          </a:prstGeom>
          <a:noFill/>
          <a:ln w="28575">
            <a:solidFill>
              <a:srgbClr val="66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5"/>
          <p:cNvSpPr>
            <a:spLocks noChangeShapeType="1"/>
          </p:cNvSpPr>
          <p:nvPr/>
        </p:nvSpPr>
        <p:spPr bwMode="auto">
          <a:xfrm flipV="1">
            <a:off x="2286000" y="5867400"/>
            <a:ext cx="3886200" cy="0"/>
          </a:xfrm>
          <a:prstGeom prst="line">
            <a:avLst/>
          </a:prstGeom>
          <a:noFill/>
          <a:ln w="28575">
            <a:solidFill>
              <a:srgbClr val="6600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6"/>
          <p:cNvSpPr txBox="1">
            <a:spLocks noChangeArrowheads="1"/>
          </p:cNvSpPr>
          <p:nvPr/>
        </p:nvSpPr>
        <p:spPr bwMode="auto">
          <a:xfrm>
            <a:off x="2667000" y="5943599"/>
            <a:ext cx="2895194" cy="4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a:t>
            </a:r>
            <a:r>
              <a:rPr lang="en-US" sz="2200" b="0" dirty="0" smtClean="0">
                <a:solidFill>
                  <a:srgbClr val="660033"/>
                </a:solidFill>
              </a:rPr>
              <a:t>a palindrome</a:t>
            </a:r>
            <a:endParaRPr lang="en-US" sz="2200" b="0" dirty="0">
              <a:solidFill>
                <a:srgbClr val="660033"/>
              </a:solidFill>
            </a:endParaRPr>
          </a:p>
        </p:txBody>
      </p:sp>
      <p:sp>
        <p:nvSpPr>
          <p:cNvPr id="12" name="Content Placeholder 3"/>
          <p:cNvSpPr txBox="1">
            <a:spLocks/>
          </p:cNvSpPr>
          <p:nvPr/>
        </p:nvSpPr>
        <p:spPr>
          <a:xfrm>
            <a:off x="972273" y="2499169"/>
            <a:ext cx="8153400" cy="83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err="1" smtClean="0"/>
              <a:t>isPal</a:t>
            </a:r>
            <a:r>
              <a:rPr lang="en-US" sz="2400" dirty="0" smtClean="0"/>
              <a:t>(“racecar”) </a:t>
            </a:r>
            <a:r>
              <a:rPr lang="en-US" sz="2400" dirty="0" smtClean="0">
                <a:sym typeface="Wingdings"/>
              </a:rPr>
              <a:t></a:t>
            </a:r>
            <a:r>
              <a:rPr lang="en-US" sz="2400" dirty="0" smtClean="0"/>
              <a:t> true           </a:t>
            </a:r>
            <a:r>
              <a:rPr lang="en-US" sz="2400" dirty="0" err="1" smtClean="0"/>
              <a:t>isPal</a:t>
            </a:r>
            <a:r>
              <a:rPr lang="en-US" sz="2400" dirty="0" smtClean="0"/>
              <a:t>(“pumpkin”) </a:t>
            </a:r>
            <a:r>
              <a:rPr lang="en-US" sz="2400" dirty="0" smtClean="0">
                <a:sym typeface="Wingdings"/>
              </a:rPr>
              <a:t></a:t>
            </a:r>
            <a:r>
              <a:rPr lang="en-US" sz="2400" dirty="0" smtClean="0"/>
              <a:t> false</a:t>
            </a:r>
            <a:endParaRPr lang="en-US" sz="2400" dirty="0"/>
          </a:p>
        </p:txBody>
      </p:sp>
    </p:spTree>
    <p:extLst>
      <p:ext uri="{BB962C8B-B14F-4D97-AF65-F5344CB8AC3E}">
        <p14:creationId xmlns:p14="http://schemas.microsoft.com/office/powerpoint/2010/main" val="32901389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33</a:t>
            </a:fld>
            <a:endParaRPr lang="en-US"/>
          </a:p>
        </p:txBody>
      </p:sp>
      <p:sp>
        <p:nvSpPr>
          <p:cNvPr id="4" name="Content Placeholder 3"/>
          <p:cNvSpPr>
            <a:spLocks noGrp="1"/>
          </p:cNvSpPr>
          <p:nvPr>
            <p:ph sz="quarter" idx="1"/>
          </p:nvPr>
        </p:nvSpPr>
        <p:spPr>
          <a:xfrm>
            <a:off x="228600" y="152400"/>
            <a:ext cx="8686800" cy="6553200"/>
          </a:xfrm>
          <a:solidFill>
            <a:srgbClr val="FFFFCC"/>
          </a:solidFill>
        </p:spPr>
        <p:txBody>
          <a:bodyPr>
            <a:noAutofit/>
          </a:bodyPr>
          <a:lstStyle/>
          <a:p>
            <a:r>
              <a:rPr lang="en-US" sz="1900" dirty="0">
                <a:latin typeface="Times New Roman"/>
                <a:cs typeface="Times New Roman"/>
              </a:rPr>
              <a:t>A </a:t>
            </a:r>
            <a:r>
              <a:rPr lang="en-US" sz="1900" dirty="0" smtClean="0">
                <a:latin typeface="Times New Roman"/>
                <a:cs typeface="Times New Roman"/>
              </a:rPr>
              <a:t>man </a:t>
            </a:r>
            <a:r>
              <a:rPr lang="en-US" sz="1900" dirty="0">
                <a:latin typeface="Times New Roman"/>
                <a:cs typeface="Times New Roman"/>
              </a:rPr>
              <a:t>a </a:t>
            </a:r>
            <a:r>
              <a:rPr lang="en-US" sz="1900" dirty="0" smtClean="0">
                <a:latin typeface="Times New Roman"/>
                <a:cs typeface="Times New Roman"/>
              </a:rPr>
              <a:t>plan </a:t>
            </a:r>
            <a:r>
              <a:rPr lang="en-US" sz="1900" dirty="0">
                <a:latin typeface="Times New Roman"/>
                <a:cs typeface="Times New Roman"/>
              </a:rPr>
              <a:t>a </a:t>
            </a:r>
            <a:r>
              <a:rPr lang="en-US" sz="1900" dirty="0" smtClean="0">
                <a:latin typeface="Times New Roman"/>
                <a:cs typeface="Times New Roman"/>
              </a:rPr>
              <a:t>caret </a:t>
            </a:r>
            <a:r>
              <a:rPr lang="en-US" sz="1900" dirty="0">
                <a:latin typeface="Times New Roman"/>
                <a:cs typeface="Times New Roman"/>
              </a:rPr>
              <a:t>a </a:t>
            </a:r>
            <a:r>
              <a:rPr lang="en-US" sz="1900" dirty="0" smtClean="0">
                <a:latin typeface="Times New Roman"/>
                <a:cs typeface="Times New Roman"/>
              </a:rPr>
              <a:t>ban </a:t>
            </a:r>
            <a:r>
              <a:rPr lang="en-US" sz="1900" dirty="0">
                <a:latin typeface="Times New Roman"/>
                <a:cs typeface="Times New Roman"/>
              </a:rPr>
              <a:t>a </a:t>
            </a:r>
            <a:r>
              <a:rPr lang="en-US" sz="1900" dirty="0" smtClean="0">
                <a:latin typeface="Times New Roman"/>
                <a:cs typeface="Times New Roman"/>
              </a:rPr>
              <a:t>myriad </a:t>
            </a:r>
            <a:r>
              <a:rPr lang="en-US" sz="1900" dirty="0">
                <a:latin typeface="Times New Roman"/>
                <a:cs typeface="Times New Roman"/>
              </a:rPr>
              <a:t>a </a:t>
            </a:r>
            <a:r>
              <a:rPr lang="en-US" sz="1900" dirty="0" smtClean="0">
                <a:latin typeface="Times New Roman"/>
                <a:cs typeface="Times New Roman"/>
              </a:rPr>
              <a:t>sum </a:t>
            </a:r>
            <a:r>
              <a:rPr lang="en-US" sz="1900" dirty="0">
                <a:latin typeface="Times New Roman"/>
                <a:cs typeface="Times New Roman"/>
              </a:rPr>
              <a:t>a </a:t>
            </a:r>
            <a:r>
              <a:rPr lang="en-US" sz="1900" dirty="0" smtClean="0">
                <a:latin typeface="Times New Roman"/>
                <a:cs typeface="Times New Roman"/>
              </a:rPr>
              <a:t>lac </a:t>
            </a:r>
            <a:r>
              <a:rPr lang="en-US" sz="1900" dirty="0">
                <a:latin typeface="Times New Roman"/>
                <a:cs typeface="Times New Roman"/>
              </a:rPr>
              <a:t>a </a:t>
            </a:r>
            <a:r>
              <a:rPr lang="en-US" sz="1900" dirty="0" smtClean="0">
                <a:latin typeface="Times New Roman"/>
                <a:cs typeface="Times New Roman"/>
              </a:rPr>
              <a:t>liar </a:t>
            </a:r>
            <a:r>
              <a:rPr lang="en-US" sz="1900" dirty="0">
                <a:latin typeface="Times New Roman"/>
                <a:cs typeface="Times New Roman"/>
              </a:rPr>
              <a:t>a </a:t>
            </a:r>
            <a:r>
              <a:rPr lang="en-US" sz="1900" dirty="0" smtClean="0">
                <a:latin typeface="Times New Roman"/>
                <a:cs typeface="Times New Roman"/>
              </a:rPr>
              <a:t>hoop </a:t>
            </a:r>
            <a:r>
              <a:rPr lang="en-US" sz="1900" dirty="0">
                <a:latin typeface="Times New Roman"/>
                <a:cs typeface="Times New Roman"/>
              </a:rPr>
              <a:t>a </a:t>
            </a:r>
            <a:r>
              <a:rPr lang="en-US" sz="1900" dirty="0" smtClean="0">
                <a:latin typeface="Times New Roman"/>
                <a:cs typeface="Times New Roman"/>
              </a:rPr>
              <a:t>pint </a:t>
            </a:r>
            <a:r>
              <a:rPr lang="en-US" sz="1900" dirty="0">
                <a:latin typeface="Times New Roman"/>
                <a:cs typeface="Times New Roman"/>
              </a:rPr>
              <a:t>a </a:t>
            </a:r>
            <a:r>
              <a:rPr lang="en-US" sz="1900" dirty="0" smtClean="0">
                <a:latin typeface="Times New Roman"/>
                <a:cs typeface="Times New Roman"/>
              </a:rPr>
              <a:t>catalpa </a:t>
            </a:r>
            <a:r>
              <a:rPr lang="en-US" sz="1900" dirty="0">
                <a:latin typeface="Times New Roman"/>
                <a:cs typeface="Times New Roman"/>
              </a:rPr>
              <a:t>a </a:t>
            </a:r>
            <a:r>
              <a:rPr lang="en-US" sz="1900" dirty="0" smtClean="0">
                <a:latin typeface="Times New Roman"/>
                <a:cs typeface="Times New Roman"/>
              </a:rPr>
              <a:t>gas </a:t>
            </a:r>
            <a:r>
              <a:rPr lang="en-US" sz="1900" dirty="0">
                <a:latin typeface="Times New Roman"/>
                <a:cs typeface="Times New Roman"/>
              </a:rPr>
              <a:t>an </a:t>
            </a:r>
            <a:r>
              <a:rPr lang="en-US" sz="1900" dirty="0" smtClean="0">
                <a:latin typeface="Times New Roman"/>
                <a:cs typeface="Times New Roman"/>
              </a:rPr>
              <a:t>oil </a:t>
            </a:r>
            <a:r>
              <a:rPr lang="en-US" sz="1900" dirty="0">
                <a:latin typeface="Times New Roman"/>
                <a:cs typeface="Times New Roman"/>
              </a:rPr>
              <a:t>a </a:t>
            </a:r>
            <a:r>
              <a:rPr lang="en-US" sz="1900" dirty="0" smtClean="0">
                <a:latin typeface="Times New Roman"/>
                <a:cs typeface="Times New Roman"/>
              </a:rPr>
              <a:t>bird </a:t>
            </a:r>
            <a:r>
              <a:rPr lang="en-US" sz="1900" dirty="0">
                <a:latin typeface="Times New Roman"/>
                <a:cs typeface="Times New Roman"/>
              </a:rPr>
              <a:t>a </a:t>
            </a:r>
            <a:r>
              <a:rPr lang="en-US" sz="1900" dirty="0" smtClean="0">
                <a:latin typeface="Times New Roman"/>
                <a:cs typeface="Times New Roman"/>
              </a:rPr>
              <a:t>yell </a:t>
            </a:r>
            <a:r>
              <a:rPr lang="en-US" sz="1900" dirty="0">
                <a:latin typeface="Times New Roman"/>
                <a:cs typeface="Times New Roman"/>
              </a:rPr>
              <a:t>a </a:t>
            </a:r>
            <a:r>
              <a:rPr lang="en-US" sz="1900" dirty="0" smtClean="0">
                <a:latin typeface="Times New Roman"/>
                <a:cs typeface="Times New Roman"/>
              </a:rPr>
              <a:t>vat </a:t>
            </a:r>
            <a:r>
              <a:rPr lang="en-US" sz="1900" dirty="0">
                <a:latin typeface="Times New Roman"/>
                <a:cs typeface="Times New Roman"/>
              </a:rPr>
              <a:t>a </a:t>
            </a:r>
            <a:r>
              <a:rPr lang="en-US" sz="1900" dirty="0" smtClean="0">
                <a:latin typeface="Times New Roman"/>
                <a:cs typeface="Times New Roman"/>
              </a:rPr>
              <a:t>caw </a:t>
            </a:r>
            <a:r>
              <a:rPr lang="en-US" sz="1900" dirty="0">
                <a:latin typeface="Times New Roman"/>
                <a:cs typeface="Times New Roman"/>
              </a:rPr>
              <a:t>a </a:t>
            </a:r>
            <a:r>
              <a:rPr lang="en-US" sz="1900" dirty="0" err="1" smtClean="0">
                <a:latin typeface="Times New Roman"/>
                <a:cs typeface="Times New Roman"/>
              </a:rPr>
              <a:t>pax</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wag </a:t>
            </a:r>
            <a:r>
              <a:rPr lang="en-US" sz="1900" dirty="0">
                <a:latin typeface="Times New Roman"/>
                <a:cs typeface="Times New Roman"/>
              </a:rPr>
              <a:t>a </a:t>
            </a:r>
            <a:r>
              <a:rPr lang="en-US" sz="1900" dirty="0" smtClean="0">
                <a:latin typeface="Times New Roman"/>
                <a:cs typeface="Times New Roman"/>
              </a:rPr>
              <a:t>tax </a:t>
            </a:r>
            <a:r>
              <a:rPr lang="en-US" sz="1900" dirty="0">
                <a:latin typeface="Times New Roman"/>
                <a:cs typeface="Times New Roman"/>
              </a:rPr>
              <a:t>a </a:t>
            </a:r>
            <a:r>
              <a:rPr lang="en-US" sz="1900" dirty="0" smtClean="0">
                <a:latin typeface="Times New Roman"/>
                <a:cs typeface="Times New Roman"/>
              </a:rPr>
              <a:t>nay </a:t>
            </a:r>
            <a:r>
              <a:rPr lang="en-US" sz="1900" dirty="0">
                <a:latin typeface="Times New Roman"/>
                <a:cs typeface="Times New Roman"/>
              </a:rPr>
              <a:t>a </a:t>
            </a:r>
            <a:r>
              <a:rPr lang="en-US" sz="1900" dirty="0" smtClean="0">
                <a:latin typeface="Times New Roman"/>
                <a:cs typeface="Times New Roman"/>
              </a:rPr>
              <a:t>ram </a:t>
            </a:r>
            <a:r>
              <a:rPr lang="en-US" sz="1900" dirty="0">
                <a:latin typeface="Times New Roman"/>
                <a:cs typeface="Times New Roman"/>
              </a:rPr>
              <a:t>a </a:t>
            </a:r>
            <a:r>
              <a:rPr lang="en-US" sz="1900" dirty="0" smtClean="0">
                <a:latin typeface="Times New Roman"/>
                <a:cs typeface="Times New Roman"/>
              </a:rPr>
              <a:t>cap </a:t>
            </a:r>
            <a:r>
              <a:rPr lang="en-US" sz="1900" dirty="0">
                <a:latin typeface="Times New Roman"/>
                <a:cs typeface="Times New Roman"/>
              </a:rPr>
              <a:t>a </a:t>
            </a:r>
            <a:r>
              <a:rPr lang="en-US" sz="1900" dirty="0" smtClean="0">
                <a:latin typeface="Times New Roman"/>
                <a:cs typeface="Times New Roman"/>
              </a:rPr>
              <a:t>yam </a:t>
            </a:r>
            <a:r>
              <a:rPr lang="en-US" sz="1900" dirty="0">
                <a:latin typeface="Times New Roman"/>
                <a:cs typeface="Times New Roman"/>
              </a:rPr>
              <a:t>a </a:t>
            </a:r>
            <a:r>
              <a:rPr lang="en-US" sz="1900" dirty="0" smtClean="0">
                <a:latin typeface="Times New Roman"/>
                <a:cs typeface="Times New Roman"/>
              </a:rPr>
              <a:t>gay </a:t>
            </a:r>
            <a:r>
              <a:rPr lang="en-US" sz="1900" dirty="0">
                <a:latin typeface="Times New Roman"/>
                <a:cs typeface="Times New Roman"/>
              </a:rPr>
              <a:t>a </a:t>
            </a:r>
            <a:r>
              <a:rPr lang="en-US" sz="1900" dirty="0" smtClean="0">
                <a:latin typeface="Times New Roman"/>
                <a:cs typeface="Times New Roman"/>
              </a:rPr>
              <a:t>tsar </a:t>
            </a:r>
            <a:r>
              <a:rPr lang="en-US" sz="1900" dirty="0">
                <a:latin typeface="Times New Roman"/>
                <a:cs typeface="Times New Roman"/>
              </a:rPr>
              <a:t>a </a:t>
            </a:r>
            <a:r>
              <a:rPr lang="en-US" sz="1900" dirty="0" smtClean="0">
                <a:latin typeface="Times New Roman"/>
                <a:cs typeface="Times New Roman"/>
              </a:rPr>
              <a:t>wall </a:t>
            </a:r>
            <a:r>
              <a:rPr lang="en-US" sz="1900" dirty="0">
                <a:latin typeface="Times New Roman"/>
                <a:cs typeface="Times New Roman"/>
              </a:rPr>
              <a:t>a </a:t>
            </a:r>
            <a:r>
              <a:rPr lang="en-US" sz="1900" dirty="0" smtClean="0">
                <a:latin typeface="Times New Roman"/>
                <a:cs typeface="Times New Roman"/>
              </a:rPr>
              <a:t>car </a:t>
            </a:r>
            <a:r>
              <a:rPr lang="en-US" sz="1900" dirty="0">
                <a:latin typeface="Times New Roman"/>
                <a:cs typeface="Times New Roman"/>
              </a:rPr>
              <a:t>a </a:t>
            </a:r>
            <a:r>
              <a:rPr lang="en-US" sz="1900" dirty="0" smtClean="0">
                <a:latin typeface="Times New Roman"/>
                <a:cs typeface="Times New Roman"/>
              </a:rPr>
              <a:t>luger </a:t>
            </a:r>
            <a:r>
              <a:rPr lang="en-US" sz="1900" dirty="0">
                <a:latin typeface="Times New Roman"/>
                <a:cs typeface="Times New Roman"/>
              </a:rPr>
              <a:t>a </a:t>
            </a:r>
            <a:r>
              <a:rPr lang="en-US" sz="1900" dirty="0" smtClean="0">
                <a:latin typeface="Times New Roman"/>
                <a:cs typeface="Times New Roman"/>
              </a:rPr>
              <a:t>ward </a:t>
            </a:r>
            <a:r>
              <a:rPr lang="en-US" sz="1900" dirty="0">
                <a:latin typeface="Times New Roman"/>
                <a:cs typeface="Times New Roman"/>
              </a:rPr>
              <a:t>a </a:t>
            </a:r>
            <a:r>
              <a:rPr lang="en-US" sz="1900" dirty="0" smtClean="0">
                <a:latin typeface="Times New Roman"/>
                <a:cs typeface="Times New Roman"/>
              </a:rPr>
              <a:t>bin </a:t>
            </a:r>
            <a:r>
              <a:rPr lang="en-US" sz="1900" dirty="0">
                <a:latin typeface="Times New Roman"/>
                <a:cs typeface="Times New Roman"/>
              </a:rPr>
              <a:t>a </a:t>
            </a:r>
            <a:r>
              <a:rPr lang="en-US" sz="1900" dirty="0" smtClean="0">
                <a:latin typeface="Times New Roman"/>
                <a:cs typeface="Times New Roman"/>
              </a:rPr>
              <a:t>woman </a:t>
            </a:r>
            <a:r>
              <a:rPr lang="en-US" sz="1900" dirty="0">
                <a:latin typeface="Times New Roman"/>
                <a:cs typeface="Times New Roman"/>
              </a:rPr>
              <a:t>a </a:t>
            </a:r>
            <a:r>
              <a:rPr lang="en-US" sz="1900" dirty="0" smtClean="0">
                <a:latin typeface="Times New Roman"/>
                <a:cs typeface="Times New Roman"/>
              </a:rPr>
              <a:t>vassal </a:t>
            </a:r>
            <a:r>
              <a:rPr lang="en-US" sz="1900" dirty="0">
                <a:latin typeface="Times New Roman"/>
                <a:cs typeface="Times New Roman"/>
              </a:rPr>
              <a:t>a </a:t>
            </a:r>
            <a:r>
              <a:rPr lang="en-US" sz="1900" dirty="0" smtClean="0">
                <a:latin typeface="Times New Roman"/>
                <a:cs typeface="Times New Roman"/>
              </a:rPr>
              <a:t>wolf </a:t>
            </a:r>
            <a:r>
              <a:rPr lang="en-US" sz="1900" dirty="0">
                <a:latin typeface="Times New Roman"/>
                <a:cs typeface="Times New Roman"/>
              </a:rPr>
              <a:t>a </a:t>
            </a:r>
            <a:r>
              <a:rPr lang="en-US" sz="1900" dirty="0" smtClean="0">
                <a:latin typeface="Times New Roman"/>
                <a:cs typeface="Times New Roman"/>
              </a:rPr>
              <a:t>tuna </a:t>
            </a:r>
            <a:r>
              <a:rPr lang="en-US" sz="1900" dirty="0">
                <a:latin typeface="Times New Roman"/>
                <a:cs typeface="Times New Roman"/>
              </a:rPr>
              <a:t>a </a:t>
            </a:r>
            <a:r>
              <a:rPr lang="en-US" sz="1900" dirty="0" smtClean="0">
                <a:latin typeface="Times New Roman"/>
                <a:cs typeface="Times New Roman"/>
              </a:rPr>
              <a:t>nit </a:t>
            </a:r>
            <a:r>
              <a:rPr lang="en-US" sz="1900" dirty="0">
                <a:latin typeface="Times New Roman"/>
                <a:cs typeface="Times New Roman"/>
              </a:rPr>
              <a:t>a </a:t>
            </a:r>
            <a:r>
              <a:rPr lang="en-US" sz="1900" dirty="0" smtClean="0">
                <a:latin typeface="Times New Roman"/>
                <a:cs typeface="Times New Roman"/>
              </a:rPr>
              <a:t>pall </a:t>
            </a:r>
            <a:r>
              <a:rPr lang="en-US" sz="1900" dirty="0">
                <a:latin typeface="Times New Roman"/>
                <a:cs typeface="Times New Roman"/>
              </a:rPr>
              <a:t>a </a:t>
            </a:r>
            <a:r>
              <a:rPr lang="en-US" sz="1900" dirty="0" smtClean="0">
                <a:latin typeface="Times New Roman"/>
                <a:cs typeface="Times New Roman"/>
              </a:rPr>
              <a:t>fret </a:t>
            </a:r>
            <a:r>
              <a:rPr lang="en-US" sz="1900" dirty="0">
                <a:latin typeface="Times New Roman"/>
                <a:cs typeface="Times New Roman"/>
              </a:rPr>
              <a:t>a </a:t>
            </a:r>
            <a:r>
              <a:rPr lang="en-US" sz="1900" dirty="0" smtClean="0">
                <a:latin typeface="Times New Roman"/>
                <a:cs typeface="Times New Roman"/>
              </a:rPr>
              <a:t>watt </a:t>
            </a:r>
            <a:r>
              <a:rPr lang="en-US" sz="1900" dirty="0">
                <a:latin typeface="Times New Roman"/>
                <a:cs typeface="Times New Roman"/>
              </a:rPr>
              <a:t>a </a:t>
            </a:r>
            <a:r>
              <a:rPr lang="en-US" sz="1900" dirty="0" smtClean="0">
                <a:latin typeface="Times New Roman"/>
                <a:cs typeface="Times New Roman"/>
              </a:rPr>
              <a:t>bay </a:t>
            </a:r>
            <a:r>
              <a:rPr lang="en-US" sz="1900" dirty="0">
                <a:latin typeface="Times New Roman"/>
                <a:cs typeface="Times New Roman"/>
              </a:rPr>
              <a:t>a </a:t>
            </a:r>
            <a:r>
              <a:rPr lang="en-US" sz="1900" dirty="0" smtClean="0">
                <a:latin typeface="Times New Roman"/>
                <a:cs typeface="Times New Roman"/>
              </a:rPr>
              <a:t>daub </a:t>
            </a:r>
            <a:r>
              <a:rPr lang="en-US" sz="1900" dirty="0">
                <a:latin typeface="Times New Roman"/>
                <a:cs typeface="Times New Roman"/>
              </a:rPr>
              <a:t>a </a:t>
            </a:r>
            <a:r>
              <a:rPr lang="en-US" sz="1900" dirty="0" smtClean="0">
                <a:latin typeface="Times New Roman"/>
                <a:cs typeface="Times New Roman"/>
              </a:rPr>
              <a:t>tan </a:t>
            </a:r>
            <a:r>
              <a:rPr lang="en-US" sz="1900" dirty="0">
                <a:latin typeface="Times New Roman"/>
                <a:cs typeface="Times New Roman"/>
              </a:rPr>
              <a:t>a </a:t>
            </a:r>
            <a:r>
              <a:rPr lang="en-US" sz="1900" dirty="0" smtClean="0">
                <a:latin typeface="Times New Roman"/>
                <a:cs typeface="Times New Roman"/>
              </a:rPr>
              <a:t>cab </a:t>
            </a:r>
            <a:r>
              <a:rPr lang="en-US" sz="1900" dirty="0">
                <a:latin typeface="Times New Roman"/>
                <a:cs typeface="Times New Roman"/>
              </a:rPr>
              <a:t>a </a:t>
            </a:r>
            <a:r>
              <a:rPr lang="en-US" sz="1900" dirty="0" smtClean="0">
                <a:latin typeface="Times New Roman"/>
                <a:cs typeface="Times New Roman"/>
              </a:rPr>
              <a:t>datum </a:t>
            </a:r>
            <a:r>
              <a:rPr lang="en-US" sz="1900" dirty="0">
                <a:latin typeface="Times New Roman"/>
                <a:cs typeface="Times New Roman"/>
              </a:rPr>
              <a:t>a </a:t>
            </a:r>
            <a:r>
              <a:rPr lang="en-US" sz="1900" dirty="0" smtClean="0">
                <a:latin typeface="Times New Roman"/>
                <a:cs typeface="Times New Roman"/>
              </a:rPr>
              <a:t>gall </a:t>
            </a:r>
            <a:r>
              <a:rPr lang="en-US" sz="1900" dirty="0">
                <a:latin typeface="Times New Roman"/>
                <a:cs typeface="Times New Roman"/>
              </a:rPr>
              <a:t>a </a:t>
            </a:r>
            <a:r>
              <a:rPr lang="en-US" sz="1900" dirty="0" smtClean="0">
                <a:latin typeface="Times New Roman"/>
                <a:cs typeface="Times New Roman"/>
              </a:rPr>
              <a:t>hat </a:t>
            </a:r>
            <a:r>
              <a:rPr lang="en-US" sz="1900" dirty="0">
                <a:latin typeface="Times New Roman"/>
                <a:cs typeface="Times New Roman"/>
              </a:rPr>
              <a:t>a </a:t>
            </a:r>
            <a:r>
              <a:rPr lang="en-US" sz="1900" dirty="0" smtClean="0">
                <a:latin typeface="Times New Roman"/>
                <a:cs typeface="Times New Roman"/>
              </a:rPr>
              <a:t>fag </a:t>
            </a:r>
            <a:r>
              <a:rPr lang="en-US" sz="1900" dirty="0">
                <a:latin typeface="Times New Roman"/>
                <a:cs typeface="Times New Roman"/>
              </a:rPr>
              <a:t>a </a:t>
            </a:r>
            <a:r>
              <a:rPr lang="en-US" sz="1900" dirty="0" smtClean="0">
                <a:latin typeface="Times New Roman"/>
                <a:cs typeface="Times New Roman"/>
              </a:rPr>
              <a:t>zap </a:t>
            </a:r>
            <a:r>
              <a:rPr lang="en-US" sz="1900" dirty="0">
                <a:latin typeface="Times New Roman"/>
                <a:cs typeface="Times New Roman"/>
              </a:rPr>
              <a:t>a </a:t>
            </a:r>
            <a:r>
              <a:rPr lang="en-US" sz="1900" dirty="0" smtClean="0">
                <a:latin typeface="Times New Roman"/>
                <a:cs typeface="Times New Roman"/>
              </a:rPr>
              <a:t>say </a:t>
            </a:r>
            <a:r>
              <a:rPr lang="en-US" sz="1900" dirty="0">
                <a:latin typeface="Times New Roman"/>
                <a:cs typeface="Times New Roman"/>
              </a:rPr>
              <a:t>a </a:t>
            </a:r>
            <a:r>
              <a:rPr lang="en-US" sz="1900" dirty="0" smtClean="0">
                <a:latin typeface="Times New Roman"/>
                <a:cs typeface="Times New Roman"/>
              </a:rPr>
              <a:t>jaw </a:t>
            </a:r>
            <a:r>
              <a:rPr lang="en-US" sz="1900" dirty="0">
                <a:latin typeface="Times New Roman"/>
                <a:cs typeface="Times New Roman"/>
              </a:rPr>
              <a:t>a </a:t>
            </a:r>
            <a:r>
              <a:rPr lang="en-US" sz="1900" dirty="0" smtClean="0">
                <a:latin typeface="Times New Roman"/>
                <a:cs typeface="Times New Roman"/>
              </a:rPr>
              <a:t>lay </a:t>
            </a:r>
            <a:r>
              <a:rPr lang="en-US" sz="1900" dirty="0">
                <a:latin typeface="Times New Roman"/>
                <a:cs typeface="Times New Roman"/>
              </a:rPr>
              <a:t>a </a:t>
            </a:r>
            <a:r>
              <a:rPr lang="en-US" sz="1900" dirty="0" smtClean="0">
                <a:latin typeface="Times New Roman"/>
                <a:cs typeface="Times New Roman"/>
              </a:rPr>
              <a:t>wet </a:t>
            </a:r>
            <a:r>
              <a:rPr lang="en-US" sz="1900" dirty="0">
                <a:latin typeface="Times New Roman"/>
                <a:cs typeface="Times New Roman"/>
              </a:rPr>
              <a:t>a </a:t>
            </a:r>
            <a:r>
              <a:rPr lang="en-US" sz="1900" dirty="0" smtClean="0">
                <a:latin typeface="Times New Roman"/>
                <a:cs typeface="Times New Roman"/>
              </a:rPr>
              <a:t>gallop </a:t>
            </a:r>
            <a:r>
              <a:rPr lang="en-US" sz="1900" dirty="0">
                <a:latin typeface="Times New Roman"/>
                <a:cs typeface="Times New Roman"/>
              </a:rPr>
              <a:t>a </a:t>
            </a:r>
            <a:r>
              <a:rPr lang="en-US" sz="1900" dirty="0" smtClean="0">
                <a:latin typeface="Times New Roman"/>
                <a:cs typeface="Times New Roman"/>
              </a:rPr>
              <a:t>tug </a:t>
            </a:r>
            <a:r>
              <a:rPr lang="en-US" sz="1900" dirty="0">
                <a:latin typeface="Times New Roman"/>
                <a:cs typeface="Times New Roman"/>
              </a:rPr>
              <a:t>a </a:t>
            </a:r>
            <a:r>
              <a:rPr lang="en-US" sz="1900" dirty="0" smtClean="0">
                <a:latin typeface="Times New Roman"/>
                <a:cs typeface="Times New Roman"/>
              </a:rPr>
              <a:t>trot </a:t>
            </a:r>
            <a:r>
              <a:rPr lang="en-US" sz="1900" dirty="0">
                <a:latin typeface="Times New Roman"/>
                <a:cs typeface="Times New Roman"/>
              </a:rPr>
              <a:t>a </a:t>
            </a:r>
            <a:r>
              <a:rPr lang="en-US" sz="1900" dirty="0" smtClean="0">
                <a:latin typeface="Times New Roman"/>
                <a:cs typeface="Times New Roman"/>
              </a:rPr>
              <a:t>trap </a:t>
            </a:r>
            <a:r>
              <a:rPr lang="en-US" sz="1900" dirty="0">
                <a:latin typeface="Times New Roman"/>
                <a:cs typeface="Times New Roman"/>
              </a:rPr>
              <a:t>a </a:t>
            </a:r>
            <a:r>
              <a:rPr lang="en-US" sz="1900" dirty="0" smtClean="0">
                <a:latin typeface="Times New Roman"/>
                <a:cs typeface="Times New Roman"/>
              </a:rPr>
              <a:t>tram </a:t>
            </a:r>
            <a:r>
              <a:rPr lang="en-US" sz="1900" dirty="0">
                <a:latin typeface="Times New Roman"/>
                <a:cs typeface="Times New Roman"/>
              </a:rPr>
              <a:t>a </a:t>
            </a:r>
            <a:r>
              <a:rPr lang="en-US" sz="1900" dirty="0" err="1" smtClean="0">
                <a:latin typeface="Times New Roman"/>
                <a:cs typeface="Times New Roman"/>
              </a:rPr>
              <a:t>torr</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caper </a:t>
            </a:r>
            <a:r>
              <a:rPr lang="en-US" sz="1900" dirty="0">
                <a:latin typeface="Times New Roman"/>
                <a:cs typeface="Times New Roman"/>
              </a:rPr>
              <a:t>a </a:t>
            </a:r>
            <a:r>
              <a:rPr lang="en-US" sz="1900" dirty="0" smtClean="0">
                <a:latin typeface="Times New Roman"/>
                <a:cs typeface="Times New Roman"/>
              </a:rPr>
              <a:t>top </a:t>
            </a:r>
            <a:r>
              <a:rPr lang="en-US" sz="1900" dirty="0">
                <a:latin typeface="Times New Roman"/>
                <a:cs typeface="Times New Roman"/>
              </a:rPr>
              <a:t>a </a:t>
            </a:r>
            <a:r>
              <a:rPr lang="en-US" sz="1900" dirty="0" err="1" smtClean="0">
                <a:latin typeface="Times New Roman"/>
                <a:cs typeface="Times New Roman"/>
              </a:rPr>
              <a:t>tonk</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toll </a:t>
            </a:r>
            <a:r>
              <a:rPr lang="en-US" sz="1900" dirty="0">
                <a:latin typeface="Times New Roman"/>
                <a:cs typeface="Times New Roman"/>
              </a:rPr>
              <a:t>a </a:t>
            </a:r>
            <a:r>
              <a:rPr lang="en-US" sz="1900" dirty="0" smtClean="0">
                <a:latin typeface="Times New Roman"/>
                <a:cs typeface="Times New Roman"/>
              </a:rPr>
              <a:t>ball </a:t>
            </a:r>
            <a:r>
              <a:rPr lang="en-US" sz="1900" dirty="0">
                <a:latin typeface="Times New Roman"/>
                <a:cs typeface="Times New Roman"/>
              </a:rPr>
              <a:t>a </a:t>
            </a:r>
            <a:r>
              <a:rPr lang="en-US" sz="1900" dirty="0" smtClean="0">
                <a:latin typeface="Times New Roman"/>
                <a:cs typeface="Times New Roman"/>
              </a:rPr>
              <a:t>fair </a:t>
            </a:r>
            <a:r>
              <a:rPr lang="en-US" sz="1900" dirty="0">
                <a:latin typeface="Times New Roman"/>
                <a:cs typeface="Times New Roman"/>
              </a:rPr>
              <a:t>a </a:t>
            </a:r>
            <a:r>
              <a:rPr lang="en-US" sz="1900" dirty="0" smtClean="0">
                <a:latin typeface="Times New Roman"/>
                <a:cs typeface="Times New Roman"/>
              </a:rPr>
              <a:t>sax </a:t>
            </a:r>
            <a:r>
              <a:rPr lang="en-US" sz="1900" dirty="0">
                <a:latin typeface="Times New Roman"/>
                <a:cs typeface="Times New Roman"/>
              </a:rPr>
              <a:t>a </a:t>
            </a:r>
            <a:r>
              <a:rPr lang="en-US" sz="1900" dirty="0" smtClean="0">
                <a:latin typeface="Times New Roman"/>
                <a:cs typeface="Times New Roman"/>
              </a:rPr>
              <a:t>minim </a:t>
            </a:r>
            <a:r>
              <a:rPr lang="en-US" sz="1900" dirty="0">
                <a:latin typeface="Times New Roman"/>
                <a:cs typeface="Times New Roman"/>
              </a:rPr>
              <a:t>a </a:t>
            </a:r>
            <a:r>
              <a:rPr lang="en-US" sz="1900" dirty="0" smtClean="0">
                <a:latin typeface="Times New Roman"/>
                <a:cs typeface="Times New Roman"/>
              </a:rPr>
              <a:t>tenor </a:t>
            </a:r>
            <a:r>
              <a:rPr lang="en-US" sz="1900" dirty="0">
                <a:latin typeface="Times New Roman"/>
                <a:cs typeface="Times New Roman"/>
              </a:rPr>
              <a:t>a </a:t>
            </a:r>
            <a:r>
              <a:rPr lang="en-US" sz="1900" dirty="0" smtClean="0">
                <a:latin typeface="Times New Roman"/>
                <a:cs typeface="Times New Roman"/>
              </a:rPr>
              <a:t>bass </a:t>
            </a:r>
            <a:r>
              <a:rPr lang="en-US" sz="1900" dirty="0">
                <a:latin typeface="Times New Roman"/>
                <a:cs typeface="Times New Roman"/>
              </a:rPr>
              <a:t>a </a:t>
            </a:r>
            <a:r>
              <a:rPr lang="en-US" sz="1900" dirty="0" smtClean="0">
                <a:latin typeface="Times New Roman"/>
                <a:cs typeface="Times New Roman"/>
              </a:rPr>
              <a:t>passer </a:t>
            </a:r>
            <a:r>
              <a:rPr lang="en-US" sz="1900" dirty="0">
                <a:latin typeface="Times New Roman"/>
                <a:cs typeface="Times New Roman"/>
              </a:rPr>
              <a:t>a </a:t>
            </a:r>
            <a:r>
              <a:rPr lang="en-US" sz="1900" dirty="0" smtClean="0">
                <a:latin typeface="Times New Roman"/>
                <a:cs typeface="Times New Roman"/>
              </a:rPr>
              <a:t>capital </a:t>
            </a:r>
            <a:r>
              <a:rPr lang="en-US" sz="1900" dirty="0">
                <a:latin typeface="Times New Roman"/>
                <a:cs typeface="Times New Roman"/>
              </a:rPr>
              <a:t>a </a:t>
            </a:r>
            <a:r>
              <a:rPr lang="en-US" sz="1900" dirty="0" smtClean="0">
                <a:latin typeface="Times New Roman"/>
                <a:cs typeface="Times New Roman"/>
              </a:rPr>
              <a:t>rut </a:t>
            </a:r>
            <a:r>
              <a:rPr lang="en-US" sz="1900" dirty="0">
                <a:latin typeface="Times New Roman"/>
                <a:cs typeface="Times New Roman"/>
              </a:rPr>
              <a:t>an </a:t>
            </a:r>
            <a:r>
              <a:rPr lang="en-US" sz="1900" dirty="0" smtClean="0">
                <a:latin typeface="Times New Roman"/>
                <a:cs typeface="Times New Roman"/>
              </a:rPr>
              <a:t>amen </a:t>
            </a:r>
            <a:r>
              <a:rPr lang="en-US" sz="1900" dirty="0">
                <a:latin typeface="Times New Roman"/>
                <a:cs typeface="Times New Roman"/>
              </a:rPr>
              <a:t>a </a:t>
            </a:r>
            <a:r>
              <a:rPr lang="en-US" sz="1900" dirty="0" smtClean="0">
                <a:latin typeface="Times New Roman"/>
                <a:cs typeface="Times New Roman"/>
              </a:rPr>
              <a:t>ted </a:t>
            </a:r>
            <a:r>
              <a:rPr lang="en-US" sz="1900" dirty="0">
                <a:latin typeface="Times New Roman"/>
                <a:cs typeface="Times New Roman"/>
              </a:rPr>
              <a:t>a </a:t>
            </a:r>
            <a:r>
              <a:rPr lang="en-US" sz="1900" dirty="0" smtClean="0">
                <a:latin typeface="Times New Roman"/>
                <a:cs typeface="Times New Roman"/>
              </a:rPr>
              <a:t>cabal </a:t>
            </a:r>
            <a:r>
              <a:rPr lang="en-US" sz="1900" dirty="0">
                <a:latin typeface="Times New Roman"/>
                <a:cs typeface="Times New Roman"/>
              </a:rPr>
              <a:t>a </a:t>
            </a:r>
            <a:r>
              <a:rPr lang="en-US" sz="1900" dirty="0" smtClean="0">
                <a:latin typeface="Times New Roman"/>
                <a:cs typeface="Times New Roman"/>
              </a:rPr>
              <a:t>tang </a:t>
            </a:r>
            <a:r>
              <a:rPr lang="en-US" sz="1900" dirty="0">
                <a:latin typeface="Times New Roman"/>
                <a:cs typeface="Times New Roman"/>
              </a:rPr>
              <a:t>a </a:t>
            </a:r>
            <a:r>
              <a:rPr lang="en-US" sz="1900" dirty="0" smtClean="0">
                <a:latin typeface="Times New Roman"/>
                <a:cs typeface="Times New Roman"/>
              </a:rPr>
              <a:t>sun </a:t>
            </a:r>
            <a:r>
              <a:rPr lang="en-US" sz="1900" dirty="0">
                <a:latin typeface="Times New Roman"/>
                <a:cs typeface="Times New Roman"/>
              </a:rPr>
              <a:t>an </a:t>
            </a:r>
            <a:r>
              <a:rPr lang="en-US" sz="1900" dirty="0" smtClean="0">
                <a:latin typeface="Times New Roman"/>
                <a:cs typeface="Times New Roman"/>
              </a:rPr>
              <a:t>ass </a:t>
            </a:r>
            <a:r>
              <a:rPr lang="en-US" sz="1900" dirty="0">
                <a:latin typeface="Times New Roman"/>
                <a:cs typeface="Times New Roman"/>
              </a:rPr>
              <a:t>a </a:t>
            </a:r>
            <a:r>
              <a:rPr lang="en-US" sz="1900" dirty="0" smtClean="0">
                <a:latin typeface="Times New Roman"/>
                <a:cs typeface="Times New Roman"/>
              </a:rPr>
              <a:t>maw </a:t>
            </a:r>
            <a:r>
              <a:rPr lang="en-US" sz="1900" dirty="0">
                <a:latin typeface="Times New Roman"/>
                <a:cs typeface="Times New Roman"/>
              </a:rPr>
              <a:t>a </a:t>
            </a:r>
            <a:r>
              <a:rPr lang="en-US" sz="1900" dirty="0" smtClean="0">
                <a:latin typeface="Times New Roman"/>
                <a:cs typeface="Times New Roman"/>
              </a:rPr>
              <a:t>sag </a:t>
            </a:r>
            <a:r>
              <a:rPr lang="en-US" sz="1900" dirty="0">
                <a:latin typeface="Times New Roman"/>
                <a:cs typeface="Times New Roman"/>
              </a:rPr>
              <a:t>a </a:t>
            </a:r>
            <a:r>
              <a:rPr lang="en-US" sz="1900" dirty="0" smtClean="0">
                <a:latin typeface="Times New Roman"/>
                <a:cs typeface="Times New Roman"/>
              </a:rPr>
              <a:t>jam </a:t>
            </a:r>
            <a:r>
              <a:rPr lang="en-US" sz="1900" dirty="0">
                <a:latin typeface="Times New Roman"/>
                <a:cs typeface="Times New Roman"/>
              </a:rPr>
              <a:t>a </a:t>
            </a:r>
            <a:r>
              <a:rPr lang="en-US" sz="1900" dirty="0" smtClean="0">
                <a:latin typeface="Times New Roman"/>
                <a:cs typeface="Times New Roman"/>
              </a:rPr>
              <a:t>dam </a:t>
            </a:r>
            <a:r>
              <a:rPr lang="en-US" sz="1900" dirty="0">
                <a:latin typeface="Times New Roman"/>
                <a:cs typeface="Times New Roman"/>
              </a:rPr>
              <a:t>a </a:t>
            </a:r>
            <a:r>
              <a:rPr lang="en-US" sz="1900" dirty="0" smtClean="0">
                <a:latin typeface="Times New Roman"/>
                <a:cs typeface="Times New Roman"/>
              </a:rPr>
              <a:t>sub </a:t>
            </a:r>
            <a:r>
              <a:rPr lang="en-US" sz="1900" dirty="0">
                <a:latin typeface="Times New Roman"/>
                <a:cs typeface="Times New Roman"/>
              </a:rPr>
              <a:t>a </a:t>
            </a:r>
            <a:r>
              <a:rPr lang="en-US" sz="1900" dirty="0" smtClean="0">
                <a:latin typeface="Times New Roman"/>
                <a:cs typeface="Times New Roman"/>
              </a:rPr>
              <a:t>salt </a:t>
            </a:r>
            <a:r>
              <a:rPr lang="en-US" sz="1900" dirty="0">
                <a:latin typeface="Times New Roman"/>
                <a:cs typeface="Times New Roman"/>
              </a:rPr>
              <a:t>an </a:t>
            </a:r>
            <a:r>
              <a:rPr lang="en-US" sz="1900" dirty="0" smtClean="0">
                <a:latin typeface="Times New Roman"/>
                <a:cs typeface="Times New Roman"/>
              </a:rPr>
              <a:t>axon </a:t>
            </a:r>
            <a:r>
              <a:rPr lang="en-US" sz="1900" dirty="0">
                <a:latin typeface="Times New Roman"/>
                <a:cs typeface="Times New Roman"/>
              </a:rPr>
              <a:t>a </a:t>
            </a:r>
            <a:r>
              <a:rPr lang="en-US" sz="1900" dirty="0" smtClean="0">
                <a:latin typeface="Times New Roman"/>
                <a:cs typeface="Times New Roman"/>
              </a:rPr>
              <a:t>sail </a:t>
            </a:r>
            <a:r>
              <a:rPr lang="en-US" sz="1900" dirty="0">
                <a:latin typeface="Times New Roman"/>
                <a:cs typeface="Times New Roman"/>
              </a:rPr>
              <a:t>an </a:t>
            </a:r>
            <a:r>
              <a:rPr lang="en-US" sz="1900" dirty="0" smtClean="0">
                <a:latin typeface="Times New Roman"/>
                <a:cs typeface="Times New Roman"/>
              </a:rPr>
              <a:t>ad </a:t>
            </a:r>
            <a:r>
              <a:rPr lang="en-US" sz="1900" dirty="0">
                <a:latin typeface="Times New Roman"/>
                <a:cs typeface="Times New Roman"/>
              </a:rPr>
              <a:t>a </a:t>
            </a:r>
            <a:r>
              <a:rPr lang="en-US" sz="1900" dirty="0" err="1" smtClean="0">
                <a:latin typeface="Times New Roman"/>
                <a:cs typeface="Times New Roman"/>
              </a:rPr>
              <a:t>wadi</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radian </a:t>
            </a:r>
            <a:r>
              <a:rPr lang="en-US" sz="1900" dirty="0">
                <a:latin typeface="Times New Roman"/>
                <a:cs typeface="Times New Roman"/>
              </a:rPr>
              <a:t>a </a:t>
            </a:r>
            <a:r>
              <a:rPr lang="en-US" sz="1900" dirty="0" smtClean="0">
                <a:latin typeface="Times New Roman"/>
                <a:cs typeface="Times New Roman"/>
              </a:rPr>
              <a:t>room </a:t>
            </a:r>
            <a:r>
              <a:rPr lang="en-US" sz="1900" dirty="0">
                <a:latin typeface="Times New Roman"/>
                <a:cs typeface="Times New Roman"/>
              </a:rPr>
              <a:t>a </a:t>
            </a:r>
            <a:r>
              <a:rPr lang="en-US" sz="1900" dirty="0" smtClean="0">
                <a:latin typeface="Times New Roman"/>
                <a:cs typeface="Times New Roman"/>
              </a:rPr>
              <a:t>rood </a:t>
            </a:r>
            <a:r>
              <a:rPr lang="en-US" sz="1900" dirty="0">
                <a:latin typeface="Times New Roman"/>
                <a:cs typeface="Times New Roman"/>
              </a:rPr>
              <a:t>a </a:t>
            </a:r>
            <a:r>
              <a:rPr lang="en-US" sz="1900" dirty="0" smtClean="0">
                <a:latin typeface="Times New Roman"/>
                <a:cs typeface="Times New Roman"/>
              </a:rPr>
              <a:t>rip </a:t>
            </a:r>
            <a:r>
              <a:rPr lang="en-US" sz="1900" dirty="0">
                <a:latin typeface="Times New Roman"/>
                <a:cs typeface="Times New Roman"/>
              </a:rPr>
              <a:t>a </a:t>
            </a:r>
            <a:r>
              <a:rPr lang="en-US" sz="1900" dirty="0" smtClean="0">
                <a:latin typeface="Times New Roman"/>
                <a:cs typeface="Times New Roman"/>
              </a:rPr>
              <a:t>tad </a:t>
            </a:r>
            <a:r>
              <a:rPr lang="en-US" sz="1900" dirty="0">
                <a:latin typeface="Times New Roman"/>
                <a:cs typeface="Times New Roman"/>
              </a:rPr>
              <a:t>a </a:t>
            </a:r>
            <a:r>
              <a:rPr lang="en-US" sz="1900" dirty="0" smtClean="0">
                <a:latin typeface="Times New Roman"/>
                <a:cs typeface="Times New Roman"/>
              </a:rPr>
              <a:t>pariah </a:t>
            </a:r>
            <a:r>
              <a:rPr lang="en-US" sz="1900" dirty="0">
                <a:latin typeface="Times New Roman"/>
                <a:cs typeface="Times New Roman"/>
              </a:rPr>
              <a:t>a </a:t>
            </a:r>
            <a:r>
              <a:rPr lang="en-US" sz="1900" dirty="0" smtClean="0">
                <a:latin typeface="Times New Roman"/>
                <a:cs typeface="Times New Roman"/>
              </a:rPr>
              <a:t>revel </a:t>
            </a:r>
            <a:r>
              <a:rPr lang="en-US" sz="1900" dirty="0">
                <a:latin typeface="Times New Roman"/>
                <a:cs typeface="Times New Roman"/>
              </a:rPr>
              <a:t>a </a:t>
            </a:r>
            <a:r>
              <a:rPr lang="en-US" sz="1900" dirty="0" smtClean="0">
                <a:latin typeface="Times New Roman"/>
                <a:cs typeface="Times New Roman"/>
              </a:rPr>
              <a:t>reel </a:t>
            </a:r>
            <a:r>
              <a:rPr lang="en-US" sz="1900" dirty="0">
                <a:latin typeface="Times New Roman"/>
                <a:cs typeface="Times New Roman"/>
              </a:rPr>
              <a:t>a </a:t>
            </a:r>
            <a:r>
              <a:rPr lang="en-US" sz="1900" dirty="0" smtClean="0">
                <a:latin typeface="Times New Roman"/>
                <a:cs typeface="Times New Roman"/>
              </a:rPr>
              <a:t>reed </a:t>
            </a:r>
            <a:r>
              <a:rPr lang="en-US" sz="1900" dirty="0">
                <a:latin typeface="Times New Roman"/>
                <a:cs typeface="Times New Roman"/>
              </a:rPr>
              <a:t>a </a:t>
            </a:r>
            <a:r>
              <a:rPr lang="en-US" sz="1900" dirty="0" smtClean="0">
                <a:latin typeface="Times New Roman"/>
                <a:cs typeface="Times New Roman"/>
              </a:rPr>
              <a:t>pool </a:t>
            </a:r>
            <a:r>
              <a:rPr lang="en-US" sz="1900" dirty="0">
                <a:latin typeface="Times New Roman"/>
                <a:cs typeface="Times New Roman"/>
              </a:rPr>
              <a:t>a </a:t>
            </a:r>
            <a:r>
              <a:rPr lang="en-US" sz="1900" dirty="0" smtClean="0">
                <a:latin typeface="Times New Roman"/>
                <a:cs typeface="Times New Roman"/>
              </a:rPr>
              <a:t>plug </a:t>
            </a:r>
            <a:r>
              <a:rPr lang="en-US" sz="1900" dirty="0">
                <a:latin typeface="Times New Roman"/>
                <a:cs typeface="Times New Roman"/>
              </a:rPr>
              <a:t>a </a:t>
            </a:r>
            <a:r>
              <a:rPr lang="en-US" sz="1900" dirty="0" smtClean="0">
                <a:latin typeface="Times New Roman"/>
                <a:cs typeface="Times New Roman"/>
              </a:rPr>
              <a:t>pin </a:t>
            </a:r>
            <a:r>
              <a:rPr lang="en-US" sz="1900" dirty="0">
                <a:latin typeface="Times New Roman"/>
                <a:cs typeface="Times New Roman"/>
              </a:rPr>
              <a:t>a </a:t>
            </a:r>
            <a:r>
              <a:rPr lang="en-US" sz="1900" dirty="0" smtClean="0">
                <a:latin typeface="Times New Roman"/>
                <a:cs typeface="Times New Roman"/>
              </a:rPr>
              <a:t>peek </a:t>
            </a:r>
            <a:r>
              <a:rPr lang="en-US" sz="1900" dirty="0">
                <a:latin typeface="Times New Roman"/>
                <a:cs typeface="Times New Roman"/>
              </a:rPr>
              <a:t>a </a:t>
            </a:r>
            <a:r>
              <a:rPr lang="en-US" sz="1900" dirty="0" smtClean="0">
                <a:latin typeface="Times New Roman"/>
                <a:cs typeface="Times New Roman"/>
              </a:rPr>
              <a:t>parabola </a:t>
            </a:r>
            <a:r>
              <a:rPr lang="en-US" sz="1900" dirty="0">
                <a:latin typeface="Times New Roman"/>
                <a:cs typeface="Times New Roman"/>
              </a:rPr>
              <a:t>a </a:t>
            </a:r>
            <a:r>
              <a:rPr lang="en-US" sz="1900" dirty="0" smtClean="0">
                <a:latin typeface="Times New Roman"/>
                <a:cs typeface="Times New Roman"/>
              </a:rPr>
              <a:t>dog </a:t>
            </a:r>
            <a:r>
              <a:rPr lang="en-US" sz="1900" dirty="0">
                <a:latin typeface="Times New Roman"/>
                <a:cs typeface="Times New Roman"/>
              </a:rPr>
              <a:t>a </a:t>
            </a:r>
            <a:r>
              <a:rPr lang="en-US" sz="1900" dirty="0" smtClean="0">
                <a:latin typeface="Times New Roman"/>
                <a:cs typeface="Times New Roman"/>
              </a:rPr>
              <a:t>pat </a:t>
            </a:r>
            <a:r>
              <a:rPr lang="en-US" sz="1900" dirty="0">
                <a:latin typeface="Times New Roman"/>
                <a:cs typeface="Times New Roman"/>
              </a:rPr>
              <a:t>a </a:t>
            </a:r>
            <a:r>
              <a:rPr lang="en-US" sz="1900" dirty="0" smtClean="0">
                <a:latin typeface="Times New Roman"/>
                <a:cs typeface="Times New Roman"/>
              </a:rPr>
              <a:t>cud </a:t>
            </a:r>
            <a:r>
              <a:rPr lang="en-US" sz="1900" dirty="0">
                <a:latin typeface="Times New Roman"/>
                <a:cs typeface="Times New Roman"/>
              </a:rPr>
              <a:t>a </a:t>
            </a:r>
            <a:r>
              <a:rPr lang="en-US" sz="1900" dirty="0" smtClean="0">
                <a:latin typeface="Times New Roman"/>
                <a:cs typeface="Times New Roman"/>
              </a:rPr>
              <a:t>nu </a:t>
            </a:r>
            <a:r>
              <a:rPr lang="en-US" sz="1900" dirty="0">
                <a:latin typeface="Times New Roman"/>
                <a:cs typeface="Times New Roman"/>
              </a:rPr>
              <a:t>a </a:t>
            </a:r>
            <a:r>
              <a:rPr lang="en-US" sz="1900" dirty="0" smtClean="0">
                <a:latin typeface="Times New Roman"/>
                <a:cs typeface="Times New Roman"/>
              </a:rPr>
              <a:t>fan </a:t>
            </a:r>
            <a:r>
              <a:rPr lang="en-US" sz="1900" dirty="0">
                <a:latin typeface="Times New Roman"/>
                <a:cs typeface="Times New Roman"/>
              </a:rPr>
              <a:t>a </a:t>
            </a:r>
            <a:r>
              <a:rPr lang="en-US" sz="1900" dirty="0" smtClean="0">
                <a:latin typeface="Times New Roman"/>
                <a:cs typeface="Times New Roman"/>
              </a:rPr>
              <a:t>pal </a:t>
            </a:r>
            <a:r>
              <a:rPr lang="en-US" sz="1900" dirty="0">
                <a:latin typeface="Times New Roman"/>
                <a:cs typeface="Times New Roman"/>
              </a:rPr>
              <a:t>a </a:t>
            </a:r>
            <a:r>
              <a:rPr lang="en-US" sz="1900" dirty="0" smtClean="0">
                <a:latin typeface="Times New Roman"/>
                <a:cs typeface="Times New Roman"/>
              </a:rPr>
              <a:t>rum </a:t>
            </a:r>
            <a:r>
              <a:rPr lang="en-US" sz="1900" dirty="0">
                <a:latin typeface="Times New Roman"/>
                <a:cs typeface="Times New Roman"/>
              </a:rPr>
              <a:t>a </a:t>
            </a:r>
            <a:r>
              <a:rPr lang="en-US" sz="1900" dirty="0" smtClean="0">
                <a:latin typeface="Times New Roman"/>
                <a:cs typeface="Times New Roman"/>
              </a:rPr>
              <a:t>nod </a:t>
            </a:r>
            <a:r>
              <a:rPr lang="en-US" sz="1900" dirty="0">
                <a:latin typeface="Times New Roman"/>
                <a:cs typeface="Times New Roman"/>
              </a:rPr>
              <a:t>an </a:t>
            </a:r>
            <a:r>
              <a:rPr lang="en-US" sz="1900" dirty="0" smtClean="0">
                <a:latin typeface="Times New Roman"/>
                <a:cs typeface="Times New Roman"/>
              </a:rPr>
              <a:t>eta </a:t>
            </a:r>
            <a:r>
              <a:rPr lang="en-US" sz="1900" dirty="0">
                <a:latin typeface="Times New Roman"/>
                <a:cs typeface="Times New Roman"/>
              </a:rPr>
              <a:t>a </a:t>
            </a:r>
            <a:r>
              <a:rPr lang="en-US" sz="1900" dirty="0" smtClean="0">
                <a:latin typeface="Times New Roman"/>
                <a:cs typeface="Times New Roman"/>
              </a:rPr>
              <a:t>lag </a:t>
            </a:r>
            <a:r>
              <a:rPr lang="en-US" sz="1900" dirty="0">
                <a:latin typeface="Times New Roman"/>
                <a:cs typeface="Times New Roman"/>
              </a:rPr>
              <a:t>an </a:t>
            </a:r>
            <a:r>
              <a:rPr lang="en-US" sz="1900" dirty="0" smtClean="0">
                <a:latin typeface="Times New Roman"/>
                <a:cs typeface="Times New Roman"/>
              </a:rPr>
              <a:t>eel </a:t>
            </a:r>
            <a:r>
              <a:rPr lang="en-US" sz="1900" dirty="0">
                <a:latin typeface="Times New Roman"/>
                <a:cs typeface="Times New Roman"/>
              </a:rPr>
              <a:t>a </a:t>
            </a:r>
            <a:r>
              <a:rPr lang="en-US" sz="1900" dirty="0" smtClean="0">
                <a:latin typeface="Times New Roman"/>
                <a:cs typeface="Times New Roman"/>
              </a:rPr>
              <a:t>batik </a:t>
            </a:r>
            <a:r>
              <a:rPr lang="en-US" sz="1900" dirty="0">
                <a:latin typeface="Times New Roman"/>
                <a:cs typeface="Times New Roman"/>
              </a:rPr>
              <a:t>a </a:t>
            </a:r>
            <a:r>
              <a:rPr lang="en-US" sz="1900" dirty="0" smtClean="0">
                <a:latin typeface="Times New Roman"/>
                <a:cs typeface="Times New Roman"/>
              </a:rPr>
              <a:t>mug </a:t>
            </a:r>
            <a:r>
              <a:rPr lang="en-US" sz="1900" dirty="0">
                <a:latin typeface="Times New Roman"/>
                <a:cs typeface="Times New Roman"/>
              </a:rPr>
              <a:t>a </a:t>
            </a:r>
            <a:r>
              <a:rPr lang="en-US" sz="1900" dirty="0" smtClean="0">
                <a:latin typeface="Times New Roman"/>
                <a:cs typeface="Times New Roman"/>
              </a:rPr>
              <a:t>mot </a:t>
            </a:r>
            <a:r>
              <a:rPr lang="en-US" sz="1900" dirty="0">
                <a:latin typeface="Times New Roman"/>
                <a:cs typeface="Times New Roman"/>
              </a:rPr>
              <a:t>a </a:t>
            </a:r>
            <a:r>
              <a:rPr lang="en-US" sz="1900" dirty="0" smtClean="0">
                <a:latin typeface="Times New Roman"/>
                <a:cs typeface="Times New Roman"/>
              </a:rPr>
              <a:t>nap </a:t>
            </a:r>
            <a:r>
              <a:rPr lang="en-US" sz="1900" dirty="0">
                <a:latin typeface="Times New Roman"/>
                <a:cs typeface="Times New Roman"/>
              </a:rPr>
              <a:t>a </a:t>
            </a:r>
            <a:r>
              <a:rPr lang="en-US" sz="1900" dirty="0" smtClean="0">
                <a:latin typeface="Times New Roman"/>
                <a:cs typeface="Times New Roman"/>
              </a:rPr>
              <a:t>maxim </a:t>
            </a:r>
            <a:r>
              <a:rPr lang="en-US" sz="1900" dirty="0">
                <a:latin typeface="Times New Roman"/>
                <a:cs typeface="Times New Roman"/>
              </a:rPr>
              <a:t>a </a:t>
            </a:r>
            <a:r>
              <a:rPr lang="en-US" sz="1900" dirty="0" smtClean="0">
                <a:latin typeface="Times New Roman"/>
                <a:cs typeface="Times New Roman"/>
              </a:rPr>
              <a:t>mood </a:t>
            </a:r>
            <a:r>
              <a:rPr lang="en-US" sz="1900" dirty="0">
                <a:latin typeface="Times New Roman"/>
                <a:cs typeface="Times New Roman"/>
              </a:rPr>
              <a:t>a </a:t>
            </a:r>
            <a:r>
              <a:rPr lang="en-US" sz="1900" dirty="0" smtClean="0">
                <a:latin typeface="Times New Roman"/>
                <a:cs typeface="Times New Roman"/>
              </a:rPr>
              <a:t>leek </a:t>
            </a:r>
            <a:r>
              <a:rPr lang="en-US" sz="1900" dirty="0">
                <a:latin typeface="Times New Roman"/>
                <a:cs typeface="Times New Roman"/>
              </a:rPr>
              <a:t>a </a:t>
            </a:r>
            <a:r>
              <a:rPr lang="en-US" sz="1900" dirty="0" smtClean="0">
                <a:latin typeface="Times New Roman"/>
                <a:cs typeface="Times New Roman"/>
              </a:rPr>
              <a:t>grub </a:t>
            </a:r>
            <a:r>
              <a:rPr lang="en-US" sz="1900" dirty="0">
                <a:latin typeface="Times New Roman"/>
                <a:cs typeface="Times New Roman"/>
              </a:rPr>
              <a:t>a </a:t>
            </a:r>
            <a:r>
              <a:rPr lang="en-US" sz="1900" dirty="0" smtClean="0">
                <a:latin typeface="Times New Roman"/>
                <a:cs typeface="Times New Roman"/>
              </a:rPr>
              <a:t>gob </a:t>
            </a:r>
            <a:r>
              <a:rPr lang="en-US" sz="1900" dirty="0">
                <a:latin typeface="Times New Roman"/>
                <a:cs typeface="Times New Roman"/>
              </a:rPr>
              <a:t>a </a:t>
            </a:r>
            <a:r>
              <a:rPr lang="en-US" sz="1900" dirty="0" smtClean="0">
                <a:latin typeface="Times New Roman"/>
                <a:cs typeface="Times New Roman"/>
              </a:rPr>
              <a:t>gel </a:t>
            </a:r>
            <a:r>
              <a:rPr lang="en-US" sz="1900" dirty="0">
                <a:latin typeface="Times New Roman"/>
                <a:cs typeface="Times New Roman"/>
              </a:rPr>
              <a:t>a </a:t>
            </a:r>
            <a:r>
              <a:rPr lang="en-US" sz="1900" dirty="0" smtClean="0">
                <a:latin typeface="Times New Roman"/>
                <a:cs typeface="Times New Roman"/>
              </a:rPr>
              <a:t>drab </a:t>
            </a:r>
            <a:r>
              <a:rPr lang="en-US" sz="1900" dirty="0">
                <a:latin typeface="Times New Roman"/>
                <a:cs typeface="Times New Roman"/>
              </a:rPr>
              <a:t>a </a:t>
            </a:r>
            <a:r>
              <a:rPr lang="en-US" sz="1900" dirty="0" smtClean="0">
                <a:latin typeface="Times New Roman"/>
                <a:cs typeface="Times New Roman"/>
              </a:rPr>
              <a:t>citadel </a:t>
            </a:r>
            <a:r>
              <a:rPr lang="en-US" sz="1900" dirty="0">
                <a:latin typeface="Times New Roman"/>
                <a:cs typeface="Times New Roman"/>
              </a:rPr>
              <a:t>a </a:t>
            </a:r>
            <a:r>
              <a:rPr lang="en-US" sz="1900" dirty="0" smtClean="0">
                <a:latin typeface="Times New Roman"/>
                <a:cs typeface="Times New Roman"/>
              </a:rPr>
              <a:t>total </a:t>
            </a:r>
            <a:r>
              <a:rPr lang="en-US" sz="1900" dirty="0">
                <a:latin typeface="Times New Roman"/>
                <a:cs typeface="Times New Roman"/>
              </a:rPr>
              <a:t>a </a:t>
            </a:r>
            <a:r>
              <a:rPr lang="en-US" sz="1900" dirty="0" smtClean="0">
                <a:latin typeface="Times New Roman"/>
                <a:cs typeface="Times New Roman"/>
              </a:rPr>
              <a:t>cedar </a:t>
            </a:r>
            <a:r>
              <a:rPr lang="en-US" sz="1900" dirty="0">
                <a:latin typeface="Times New Roman"/>
                <a:cs typeface="Times New Roman"/>
              </a:rPr>
              <a:t>a </a:t>
            </a:r>
            <a:r>
              <a:rPr lang="en-US" sz="1900" dirty="0" smtClean="0">
                <a:latin typeface="Times New Roman"/>
                <a:cs typeface="Times New Roman"/>
              </a:rPr>
              <a:t>tap </a:t>
            </a:r>
            <a:r>
              <a:rPr lang="en-US" sz="1900" dirty="0">
                <a:latin typeface="Times New Roman"/>
                <a:cs typeface="Times New Roman"/>
              </a:rPr>
              <a:t>a </a:t>
            </a:r>
            <a:r>
              <a:rPr lang="en-US" sz="1900" dirty="0" smtClean="0">
                <a:latin typeface="Times New Roman"/>
                <a:cs typeface="Times New Roman"/>
              </a:rPr>
              <a:t>gag </a:t>
            </a:r>
            <a:r>
              <a:rPr lang="en-US" sz="1900" dirty="0">
                <a:latin typeface="Times New Roman"/>
                <a:cs typeface="Times New Roman"/>
              </a:rPr>
              <a:t>a </a:t>
            </a:r>
            <a:r>
              <a:rPr lang="en-US" sz="1900" dirty="0" smtClean="0">
                <a:latin typeface="Times New Roman"/>
                <a:cs typeface="Times New Roman"/>
              </a:rPr>
              <a:t>rat </a:t>
            </a:r>
            <a:r>
              <a:rPr lang="en-US" sz="1900" dirty="0">
                <a:latin typeface="Times New Roman"/>
                <a:cs typeface="Times New Roman"/>
              </a:rPr>
              <a:t>a </a:t>
            </a:r>
            <a:r>
              <a:rPr lang="en-US" sz="1900" dirty="0" smtClean="0">
                <a:latin typeface="Times New Roman"/>
                <a:cs typeface="Times New Roman"/>
              </a:rPr>
              <a:t>manor </a:t>
            </a:r>
            <a:r>
              <a:rPr lang="en-US" sz="1900" dirty="0">
                <a:latin typeface="Times New Roman"/>
                <a:cs typeface="Times New Roman"/>
              </a:rPr>
              <a:t>a </a:t>
            </a:r>
            <a:r>
              <a:rPr lang="en-US" sz="1900" dirty="0" smtClean="0">
                <a:latin typeface="Times New Roman"/>
                <a:cs typeface="Times New Roman"/>
              </a:rPr>
              <a:t>bar </a:t>
            </a:r>
            <a:r>
              <a:rPr lang="en-US" sz="1900" dirty="0">
                <a:latin typeface="Times New Roman"/>
                <a:cs typeface="Times New Roman"/>
              </a:rPr>
              <a:t>a </a:t>
            </a:r>
            <a:r>
              <a:rPr lang="en-US" sz="1900" dirty="0" smtClean="0">
                <a:latin typeface="Times New Roman"/>
                <a:cs typeface="Times New Roman"/>
              </a:rPr>
              <a:t>gal </a:t>
            </a:r>
            <a:r>
              <a:rPr lang="en-US" sz="1900" dirty="0">
                <a:latin typeface="Times New Roman"/>
                <a:cs typeface="Times New Roman"/>
              </a:rPr>
              <a:t>a </a:t>
            </a:r>
            <a:r>
              <a:rPr lang="en-US" sz="1900" dirty="0" smtClean="0">
                <a:latin typeface="Times New Roman"/>
                <a:cs typeface="Times New Roman"/>
              </a:rPr>
              <a:t>cola </a:t>
            </a:r>
            <a:r>
              <a:rPr lang="en-US" sz="1900" dirty="0">
                <a:latin typeface="Times New Roman"/>
                <a:cs typeface="Times New Roman"/>
              </a:rPr>
              <a:t>a </a:t>
            </a:r>
            <a:r>
              <a:rPr lang="en-US" sz="1900" dirty="0" smtClean="0">
                <a:latin typeface="Times New Roman"/>
                <a:cs typeface="Times New Roman"/>
              </a:rPr>
              <a:t>pap </a:t>
            </a:r>
            <a:r>
              <a:rPr lang="en-US" sz="1900" dirty="0">
                <a:latin typeface="Times New Roman"/>
                <a:cs typeface="Times New Roman"/>
              </a:rPr>
              <a:t>a </a:t>
            </a:r>
            <a:r>
              <a:rPr lang="en-US" sz="1900" dirty="0" smtClean="0">
                <a:latin typeface="Times New Roman"/>
                <a:cs typeface="Times New Roman"/>
              </a:rPr>
              <a:t>yaw </a:t>
            </a:r>
            <a:r>
              <a:rPr lang="en-US" sz="1900" dirty="0">
                <a:latin typeface="Times New Roman"/>
                <a:cs typeface="Times New Roman"/>
              </a:rPr>
              <a:t>a </a:t>
            </a:r>
            <a:r>
              <a:rPr lang="en-US" sz="1900" dirty="0" smtClean="0">
                <a:latin typeface="Times New Roman"/>
                <a:cs typeface="Times New Roman"/>
              </a:rPr>
              <a:t>tab </a:t>
            </a:r>
            <a:r>
              <a:rPr lang="en-US" sz="1900" dirty="0">
                <a:latin typeface="Times New Roman"/>
                <a:cs typeface="Times New Roman"/>
              </a:rPr>
              <a:t>a </a:t>
            </a:r>
            <a:r>
              <a:rPr lang="en-US" sz="1900" dirty="0" smtClean="0">
                <a:latin typeface="Times New Roman"/>
                <a:cs typeface="Times New Roman"/>
              </a:rPr>
              <a:t>raj </a:t>
            </a:r>
            <a:r>
              <a:rPr lang="en-US" sz="1900" dirty="0">
                <a:latin typeface="Times New Roman"/>
                <a:cs typeface="Times New Roman"/>
              </a:rPr>
              <a:t>a </a:t>
            </a:r>
            <a:r>
              <a:rPr lang="en-US" sz="1900" dirty="0" smtClean="0">
                <a:latin typeface="Times New Roman"/>
                <a:cs typeface="Times New Roman"/>
              </a:rPr>
              <a:t>gab </a:t>
            </a:r>
            <a:r>
              <a:rPr lang="en-US" sz="1900" dirty="0">
                <a:latin typeface="Times New Roman"/>
                <a:cs typeface="Times New Roman"/>
              </a:rPr>
              <a:t>a </a:t>
            </a:r>
            <a:r>
              <a:rPr lang="en-US" sz="1900" dirty="0" smtClean="0">
                <a:latin typeface="Times New Roman"/>
                <a:cs typeface="Times New Roman"/>
              </a:rPr>
              <a:t>nag </a:t>
            </a:r>
            <a:r>
              <a:rPr lang="en-US" sz="1900" dirty="0">
                <a:latin typeface="Times New Roman"/>
                <a:cs typeface="Times New Roman"/>
              </a:rPr>
              <a:t>a </a:t>
            </a:r>
            <a:r>
              <a:rPr lang="en-US" sz="1900" dirty="0" smtClean="0">
                <a:latin typeface="Times New Roman"/>
                <a:cs typeface="Times New Roman"/>
              </a:rPr>
              <a:t>pagan </a:t>
            </a:r>
            <a:r>
              <a:rPr lang="en-US" sz="1900" dirty="0">
                <a:latin typeface="Times New Roman"/>
                <a:cs typeface="Times New Roman"/>
              </a:rPr>
              <a:t>a </a:t>
            </a:r>
            <a:r>
              <a:rPr lang="en-US" sz="1900" dirty="0" smtClean="0">
                <a:latin typeface="Times New Roman"/>
                <a:cs typeface="Times New Roman"/>
              </a:rPr>
              <a:t>bag </a:t>
            </a:r>
            <a:r>
              <a:rPr lang="en-US" sz="1900" dirty="0">
                <a:latin typeface="Times New Roman"/>
                <a:cs typeface="Times New Roman"/>
              </a:rPr>
              <a:t>a </a:t>
            </a:r>
            <a:r>
              <a:rPr lang="en-US" sz="1900" dirty="0" smtClean="0">
                <a:latin typeface="Times New Roman"/>
                <a:cs typeface="Times New Roman"/>
              </a:rPr>
              <a:t>jar </a:t>
            </a:r>
            <a:r>
              <a:rPr lang="en-US" sz="1900" dirty="0">
                <a:latin typeface="Times New Roman"/>
                <a:cs typeface="Times New Roman"/>
              </a:rPr>
              <a:t>a </a:t>
            </a:r>
            <a:r>
              <a:rPr lang="en-US" sz="1900" dirty="0" smtClean="0">
                <a:latin typeface="Times New Roman"/>
                <a:cs typeface="Times New Roman"/>
              </a:rPr>
              <a:t>bat </a:t>
            </a:r>
            <a:r>
              <a:rPr lang="en-US" sz="1900" dirty="0">
                <a:latin typeface="Times New Roman"/>
                <a:cs typeface="Times New Roman"/>
              </a:rPr>
              <a:t>a </a:t>
            </a:r>
            <a:r>
              <a:rPr lang="en-US" sz="1900" dirty="0" smtClean="0">
                <a:latin typeface="Times New Roman"/>
                <a:cs typeface="Times New Roman"/>
              </a:rPr>
              <a:t>way </a:t>
            </a:r>
            <a:r>
              <a:rPr lang="en-US" sz="1900" dirty="0">
                <a:latin typeface="Times New Roman"/>
                <a:cs typeface="Times New Roman"/>
              </a:rPr>
              <a:t>a </a:t>
            </a:r>
            <a:r>
              <a:rPr lang="en-US" sz="1900" dirty="0" smtClean="0">
                <a:latin typeface="Times New Roman"/>
                <a:cs typeface="Times New Roman"/>
              </a:rPr>
              <a:t>papa </a:t>
            </a:r>
            <a:r>
              <a:rPr lang="en-US" sz="1900" dirty="0">
                <a:latin typeface="Times New Roman"/>
                <a:cs typeface="Times New Roman"/>
              </a:rPr>
              <a:t>a </a:t>
            </a:r>
            <a:r>
              <a:rPr lang="en-US" sz="1900" dirty="0" smtClean="0">
                <a:latin typeface="Times New Roman"/>
                <a:cs typeface="Times New Roman"/>
              </a:rPr>
              <a:t>local </a:t>
            </a:r>
            <a:r>
              <a:rPr lang="en-US" sz="1900" dirty="0">
                <a:latin typeface="Times New Roman"/>
                <a:cs typeface="Times New Roman"/>
              </a:rPr>
              <a:t>a </a:t>
            </a:r>
            <a:r>
              <a:rPr lang="en-US" sz="1900" dirty="0" smtClean="0">
                <a:latin typeface="Times New Roman"/>
                <a:cs typeface="Times New Roman"/>
              </a:rPr>
              <a:t>gar </a:t>
            </a:r>
            <a:r>
              <a:rPr lang="en-US" sz="1900" dirty="0">
                <a:latin typeface="Times New Roman"/>
                <a:cs typeface="Times New Roman"/>
              </a:rPr>
              <a:t>a </a:t>
            </a:r>
            <a:r>
              <a:rPr lang="en-US" sz="1900" dirty="0" smtClean="0">
                <a:latin typeface="Times New Roman"/>
                <a:cs typeface="Times New Roman"/>
              </a:rPr>
              <a:t>baron </a:t>
            </a:r>
            <a:r>
              <a:rPr lang="en-US" sz="1900" dirty="0">
                <a:latin typeface="Times New Roman"/>
                <a:cs typeface="Times New Roman"/>
              </a:rPr>
              <a:t>a </a:t>
            </a:r>
            <a:r>
              <a:rPr lang="en-US" sz="1900" dirty="0" smtClean="0">
                <a:latin typeface="Times New Roman"/>
                <a:cs typeface="Times New Roman"/>
              </a:rPr>
              <a:t>mat </a:t>
            </a:r>
            <a:r>
              <a:rPr lang="en-US" sz="1900" dirty="0">
                <a:latin typeface="Times New Roman"/>
                <a:cs typeface="Times New Roman"/>
              </a:rPr>
              <a:t>a </a:t>
            </a:r>
            <a:r>
              <a:rPr lang="en-US" sz="1900" dirty="0" smtClean="0">
                <a:latin typeface="Times New Roman"/>
                <a:cs typeface="Times New Roman"/>
              </a:rPr>
              <a:t>rag </a:t>
            </a:r>
            <a:r>
              <a:rPr lang="en-US" sz="1900" dirty="0">
                <a:latin typeface="Times New Roman"/>
                <a:cs typeface="Times New Roman"/>
              </a:rPr>
              <a:t>a </a:t>
            </a:r>
            <a:r>
              <a:rPr lang="en-US" sz="1900" dirty="0" smtClean="0">
                <a:latin typeface="Times New Roman"/>
                <a:cs typeface="Times New Roman"/>
              </a:rPr>
              <a:t>gap </a:t>
            </a:r>
            <a:r>
              <a:rPr lang="en-US" sz="1900" dirty="0">
                <a:latin typeface="Times New Roman"/>
                <a:cs typeface="Times New Roman"/>
              </a:rPr>
              <a:t>a </a:t>
            </a:r>
            <a:r>
              <a:rPr lang="en-US" sz="1900" dirty="0" smtClean="0">
                <a:latin typeface="Times New Roman"/>
                <a:cs typeface="Times New Roman"/>
              </a:rPr>
              <a:t>tar </a:t>
            </a:r>
            <a:r>
              <a:rPr lang="en-US" sz="1900" dirty="0">
                <a:latin typeface="Times New Roman"/>
                <a:cs typeface="Times New Roman"/>
              </a:rPr>
              <a:t>a </a:t>
            </a:r>
            <a:r>
              <a:rPr lang="en-US" sz="1900" dirty="0" smtClean="0">
                <a:latin typeface="Times New Roman"/>
                <a:cs typeface="Times New Roman"/>
              </a:rPr>
              <a:t>decal </a:t>
            </a:r>
            <a:r>
              <a:rPr lang="en-US" sz="1900" dirty="0">
                <a:latin typeface="Times New Roman"/>
                <a:cs typeface="Times New Roman"/>
              </a:rPr>
              <a:t>a </a:t>
            </a:r>
            <a:r>
              <a:rPr lang="en-US" sz="1900" dirty="0" smtClean="0">
                <a:latin typeface="Times New Roman"/>
                <a:cs typeface="Times New Roman"/>
              </a:rPr>
              <a:t>tot </a:t>
            </a:r>
            <a:r>
              <a:rPr lang="en-US" sz="1900" dirty="0">
                <a:latin typeface="Times New Roman"/>
                <a:cs typeface="Times New Roman"/>
              </a:rPr>
              <a:t>a </a:t>
            </a:r>
            <a:r>
              <a:rPr lang="en-US" sz="1900" dirty="0" smtClean="0">
                <a:latin typeface="Times New Roman"/>
                <a:cs typeface="Times New Roman"/>
              </a:rPr>
              <a:t>led </a:t>
            </a:r>
            <a:r>
              <a:rPr lang="en-US" sz="1900" dirty="0">
                <a:latin typeface="Times New Roman"/>
                <a:cs typeface="Times New Roman"/>
              </a:rPr>
              <a:t>a </a:t>
            </a:r>
            <a:r>
              <a:rPr lang="en-US" sz="1900" dirty="0" smtClean="0">
                <a:latin typeface="Times New Roman"/>
                <a:cs typeface="Times New Roman"/>
              </a:rPr>
              <a:t>tic </a:t>
            </a:r>
            <a:r>
              <a:rPr lang="en-US" sz="1900" dirty="0">
                <a:latin typeface="Times New Roman"/>
                <a:cs typeface="Times New Roman"/>
              </a:rPr>
              <a:t>a </a:t>
            </a:r>
            <a:r>
              <a:rPr lang="en-US" sz="1900" dirty="0" smtClean="0">
                <a:latin typeface="Times New Roman"/>
                <a:cs typeface="Times New Roman"/>
              </a:rPr>
              <a:t>bard </a:t>
            </a:r>
            <a:r>
              <a:rPr lang="en-US" sz="1900" dirty="0">
                <a:latin typeface="Times New Roman"/>
                <a:cs typeface="Times New Roman"/>
              </a:rPr>
              <a:t>a </a:t>
            </a:r>
            <a:r>
              <a:rPr lang="en-US" sz="1900" dirty="0" smtClean="0">
                <a:latin typeface="Times New Roman"/>
                <a:cs typeface="Times New Roman"/>
              </a:rPr>
              <a:t>leg </a:t>
            </a:r>
            <a:r>
              <a:rPr lang="en-US" sz="1900" dirty="0">
                <a:latin typeface="Times New Roman"/>
                <a:cs typeface="Times New Roman"/>
              </a:rPr>
              <a:t>a </a:t>
            </a:r>
            <a:r>
              <a:rPr lang="en-US" sz="1900" dirty="0" smtClean="0">
                <a:latin typeface="Times New Roman"/>
                <a:cs typeface="Times New Roman"/>
              </a:rPr>
              <a:t>bog </a:t>
            </a:r>
            <a:r>
              <a:rPr lang="en-US" sz="1900" dirty="0">
                <a:latin typeface="Times New Roman"/>
                <a:cs typeface="Times New Roman"/>
              </a:rPr>
              <a:t>a </a:t>
            </a:r>
            <a:r>
              <a:rPr lang="en-US" sz="1900" dirty="0" smtClean="0">
                <a:latin typeface="Times New Roman"/>
                <a:cs typeface="Times New Roman"/>
              </a:rPr>
              <a:t>burg </a:t>
            </a:r>
            <a:r>
              <a:rPr lang="en-US" sz="1900" dirty="0">
                <a:latin typeface="Times New Roman"/>
                <a:cs typeface="Times New Roman"/>
              </a:rPr>
              <a:t>a </a:t>
            </a:r>
            <a:r>
              <a:rPr lang="en-US" sz="1900" dirty="0" smtClean="0">
                <a:latin typeface="Times New Roman"/>
                <a:cs typeface="Times New Roman"/>
              </a:rPr>
              <a:t>keel </a:t>
            </a:r>
            <a:r>
              <a:rPr lang="en-US" sz="1900" dirty="0">
                <a:latin typeface="Times New Roman"/>
                <a:cs typeface="Times New Roman"/>
              </a:rPr>
              <a:t>a </a:t>
            </a:r>
            <a:r>
              <a:rPr lang="en-US" sz="1900" dirty="0" smtClean="0">
                <a:latin typeface="Times New Roman"/>
                <a:cs typeface="Times New Roman"/>
              </a:rPr>
              <a:t>doom </a:t>
            </a:r>
            <a:r>
              <a:rPr lang="en-US" sz="1900" dirty="0">
                <a:latin typeface="Times New Roman"/>
                <a:cs typeface="Times New Roman"/>
              </a:rPr>
              <a:t>a </a:t>
            </a:r>
            <a:r>
              <a:rPr lang="en-US" sz="1900" dirty="0" smtClean="0">
                <a:latin typeface="Times New Roman"/>
                <a:cs typeface="Times New Roman"/>
              </a:rPr>
              <a:t>mix </a:t>
            </a:r>
            <a:r>
              <a:rPr lang="en-US" sz="1900" dirty="0">
                <a:latin typeface="Times New Roman"/>
                <a:cs typeface="Times New Roman"/>
              </a:rPr>
              <a:t>a </a:t>
            </a:r>
            <a:r>
              <a:rPr lang="en-US" sz="1900" dirty="0" smtClean="0">
                <a:latin typeface="Times New Roman"/>
                <a:cs typeface="Times New Roman"/>
              </a:rPr>
              <a:t>map </a:t>
            </a:r>
            <a:r>
              <a:rPr lang="en-US" sz="1900" dirty="0">
                <a:latin typeface="Times New Roman"/>
                <a:cs typeface="Times New Roman"/>
              </a:rPr>
              <a:t>an </a:t>
            </a:r>
            <a:r>
              <a:rPr lang="en-US" sz="1900" dirty="0" smtClean="0">
                <a:latin typeface="Times New Roman"/>
                <a:cs typeface="Times New Roman"/>
              </a:rPr>
              <a:t>atom </a:t>
            </a:r>
            <a:r>
              <a:rPr lang="en-US" sz="1900" dirty="0">
                <a:latin typeface="Times New Roman"/>
                <a:cs typeface="Times New Roman"/>
              </a:rPr>
              <a:t>a </a:t>
            </a:r>
            <a:r>
              <a:rPr lang="en-US" sz="1900" dirty="0" smtClean="0">
                <a:latin typeface="Times New Roman"/>
                <a:cs typeface="Times New Roman"/>
              </a:rPr>
              <a:t>gum </a:t>
            </a:r>
            <a:r>
              <a:rPr lang="en-US" sz="1900" dirty="0">
                <a:latin typeface="Times New Roman"/>
                <a:cs typeface="Times New Roman"/>
              </a:rPr>
              <a:t>a </a:t>
            </a:r>
            <a:r>
              <a:rPr lang="en-US" sz="1900" dirty="0" smtClean="0">
                <a:latin typeface="Times New Roman"/>
                <a:cs typeface="Times New Roman"/>
              </a:rPr>
              <a:t>kit </a:t>
            </a:r>
            <a:r>
              <a:rPr lang="en-US" sz="1900" dirty="0">
                <a:latin typeface="Times New Roman"/>
                <a:cs typeface="Times New Roman"/>
              </a:rPr>
              <a:t>a </a:t>
            </a:r>
            <a:r>
              <a:rPr lang="en-US" sz="1900" dirty="0" smtClean="0">
                <a:latin typeface="Times New Roman"/>
                <a:cs typeface="Times New Roman"/>
              </a:rPr>
              <a:t>baleen </a:t>
            </a:r>
            <a:r>
              <a:rPr lang="en-US" sz="1900" dirty="0">
                <a:latin typeface="Times New Roman"/>
                <a:cs typeface="Times New Roman"/>
              </a:rPr>
              <a:t>a </a:t>
            </a:r>
            <a:r>
              <a:rPr lang="en-US" sz="1900" dirty="0" smtClean="0">
                <a:latin typeface="Times New Roman"/>
                <a:cs typeface="Times New Roman"/>
              </a:rPr>
              <a:t>gala </a:t>
            </a:r>
            <a:r>
              <a:rPr lang="en-US" sz="1900" dirty="0">
                <a:latin typeface="Times New Roman"/>
                <a:cs typeface="Times New Roman"/>
              </a:rPr>
              <a:t>a </a:t>
            </a:r>
            <a:r>
              <a:rPr lang="en-US" sz="1900" dirty="0" smtClean="0">
                <a:latin typeface="Times New Roman"/>
                <a:cs typeface="Times New Roman"/>
              </a:rPr>
              <a:t>ten </a:t>
            </a:r>
            <a:r>
              <a:rPr lang="en-US" sz="1900" dirty="0">
                <a:latin typeface="Times New Roman"/>
                <a:cs typeface="Times New Roman"/>
              </a:rPr>
              <a:t>a </a:t>
            </a:r>
            <a:r>
              <a:rPr lang="en-US" sz="1900" dirty="0" smtClean="0">
                <a:latin typeface="Times New Roman"/>
                <a:cs typeface="Times New Roman"/>
              </a:rPr>
              <a:t>don </a:t>
            </a:r>
            <a:r>
              <a:rPr lang="en-US" sz="1900" dirty="0">
                <a:latin typeface="Times New Roman"/>
                <a:cs typeface="Times New Roman"/>
              </a:rPr>
              <a:t>a </a:t>
            </a:r>
            <a:r>
              <a:rPr lang="en-US" sz="1900" dirty="0" smtClean="0">
                <a:latin typeface="Times New Roman"/>
                <a:cs typeface="Times New Roman"/>
              </a:rPr>
              <a:t>mural </a:t>
            </a:r>
            <a:r>
              <a:rPr lang="en-US" sz="1900" dirty="0">
                <a:latin typeface="Times New Roman"/>
                <a:cs typeface="Times New Roman"/>
              </a:rPr>
              <a:t>a </a:t>
            </a:r>
            <a:r>
              <a:rPr lang="en-US" sz="1900" dirty="0" smtClean="0">
                <a:latin typeface="Times New Roman"/>
                <a:cs typeface="Times New Roman"/>
              </a:rPr>
              <a:t>pan </a:t>
            </a:r>
            <a:r>
              <a:rPr lang="en-US" sz="1900" dirty="0">
                <a:latin typeface="Times New Roman"/>
                <a:cs typeface="Times New Roman"/>
              </a:rPr>
              <a:t>a </a:t>
            </a:r>
            <a:r>
              <a:rPr lang="en-US" sz="1900" dirty="0" smtClean="0">
                <a:latin typeface="Times New Roman"/>
                <a:cs typeface="Times New Roman"/>
              </a:rPr>
              <a:t>faun </a:t>
            </a:r>
            <a:r>
              <a:rPr lang="en-US" sz="1900" dirty="0">
                <a:latin typeface="Times New Roman"/>
                <a:cs typeface="Times New Roman"/>
              </a:rPr>
              <a:t>a </a:t>
            </a:r>
            <a:r>
              <a:rPr lang="en-US" sz="1900" dirty="0" smtClean="0">
                <a:latin typeface="Times New Roman"/>
                <a:cs typeface="Times New Roman"/>
              </a:rPr>
              <a:t>ducat </a:t>
            </a:r>
            <a:r>
              <a:rPr lang="en-US" sz="1900" dirty="0">
                <a:latin typeface="Times New Roman"/>
                <a:cs typeface="Times New Roman"/>
              </a:rPr>
              <a:t>a </a:t>
            </a:r>
            <a:r>
              <a:rPr lang="en-US" sz="1900" dirty="0" smtClean="0">
                <a:latin typeface="Times New Roman"/>
                <a:cs typeface="Times New Roman"/>
              </a:rPr>
              <a:t>pagoda </a:t>
            </a:r>
            <a:r>
              <a:rPr lang="en-US" sz="1900" dirty="0">
                <a:latin typeface="Times New Roman"/>
                <a:cs typeface="Times New Roman"/>
              </a:rPr>
              <a:t>a </a:t>
            </a:r>
            <a:r>
              <a:rPr lang="en-US" sz="1900" dirty="0" smtClean="0">
                <a:latin typeface="Times New Roman"/>
                <a:cs typeface="Times New Roman"/>
              </a:rPr>
              <a:t>lob </a:t>
            </a:r>
            <a:r>
              <a:rPr lang="en-US" sz="1900" dirty="0">
                <a:latin typeface="Times New Roman"/>
                <a:cs typeface="Times New Roman"/>
              </a:rPr>
              <a:t>a </a:t>
            </a:r>
            <a:r>
              <a:rPr lang="en-US" sz="1900" dirty="0" smtClean="0">
                <a:latin typeface="Times New Roman"/>
                <a:cs typeface="Times New Roman"/>
              </a:rPr>
              <a:t>rap </a:t>
            </a:r>
            <a:r>
              <a:rPr lang="en-US" sz="1900" dirty="0">
                <a:latin typeface="Times New Roman"/>
                <a:cs typeface="Times New Roman"/>
              </a:rPr>
              <a:t>a </a:t>
            </a:r>
            <a:r>
              <a:rPr lang="en-US" sz="1900" dirty="0" smtClean="0">
                <a:latin typeface="Times New Roman"/>
                <a:cs typeface="Times New Roman"/>
              </a:rPr>
              <a:t>keep </a:t>
            </a:r>
            <a:r>
              <a:rPr lang="en-US" sz="1900" dirty="0">
                <a:latin typeface="Times New Roman"/>
                <a:cs typeface="Times New Roman"/>
              </a:rPr>
              <a:t>a </a:t>
            </a:r>
            <a:r>
              <a:rPr lang="en-US" sz="1900" dirty="0" smtClean="0">
                <a:latin typeface="Times New Roman"/>
                <a:cs typeface="Times New Roman"/>
              </a:rPr>
              <a:t>nip </a:t>
            </a:r>
            <a:r>
              <a:rPr lang="en-US" sz="1900" dirty="0">
                <a:latin typeface="Times New Roman"/>
                <a:cs typeface="Times New Roman"/>
              </a:rPr>
              <a:t>a </a:t>
            </a:r>
            <a:r>
              <a:rPr lang="en-US" sz="1900" dirty="0" smtClean="0">
                <a:latin typeface="Times New Roman"/>
                <a:cs typeface="Times New Roman"/>
              </a:rPr>
              <a:t>gulp </a:t>
            </a:r>
            <a:r>
              <a:rPr lang="en-US" sz="1900" dirty="0">
                <a:latin typeface="Times New Roman"/>
                <a:cs typeface="Times New Roman"/>
              </a:rPr>
              <a:t>a </a:t>
            </a:r>
            <a:r>
              <a:rPr lang="en-US" sz="1900" dirty="0" smtClean="0">
                <a:latin typeface="Times New Roman"/>
                <a:cs typeface="Times New Roman"/>
              </a:rPr>
              <a:t>loop </a:t>
            </a:r>
            <a:r>
              <a:rPr lang="en-US" sz="1900" dirty="0">
                <a:latin typeface="Times New Roman"/>
                <a:cs typeface="Times New Roman"/>
              </a:rPr>
              <a:t>a </a:t>
            </a:r>
            <a:r>
              <a:rPr lang="en-US" sz="1900" dirty="0" smtClean="0">
                <a:latin typeface="Times New Roman"/>
                <a:cs typeface="Times New Roman"/>
              </a:rPr>
              <a:t>deer </a:t>
            </a:r>
            <a:r>
              <a:rPr lang="en-US" sz="1900" dirty="0">
                <a:latin typeface="Times New Roman"/>
                <a:cs typeface="Times New Roman"/>
              </a:rPr>
              <a:t>a </a:t>
            </a:r>
            <a:r>
              <a:rPr lang="en-US" sz="1900" dirty="0" smtClean="0">
                <a:latin typeface="Times New Roman"/>
                <a:cs typeface="Times New Roman"/>
              </a:rPr>
              <a:t>leer </a:t>
            </a:r>
            <a:r>
              <a:rPr lang="en-US" sz="1900" dirty="0">
                <a:latin typeface="Times New Roman"/>
                <a:cs typeface="Times New Roman"/>
              </a:rPr>
              <a:t>a </a:t>
            </a:r>
            <a:r>
              <a:rPr lang="en-US" sz="1900" dirty="0" smtClean="0">
                <a:latin typeface="Times New Roman"/>
                <a:cs typeface="Times New Roman"/>
              </a:rPr>
              <a:t>lever </a:t>
            </a:r>
            <a:r>
              <a:rPr lang="en-US" sz="1900" dirty="0">
                <a:latin typeface="Times New Roman"/>
                <a:cs typeface="Times New Roman"/>
              </a:rPr>
              <a:t>a </a:t>
            </a:r>
            <a:r>
              <a:rPr lang="en-US" sz="1900" dirty="0" smtClean="0">
                <a:latin typeface="Times New Roman"/>
                <a:cs typeface="Times New Roman"/>
              </a:rPr>
              <a:t>hair </a:t>
            </a:r>
            <a:r>
              <a:rPr lang="en-US" sz="1900" dirty="0">
                <a:latin typeface="Times New Roman"/>
                <a:cs typeface="Times New Roman"/>
              </a:rPr>
              <a:t>a </a:t>
            </a:r>
            <a:r>
              <a:rPr lang="en-US" sz="1900" dirty="0" smtClean="0">
                <a:latin typeface="Times New Roman"/>
                <a:cs typeface="Times New Roman"/>
              </a:rPr>
              <a:t>pad </a:t>
            </a:r>
            <a:r>
              <a:rPr lang="en-US" sz="1900" dirty="0">
                <a:latin typeface="Times New Roman"/>
                <a:cs typeface="Times New Roman"/>
              </a:rPr>
              <a:t>a </a:t>
            </a:r>
            <a:r>
              <a:rPr lang="en-US" sz="1900" dirty="0" smtClean="0">
                <a:latin typeface="Times New Roman"/>
                <a:cs typeface="Times New Roman"/>
              </a:rPr>
              <a:t>tapir </a:t>
            </a:r>
            <a:r>
              <a:rPr lang="en-US" sz="1900" dirty="0">
                <a:latin typeface="Times New Roman"/>
                <a:cs typeface="Times New Roman"/>
              </a:rPr>
              <a:t>a </a:t>
            </a:r>
            <a:r>
              <a:rPr lang="en-US" sz="1900" dirty="0" smtClean="0">
                <a:latin typeface="Times New Roman"/>
                <a:cs typeface="Times New Roman"/>
              </a:rPr>
              <a:t>door </a:t>
            </a:r>
            <a:r>
              <a:rPr lang="en-US" sz="1900" dirty="0">
                <a:latin typeface="Times New Roman"/>
                <a:cs typeface="Times New Roman"/>
              </a:rPr>
              <a:t>a </a:t>
            </a:r>
            <a:r>
              <a:rPr lang="en-US" sz="1900" dirty="0" smtClean="0">
                <a:latin typeface="Times New Roman"/>
                <a:cs typeface="Times New Roman"/>
              </a:rPr>
              <a:t>moor </a:t>
            </a:r>
            <a:r>
              <a:rPr lang="en-US" sz="1900" dirty="0">
                <a:latin typeface="Times New Roman"/>
                <a:cs typeface="Times New Roman"/>
              </a:rPr>
              <a:t>an </a:t>
            </a:r>
            <a:r>
              <a:rPr lang="en-US" sz="1900" dirty="0" smtClean="0">
                <a:latin typeface="Times New Roman"/>
                <a:cs typeface="Times New Roman"/>
              </a:rPr>
              <a:t>aid </a:t>
            </a:r>
            <a:r>
              <a:rPr lang="en-US" sz="1900" dirty="0">
                <a:latin typeface="Times New Roman"/>
                <a:cs typeface="Times New Roman"/>
              </a:rPr>
              <a:t>a </a:t>
            </a:r>
            <a:r>
              <a:rPr lang="en-US" sz="1900" dirty="0" smtClean="0">
                <a:latin typeface="Times New Roman"/>
                <a:cs typeface="Times New Roman"/>
              </a:rPr>
              <a:t>raid </a:t>
            </a:r>
            <a:r>
              <a:rPr lang="en-US" sz="1900" dirty="0">
                <a:latin typeface="Times New Roman"/>
                <a:cs typeface="Times New Roman"/>
              </a:rPr>
              <a:t>a </a:t>
            </a:r>
            <a:r>
              <a:rPr lang="en-US" sz="1900" dirty="0" smtClean="0">
                <a:latin typeface="Times New Roman"/>
                <a:cs typeface="Times New Roman"/>
              </a:rPr>
              <a:t>wad </a:t>
            </a:r>
            <a:r>
              <a:rPr lang="en-US" sz="1900" dirty="0">
                <a:latin typeface="Times New Roman"/>
                <a:cs typeface="Times New Roman"/>
              </a:rPr>
              <a:t>an </a:t>
            </a:r>
            <a:r>
              <a:rPr lang="en-US" sz="1900" dirty="0" smtClean="0">
                <a:latin typeface="Times New Roman"/>
                <a:cs typeface="Times New Roman"/>
              </a:rPr>
              <a:t>alias </a:t>
            </a:r>
            <a:r>
              <a:rPr lang="en-US" sz="1900" dirty="0">
                <a:latin typeface="Times New Roman"/>
                <a:cs typeface="Times New Roman"/>
              </a:rPr>
              <a:t>an </a:t>
            </a:r>
            <a:r>
              <a:rPr lang="en-US" sz="1900" dirty="0" smtClean="0">
                <a:latin typeface="Times New Roman"/>
                <a:cs typeface="Times New Roman"/>
              </a:rPr>
              <a:t>ox </a:t>
            </a:r>
            <a:r>
              <a:rPr lang="en-US" sz="1900" dirty="0">
                <a:latin typeface="Times New Roman"/>
                <a:cs typeface="Times New Roman"/>
              </a:rPr>
              <a:t>an </a:t>
            </a:r>
            <a:r>
              <a:rPr lang="en-US" sz="1900" dirty="0" smtClean="0">
                <a:latin typeface="Times New Roman"/>
                <a:cs typeface="Times New Roman"/>
              </a:rPr>
              <a:t>atlas </a:t>
            </a:r>
            <a:r>
              <a:rPr lang="en-US" sz="1900" dirty="0">
                <a:latin typeface="Times New Roman"/>
                <a:cs typeface="Times New Roman"/>
              </a:rPr>
              <a:t>a </a:t>
            </a:r>
            <a:r>
              <a:rPr lang="en-US" sz="1900" dirty="0" smtClean="0">
                <a:latin typeface="Times New Roman"/>
                <a:cs typeface="Times New Roman"/>
              </a:rPr>
              <a:t>bus </a:t>
            </a:r>
            <a:r>
              <a:rPr lang="en-US" sz="1900" dirty="0">
                <a:latin typeface="Times New Roman"/>
                <a:cs typeface="Times New Roman"/>
              </a:rPr>
              <a:t>a </a:t>
            </a:r>
            <a:r>
              <a:rPr lang="en-US" sz="1900" dirty="0" smtClean="0">
                <a:latin typeface="Times New Roman"/>
                <a:cs typeface="Times New Roman"/>
              </a:rPr>
              <a:t>madam </a:t>
            </a:r>
            <a:r>
              <a:rPr lang="en-US" sz="1900" dirty="0">
                <a:latin typeface="Times New Roman"/>
                <a:cs typeface="Times New Roman"/>
              </a:rPr>
              <a:t>a </a:t>
            </a:r>
            <a:r>
              <a:rPr lang="en-US" sz="1900" dirty="0" smtClean="0">
                <a:latin typeface="Times New Roman"/>
                <a:cs typeface="Times New Roman"/>
              </a:rPr>
              <a:t>jag </a:t>
            </a:r>
            <a:r>
              <a:rPr lang="en-US" sz="1900" dirty="0">
                <a:latin typeface="Times New Roman"/>
                <a:cs typeface="Times New Roman"/>
              </a:rPr>
              <a:t>a </a:t>
            </a:r>
            <a:r>
              <a:rPr lang="en-US" sz="1900" dirty="0" smtClean="0">
                <a:latin typeface="Times New Roman"/>
                <a:cs typeface="Times New Roman"/>
              </a:rPr>
              <a:t>saw </a:t>
            </a:r>
            <a:r>
              <a:rPr lang="en-US" sz="1900" dirty="0">
                <a:latin typeface="Times New Roman"/>
                <a:cs typeface="Times New Roman"/>
              </a:rPr>
              <a:t>a </a:t>
            </a:r>
            <a:r>
              <a:rPr lang="en-US" sz="1900" dirty="0" smtClean="0">
                <a:latin typeface="Times New Roman"/>
                <a:cs typeface="Times New Roman"/>
              </a:rPr>
              <a:t>mass </a:t>
            </a:r>
            <a:r>
              <a:rPr lang="en-US" sz="1900" dirty="0">
                <a:latin typeface="Times New Roman"/>
                <a:cs typeface="Times New Roman"/>
              </a:rPr>
              <a:t>an </a:t>
            </a:r>
            <a:r>
              <a:rPr lang="en-US" sz="1900" dirty="0" smtClean="0">
                <a:latin typeface="Times New Roman"/>
                <a:cs typeface="Times New Roman"/>
              </a:rPr>
              <a:t>anus </a:t>
            </a:r>
            <a:r>
              <a:rPr lang="en-US" sz="1900" dirty="0">
                <a:latin typeface="Times New Roman"/>
                <a:cs typeface="Times New Roman"/>
              </a:rPr>
              <a:t>a </a:t>
            </a:r>
            <a:r>
              <a:rPr lang="en-US" sz="1900" dirty="0" smtClean="0">
                <a:latin typeface="Times New Roman"/>
                <a:cs typeface="Times New Roman"/>
              </a:rPr>
              <a:t>gnat </a:t>
            </a:r>
            <a:r>
              <a:rPr lang="en-US" sz="1900" dirty="0">
                <a:latin typeface="Times New Roman"/>
                <a:cs typeface="Times New Roman"/>
              </a:rPr>
              <a:t>a </a:t>
            </a:r>
            <a:r>
              <a:rPr lang="en-US" sz="1900" dirty="0" smtClean="0">
                <a:latin typeface="Times New Roman"/>
                <a:cs typeface="Times New Roman"/>
              </a:rPr>
              <a:t>lab </a:t>
            </a:r>
            <a:r>
              <a:rPr lang="en-US" sz="1900" dirty="0">
                <a:latin typeface="Times New Roman"/>
                <a:cs typeface="Times New Roman"/>
              </a:rPr>
              <a:t>a </a:t>
            </a:r>
            <a:r>
              <a:rPr lang="en-US" sz="1900" dirty="0" smtClean="0">
                <a:latin typeface="Times New Roman"/>
                <a:cs typeface="Times New Roman"/>
              </a:rPr>
              <a:t>cadet </a:t>
            </a:r>
            <a:r>
              <a:rPr lang="en-US" sz="1900" dirty="0">
                <a:latin typeface="Times New Roman"/>
                <a:cs typeface="Times New Roman"/>
              </a:rPr>
              <a:t>an </a:t>
            </a:r>
            <a:r>
              <a:rPr lang="en-US" sz="1900" dirty="0" err="1" smtClean="0">
                <a:latin typeface="Times New Roman"/>
                <a:cs typeface="Times New Roman"/>
              </a:rPr>
              <a:t>em</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natural </a:t>
            </a:r>
            <a:r>
              <a:rPr lang="en-US" sz="1900" dirty="0">
                <a:latin typeface="Times New Roman"/>
                <a:cs typeface="Times New Roman"/>
              </a:rPr>
              <a:t>a </a:t>
            </a:r>
            <a:r>
              <a:rPr lang="en-US" sz="1900" dirty="0" smtClean="0">
                <a:latin typeface="Times New Roman"/>
                <a:cs typeface="Times New Roman"/>
              </a:rPr>
              <a:t>tip </a:t>
            </a:r>
            <a:r>
              <a:rPr lang="en-US" sz="1900" dirty="0">
                <a:latin typeface="Times New Roman"/>
                <a:cs typeface="Times New Roman"/>
              </a:rPr>
              <a:t>a </a:t>
            </a:r>
            <a:r>
              <a:rPr lang="en-US" sz="1900" dirty="0" smtClean="0">
                <a:latin typeface="Times New Roman"/>
                <a:cs typeface="Times New Roman"/>
              </a:rPr>
              <a:t>caress </a:t>
            </a:r>
            <a:r>
              <a:rPr lang="en-US" sz="1900" dirty="0">
                <a:latin typeface="Times New Roman"/>
                <a:cs typeface="Times New Roman"/>
              </a:rPr>
              <a:t>a </a:t>
            </a:r>
            <a:r>
              <a:rPr lang="en-US" sz="1900" dirty="0" smtClean="0">
                <a:latin typeface="Times New Roman"/>
                <a:cs typeface="Times New Roman"/>
              </a:rPr>
              <a:t>pass </a:t>
            </a:r>
            <a:r>
              <a:rPr lang="en-US" sz="1900" dirty="0">
                <a:latin typeface="Times New Roman"/>
                <a:cs typeface="Times New Roman"/>
              </a:rPr>
              <a:t>a </a:t>
            </a:r>
            <a:r>
              <a:rPr lang="en-US" sz="1900" dirty="0" smtClean="0">
                <a:latin typeface="Times New Roman"/>
                <a:cs typeface="Times New Roman"/>
              </a:rPr>
              <a:t>baronet </a:t>
            </a:r>
            <a:r>
              <a:rPr lang="en-US" sz="1900" dirty="0">
                <a:latin typeface="Times New Roman"/>
                <a:cs typeface="Times New Roman"/>
              </a:rPr>
              <a:t>a </a:t>
            </a:r>
            <a:r>
              <a:rPr lang="en-US" sz="1900" dirty="0" err="1" smtClean="0">
                <a:latin typeface="Times New Roman"/>
                <a:cs typeface="Times New Roman"/>
              </a:rPr>
              <a:t>minimax</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sari </a:t>
            </a:r>
            <a:r>
              <a:rPr lang="en-US" sz="1900" dirty="0">
                <a:latin typeface="Times New Roman"/>
                <a:cs typeface="Times New Roman"/>
              </a:rPr>
              <a:t>a </a:t>
            </a:r>
            <a:r>
              <a:rPr lang="en-US" sz="1900" dirty="0" smtClean="0">
                <a:latin typeface="Times New Roman"/>
                <a:cs typeface="Times New Roman"/>
              </a:rPr>
              <a:t>fall </a:t>
            </a:r>
            <a:r>
              <a:rPr lang="en-US" sz="1900" dirty="0">
                <a:latin typeface="Times New Roman"/>
                <a:cs typeface="Times New Roman"/>
              </a:rPr>
              <a:t>a </a:t>
            </a:r>
            <a:r>
              <a:rPr lang="en-US" sz="1900" dirty="0" smtClean="0">
                <a:latin typeface="Times New Roman"/>
                <a:cs typeface="Times New Roman"/>
              </a:rPr>
              <a:t>ballot </a:t>
            </a:r>
            <a:r>
              <a:rPr lang="en-US" sz="1900" dirty="0">
                <a:latin typeface="Times New Roman"/>
                <a:cs typeface="Times New Roman"/>
              </a:rPr>
              <a:t>a </a:t>
            </a:r>
            <a:r>
              <a:rPr lang="en-US" sz="1900" dirty="0" smtClean="0">
                <a:latin typeface="Times New Roman"/>
                <a:cs typeface="Times New Roman"/>
              </a:rPr>
              <a:t>knot </a:t>
            </a:r>
            <a:r>
              <a:rPr lang="en-US" sz="1900" dirty="0">
                <a:latin typeface="Times New Roman"/>
                <a:cs typeface="Times New Roman"/>
              </a:rPr>
              <a:t>a </a:t>
            </a:r>
            <a:r>
              <a:rPr lang="en-US" sz="1900" dirty="0" smtClean="0">
                <a:latin typeface="Times New Roman"/>
                <a:cs typeface="Times New Roman"/>
              </a:rPr>
              <a:t>pot </a:t>
            </a:r>
            <a:r>
              <a:rPr lang="en-US" sz="1900" dirty="0">
                <a:latin typeface="Times New Roman"/>
                <a:cs typeface="Times New Roman"/>
              </a:rPr>
              <a:t>a </a:t>
            </a:r>
            <a:r>
              <a:rPr lang="en-US" sz="1900" dirty="0" smtClean="0">
                <a:latin typeface="Times New Roman"/>
                <a:cs typeface="Times New Roman"/>
              </a:rPr>
              <a:t>rep </a:t>
            </a:r>
            <a:r>
              <a:rPr lang="en-US" sz="1900" dirty="0">
                <a:latin typeface="Times New Roman"/>
                <a:cs typeface="Times New Roman"/>
              </a:rPr>
              <a:t>a </a:t>
            </a:r>
            <a:r>
              <a:rPr lang="en-US" sz="1900" dirty="0" smtClean="0">
                <a:latin typeface="Times New Roman"/>
                <a:cs typeface="Times New Roman"/>
              </a:rPr>
              <a:t>carrot </a:t>
            </a:r>
            <a:r>
              <a:rPr lang="en-US" sz="1900" dirty="0">
                <a:latin typeface="Times New Roman"/>
                <a:cs typeface="Times New Roman"/>
              </a:rPr>
              <a:t>a </a:t>
            </a:r>
            <a:r>
              <a:rPr lang="en-US" sz="1900" dirty="0" smtClean="0">
                <a:latin typeface="Times New Roman"/>
                <a:cs typeface="Times New Roman"/>
              </a:rPr>
              <a:t>mart </a:t>
            </a:r>
            <a:r>
              <a:rPr lang="en-US" sz="1900" dirty="0">
                <a:latin typeface="Times New Roman"/>
                <a:cs typeface="Times New Roman"/>
              </a:rPr>
              <a:t>a </a:t>
            </a:r>
            <a:r>
              <a:rPr lang="en-US" sz="1900" dirty="0" smtClean="0">
                <a:latin typeface="Times New Roman"/>
                <a:cs typeface="Times New Roman"/>
              </a:rPr>
              <a:t>part </a:t>
            </a:r>
            <a:r>
              <a:rPr lang="en-US" sz="1900" dirty="0">
                <a:latin typeface="Times New Roman"/>
                <a:cs typeface="Times New Roman"/>
              </a:rPr>
              <a:t>a </a:t>
            </a:r>
            <a:r>
              <a:rPr lang="en-US" sz="1900" dirty="0" smtClean="0">
                <a:latin typeface="Times New Roman"/>
                <a:cs typeface="Times New Roman"/>
              </a:rPr>
              <a:t>tort </a:t>
            </a:r>
            <a:r>
              <a:rPr lang="en-US" sz="1900" dirty="0">
                <a:latin typeface="Times New Roman"/>
                <a:cs typeface="Times New Roman"/>
              </a:rPr>
              <a:t>a </a:t>
            </a:r>
            <a:r>
              <a:rPr lang="en-US" sz="1900" dirty="0" smtClean="0">
                <a:latin typeface="Times New Roman"/>
                <a:cs typeface="Times New Roman"/>
              </a:rPr>
              <a:t>gut </a:t>
            </a:r>
            <a:r>
              <a:rPr lang="en-US" sz="1900" dirty="0">
                <a:latin typeface="Times New Roman"/>
                <a:cs typeface="Times New Roman"/>
              </a:rPr>
              <a:t>a </a:t>
            </a:r>
            <a:r>
              <a:rPr lang="en-US" sz="1900" dirty="0" smtClean="0">
                <a:latin typeface="Times New Roman"/>
                <a:cs typeface="Times New Roman"/>
              </a:rPr>
              <a:t>poll </a:t>
            </a:r>
            <a:r>
              <a:rPr lang="en-US" sz="1900" dirty="0">
                <a:latin typeface="Times New Roman"/>
                <a:cs typeface="Times New Roman"/>
              </a:rPr>
              <a:t>a </a:t>
            </a:r>
            <a:r>
              <a:rPr lang="en-US" sz="1900" dirty="0" smtClean="0">
                <a:latin typeface="Times New Roman"/>
                <a:cs typeface="Times New Roman"/>
              </a:rPr>
              <a:t>gateway </a:t>
            </a:r>
            <a:r>
              <a:rPr lang="en-US" sz="1900" dirty="0">
                <a:latin typeface="Times New Roman"/>
                <a:cs typeface="Times New Roman"/>
              </a:rPr>
              <a:t>a </a:t>
            </a:r>
            <a:r>
              <a:rPr lang="en-US" sz="1900" dirty="0" smtClean="0">
                <a:latin typeface="Times New Roman"/>
                <a:cs typeface="Times New Roman"/>
              </a:rPr>
              <a:t>law </a:t>
            </a:r>
            <a:r>
              <a:rPr lang="en-US" sz="1900" dirty="0">
                <a:latin typeface="Times New Roman"/>
                <a:cs typeface="Times New Roman"/>
              </a:rPr>
              <a:t>a </a:t>
            </a:r>
            <a:r>
              <a:rPr lang="en-US" sz="1900" dirty="0" smtClean="0">
                <a:latin typeface="Times New Roman"/>
                <a:cs typeface="Times New Roman"/>
              </a:rPr>
              <a:t>jay </a:t>
            </a:r>
            <a:r>
              <a:rPr lang="en-US" sz="1900" dirty="0">
                <a:latin typeface="Times New Roman"/>
                <a:cs typeface="Times New Roman"/>
              </a:rPr>
              <a:t>a </a:t>
            </a:r>
            <a:r>
              <a:rPr lang="en-US" sz="1900" dirty="0" smtClean="0">
                <a:latin typeface="Times New Roman"/>
                <a:cs typeface="Times New Roman"/>
              </a:rPr>
              <a:t>sap </a:t>
            </a:r>
            <a:r>
              <a:rPr lang="en-US" sz="1900" dirty="0">
                <a:latin typeface="Times New Roman"/>
                <a:cs typeface="Times New Roman"/>
              </a:rPr>
              <a:t>a </a:t>
            </a:r>
            <a:r>
              <a:rPr lang="en-US" sz="1900" dirty="0" err="1" smtClean="0">
                <a:latin typeface="Times New Roman"/>
                <a:cs typeface="Times New Roman"/>
              </a:rPr>
              <a:t>zag</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fat </a:t>
            </a:r>
            <a:r>
              <a:rPr lang="en-US" sz="1900" dirty="0">
                <a:latin typeface="Times New Roman"/>
                <a:cs typeface="Times New Roman"/>
              </a:rPr>
              <a:t>a </a:t>
            </a:r>
            <a:r>
              <a:rPr lang="en-US" sz="1900" dirty="0" smtClean="0">
                <a:latin typeface="Times New Roman"/>
                <a:cs typeface="Times New Roman"/>
              </a:rPr>
              <a:t>hall </a:t>
            </a:r>
            <a:r>
              <a:rPr lang="en-US" sz="1900" dirty="0">
                <a:latin typeface="Times New Roman"/>
                <a:cs typeface="Times New Roman"/>
              </a:rPr>
              <a:t>a </a:t>
            </a:r>
            <a:r>
              <a:rPr lang="en-US" sz="1900" dirty="0" smtClean="0">
                <a:latin typeface="Times New Roman"/>
                <a:cs typeface="Times New Roman"/>
              </a:rPr>
              <a:t>gamut </a:t>
            </a:r>
            <a:r>
              <a:rPr lang="en-US" sz="1900" dirty="0">
                <a:latin typeface="Times New Roman"/>
                <a:cs typeface="Times New Roman"/>
              </a:rPr>
              <a:t>a </a:t>
            </a:r>
            <a:r>
              <a:rPr lang="en-US" sz="1900" dirty="0" smtClean="0">
                <a:latin typeface="Times New Roman"/>
                <a:cs typeface="Times New Roman"/>
              </a:rPr>
              <a:t>dab </a:t>
            </a:r>
            <a:r>
              <a:rPr lang="en-US" sz="1900" dirty="0">
                <a:latin typeface="Times New Roman"/>
                <a:cs typeface="Times New Roman"/>
              </a:rPr>
              <a:t>a </a:t>
            </a:r>
            <a:r>
              <a:rPr lang="en-US" sz="1900" dirty="0" smtClean="0">
                <a:latin typeface="Times New Roman"/>
                <a:cs typeface="Times New Roman"/>
              </a:rPr>
              <a:t>can </a:t>
            </a:r>
            <a:r>
              <a:rPr lang="en-US" sz="1900" dirty="0">
                <a:latin typeface="Times New Roman"/>
                <a:cs typeface="Times New Roman"/>
              </a:rPr>
              <a:t>a </a:t>
            </a:r>
            <a:r>
              <a:rPr lang="en-US" sz="1900" dirty="0" err="1" smtClean="0">
                <a:latin typeface="Times New Roman"/>
                <a:cs typeface="Times New Roman"/>
              </a:rPr>
              <a:t>tabu</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day </a:t>
            </a:r>
            <a:r>
              <a:rPr lang="en-US" sz="1900" dirty="0">
                <a:latin typeface="Times New Roman"/>
                <a:cs typeface="Times New Roman"/>
              </a:rPr>
              <a:t>a </a:t>
            </a:r>
            <a:r>
              <a:rPr lang="en-US" sz="1900" dirty="0" err="1" smtClean="0">
                <a:latin typeface="Times New Roman"/>
                <a:cs typeface="Times New Roman"/>
              </a:rPr>
              <a:t>batt</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waterfall </a:t>
            </a:r>
            <a:r>
              <a:rPr lang="en-US" sz="1900" dirty="0">
                <a:latin typeface="Times New Roman"/>
                <a:cs typeface="Times New Roman"/>
              </a:rPr>
              <a:t>a </a:t>
            </a:r>
            <a:r>
              <a:rPr lang="en-US" sz="1900" dirty="0" smtClean="0">
                <a:latin typeface="Times New Roman"/>
                <a:cs typeface="Times New Roman"/>
              </a:rPr>
              <a:t>patina </a:t>
            </a:r>
            <a:r>
              <a:rPr lang="en-US" sz="1900" dirty="0">
                <a:latin typeface="Times New Roman"/>
                <a:cs typeface="Times New Roman"/>
              </a:rPr>
              <a:t>a </a:t>
            </a:r>
            <a:r>
              <a:rPr lang="en-US" sz="1900" dirty="0" smtClean="0">
                <a:latin typeface="Times New Roman"/>
                <a:cs typeface="Times New Roman"/>
              </a:rPr>
              <a:t>nut </a:t>
            </a:r>
            <a:r>
              <a:rPr lang="en-US" sz="1900" dirty="0">
                <a:latin typeface="Times New Roman"/>
                <a:cs typeface="Times New Roman"/>
              </a:rPr>
              <a:t>a </a:t>
            </a:r>
            <a:r>
              <a:rPr lang="en-US" sz="1900" dirty="0" smtClean="0">
                <a:latin typeface="Times New Roman"/>
                <a:cs typeface="Times New Roman"/>
              </a:rPr>
              <a:t>flow </a:t>
            </a:r>
            <a:r>
              <a:rPr lang="en-US" sz="1900" dirty="0">
                <a:latin typeface="Times New Roman"/>
                <a:cs typeface="Times New Roman"/>
              </a:rPr>
              <a:t>a </a:t>
            </a:r>
            <a:r>
              <a:rPr lang="en-US" sz="1900" dirty="0" smtClean="0">
                <a:latin typeface="Times New Roman"/>
                <a:cs typeface="Times New Roman"/>
              </a:rPr>
              <a:t>lass </a:t>
            </a:r>
            <a:r>
              <a:rPr lang="en-US" sz="1900" dirty="0">
                <a:latin typeface="Times New Roman"/>
                <a:cs typeface="Times New Roman"/>
              </a:rPr>
              <a:t>a </a:t>
            </a:r>
            <a:r>
              <a:rPr lang="en-US" sz="1900" dirty="0" smtClean="0">
                <a:latin typeface="Times New Roman"/>
                <a:cs typeface="Times New Roman"/>
              </a:rPr>
              <a:t>van </a:t>
            </a:r>
            <a:r>
              <a:rPr lang="en-US" sz="1900" dirty="0">
                <a:latin typeface="Times New Roman"/>
                <a:cs typeface="Times New Roman"/>
              </a:rPr>
              <a:t>a </a:t>
            </a:r>
            <a:r>
              <a:rPr lang="en-US" sz="1900" dirty="0" smtClean="0">
                <a:latin typeface="Times New Roman"/>
                <a:cs typeface="Times New Roman"/>
              </a:rPr>
              <a:t>mow </a:t>
            </a:r>
            <a:r>
              <a:rPr lang="en-US" sz="1900" dirty="0">
                <a:latin typeface="Times New Roman"/>
                <a:cs typeface="Times New Roman"/>
              </a:rPr>
              <a:t>a </a:t>
            </a:r>
            <a:r>
              <a:rPr lang="en-US" sz="1900" dirty="0" smtClean="0">
                <a:latin typeface="Times New Roman"/>
                <a:cs typeface="Times New Roman"/>
              </a:rPr>
              <a:t>nib </a:t>
            </a:r>
            <a:r>
              <a:rPr lang="en-US" sz="1900" dirty="0">
                <a:latin typeface="Times New Roman"/>
                <a:cs typeface="Times New Roman"/>
              </a:rPr>
              <a:t>a </a:t>
            </a:r>
            <a:r>
              <a:rPr lang="en-US" sz="1900" dirty="0" smtClean="0">
                <a:latin typeface="Times New Roman"/>
                <a:cs typeface="Times New Roman"/>
              </a:rPr>
              <a:t>draw </a:t>
            </a:r>
            <a:r>
              <a:rPr lang="en-US" sz="1900" dirty="0">
                <a:latin typeface="Times New Roman"/>
                <a:cs typeface="Times New Roman"/>
              </a:rPr>
              <a:t>a </a:t>
            </a:r>
            <a:r>
              <a:rPr lang="en-US" sz="1900" dirty="0" smtClean="0">
                <a:latin typeface="Times New Roman"/>
                <a:cs typeface="Times New Roman"/>
              </a:rPr>
              <a:t>regular </a:t>
            </a:r>
            <a:r>
              <a:rPr lang="en-US" sz="1900" dirty="0">
                <a:latin typeface="Times New Roman"/>
                <a:cs typeface="Times New Roman"/>
              </a:rPr>
              <a:t>a </a:t>
            </a:r>
            <a:r>
              <a:rPr lang="en-US" sz="1900" dirty="0" smtClean="0">
                <a:latin typeface="Times New Roman"/>
                <a:cs typeface="Times New Roman"/>
              </a:rPr>
              <a:t>call </a:t>
            </a:r>
            <a:r>
              <a:rPr lang="en-US" sz="1900" dirty="0">
                <a:latin typeface="Times New Roman"/>
                <a:cs typeface="Times New Roman"/>
              </a:rPr>
              <a:t>a </a:t>
            </a:r>
            <a:r>
              <a:rPr lang="en-US" sz="1900" dirty="0" smtClean="0">
                <a:latin typeface="Times New Roman"/>
                <a:cs typeface="Times New Roman"/>
              </a:rPr>
              <a:t>war </a:t>
            </a:r>
            <a:r>
              <a:rPr lang="en-US" sz="1900" dirty="0">
                <a:latin typeface="Times New Roman"/>
                <a:cs typeface="Times New Roman"/>
              </a:rPr>
              <a:t>a </a:t>
            </a:r>
            <a:r>
              <a:rPr lang="en-US" sz="1900" dirty="0" smtClean="0">
                <a:latin typeface="Times New Roman"/>
                <a:cs typeface="Times New Roman"/>
              </a:rPr>
              <a:t>stay </a:t>
            </a:r>
            <a:r>
              <a:rPr lang="en-US" sz="1900" dirty="0">
                <a:latin typeface="Times New Roman"/>
                <a:cs typeface="Times New Roman"/>
              </a:rPr>
              <a:t>a </a:t>
            </a:r>
            <a:r>
              <a:rPr lang="en-US" sz="1900" dirty="0" smtClean="0">
                <a:latin typeface="Times New Roman"/>
                <a:cs typeface="Times New Roman"/>
              </a:rPr>
              <a:t>gam </a:t>
            </a:r>
            <a:r>
              <a:rPr lang="en-US" sz="1900" dirty="0">
                <a:latin typeface="Times New Roman"/>
                <a:cs typeface="Times New Roman"/>
              </a:rPr>
              <a:t>a </a:t>
            </a:r>
            <a:r>
              <a:rPr lang="en-US" sz="1900" dirty="0" smtClean="0">
                <a:latin typeface="Times New Roman"/>
                <a:cs typeface="Times New Roman"/>
              </a:rPr>
              <a:t>yap </a:t>
            </a:r>
            <a:r>
              <a:rPr lang="en-US" sz="1900" dirty="0">
                <a:latin typeface="Times New Roman"/>
                <a:cs typeface="Times New Roman"/>
              </a:rPr>
              <a:t>a </a:t>
            </a:r>
            <a:r>
              <a:rPr lang="en-US" sz="1900" dirty="0" smtClean="0">
                <a:latin typeface="Times New Roman"/>
                <a:cs typeface="Times New Roman"/>
              </a:rPr>
              <a:t>cam </a:t>
            </a:r>
            <a:r>
              <a:rPr lang="en-US" sz="1900" dirty="0">
                <a:latin typeface="Times New Roman"/>
                <a:cs typeface="Times New Roman"/>
              </a:rPr>
              <a:t>a </a:t>
            </a:r>
            <a:r>
              <a:rPr lang="en-US" sz="1900" dirty="0" smtClean="0">
                <a:latin typeface="Times New Roman"/>
                <a:cs typeface="Times New Roman"/>
              </a:rPr>
              <a:t>ray </a:t>
            </a:r>
            <a:r>
              <a:rPr lang="en-US" sz="1900" dirty="0">
                <a:latin typeface="Times New Roman"/>
                <a:cs typeface="Times New Roman"/>
              </a:rPr>
              <a:t>an </a:t>
            </a:r>
            <a:r>
              <a:rPr lang="en-US" sz="1900" dirty="0" smtClean="0">
                <a:latin typeface="Times New Roman"/>
                <a:cs typeface="Times New Roman"/>
              </a:rPr>
              <a:t>ax </a:t>
            </a:r>
            <a:r>
              <a:rPr lang="en-US" sz="1900" dirty="0">
                <a:latin typeface="Times New Roman"/>
                <a:cs typeface="Times New Roman"/>
              </a:rPr>
              <a:t>a </a:t>
            </a:r>
            <a:r>
              <a:rPr lang="en-US" sz="1900" dirty="0" smtClean="0">
                <a:latin typeface="Times New Roman"/>
                <a:cs typeface="Times New Roman"/>
              </a:rPr>
              <a:t>tag </a:t>
            </a:r>
            <a:r>
              <a:rPr lang="en-US" sz="1900" dirty="0">
                <a:latin typeface="Times New Roman"/>
                <a:cs typeface="Times New Roman"/>
              </a:rPr>
              <a:t>a </a:t>
            </a:r>
            <a:r>
              <a:rPr lang="en-US" sz="1900" dirty="0" smtClean="0">
                <a:latin typeface="Times New Roman"/>
                <a:cs typeface="Times New Roman"/>
              </a:rPr>
              <a:t>wax </a:t>
            </a:r>
            <a:r>
              <a:rPr lang="en-US" sz="1900" dirty="0">
                <a:latin typeface="Times New Roman"/>
                <a:cs typeface="Times New Roman"/>
              </a:rPr>
              <a:t>a </a:t>
            </a:r>
            <a:r>
              <a:rPr lang="en-US" sz="1900" dirty="0" smtClean="0">
                <a:latin typeface="Times New Roman"/>
                <a:cs typeface="Times New Roman"/>
              </a:rPr>
              <a:t>paw </a:t>
            </a:r>
            <a:r>
              <a:rPr lang="en-US" sz="1900" dirty="0">
                <a:latin typeface="Times New Roman"/>
                <a:cs typeface="Times New Roman"/>
              </a:rPr>
              <a:t>a </a:t>
            </a:r>
            <a:r>
              <a:rPr lang="en-US" sz="1900" dirty="0" smtClean="0">
                <a:latin typeface="Times New Roman"/>
                <a:cs typeface="Times New Roman"/>
              </a:rPr>
              <a:t>cat </a:t>
            </a:r>
            <a:r>
              <a:rPr lang="en-US" sz="1900" dirty="0">
                <a:latin typeface="Times New Roman"/>
                <a:cs typeface="Times New Roman"/>
              </a:rPr>
              <a:t>a </a:t>
            </a:r>
            <a:r>
              <a:rPr lang="en-US" sz="1900" dirty="0" smtClean="0">
                <a:latin typeface="Times New Roman"/>
                <a:cs typeface="Times New Roman"/>
              </a:rPr>
              <a:t>valley </a:t>
            </a:r>
            <a:r>
              <a:rPr lang="en-US" sz="1900" dirty="0">
                <a:latin typeface="Times New Roman"/>
                <a:cs typeface="Times New Roman"/>
              </a:rPr>
              <a:t>a </a:t>
            </a:r>
            <a:r>
              <a:rPr lang="en-US" sz="1900" dirty="0" smtClean="0">
                <a:latin typeface="Times New Roman"/>
                <a:cs typeface="Times New Roman"/>
              </a:rPr>
              <a:t>drib </a:t>
            </a:r>
            <a:r>
              <a:rPr lang="en-US" sz="1900" dirty="0">
                <a:latin typeface="Times New Roman"/>
                <a:cs typeface="Times New Roman"/>
              </a:rPr>
              <a:t>a </a:t>
            </a:r>
            <a:r>
              <a:rPr lang="en-US" sz="1900" dirty="0" smtClean="0">
                <a:latin typeface="Times New Roman"/>
                <a:cs typeface="Times New Roman"/>
              </a:rPr>
              <a:t>lion </a:t>
            </a:r>
            <a:r>
              <a:rPr lang="en-US" sz="1900" dirty="0">
                <a:latin typeface="Times New Roman"/>
                <a:cs typeface="Times New Roman"/>
              </a:rPr>
              <a:t>a </a:t>
            </a:r>
            <a:r>
              <a:rPr lang="en-US" sz="1900" dirty="0" smtClean="0">
                <a:latin typeface="Times New Roman"/>
                <a:cs typeface="Times New Roman"/>
              </a:rPr>
              <a:t>saga </a:t>
            </a:r>
            <a:r>
              <a:rPr lang="en-US" sz="1900" dirty="0">
                <a:latin typeface="Times New Roman"/>
                <a:cs typeface="Times New Roman"/>
              </a:rPr>
              <a:t>a </a:t>
            </a:r>
            <a:r>
              <a:rPr lang="en-US" sz="1900" dirty="0" smtClean="0">
                <a:latin typeface="Times New Roman"/>
                <a:cs typeface="Times New Roman"/>
              </a:rPr>
              <a:t>plat </a:t>
            </a:r>
            <a:r>
              <a:rPr lang="en-US" sz="1900" dirty="0">
                <a:latin typeface="Times New Roman"/>
                <a:cs typeface="Times New Roman"/>
              </a:rPr>
              <a:t>a </a:t>
            </a:r>
            <a:r>
              <a:rPr lang="en-US" sz="1900" dirty="0" smtClean="0">
                <a:latin typeface="Times New Roman"/>
                <a:cs typeface="Times New Roman"/>
              </a:rPr>
              <a:t>catnip </a:t>
            </a:r>
            <a:r>
              <a:rPr lang="en-US" sz="1900" dirty="0">
                <a:latin typeface="Times New Roman"/>
                <a:cs typeface="Times New Roman"/>
              </a:rPr>
              <a:t>a </a:t>
            </a:r>
            <a:r>
              <a:rPr lang="en-US" sz="1900" dirty="0" smtClean="0">
                <a:latin typeface="Times New Roman"/>
                <a:cs typeface="Times New Roman"/>
              </a:rPr>
              <a:t>pooh </a:t>
            </a:r>
            <a:r>
              <a:rPr lang="en-US" sz="1900" dirty="0">
                <a:latin typeface="Times New Roman"/>
                <a:cs typeface="Times New Roman"/>
              </a:rPr>
              <a:t>a </a:t>
            </a:r>
            <a:r>
              <a:rPr lang="en-US" sz="1900" dirty="0" smtClean="0">
                <a:latin typeface="Times New Roman"/>
                <a:cs typeface="Times New Roman"/>
              </a:rPr>
              <a:t>rail </a:t>
            </a:r>
            <a:r>
              <a:rPr lang="en-US" sz="1900" dirty="0">
                <a:latin typeface="Times New Roman"/>
                <a:cs typeface="Times New Roman"/>
              </a:rPr>
              <a:t>a </a:t>
            </a:r>
            <a:r>
              <a:rPr lang="en-US" sz="1900" dirty="0" err="1" smtClean="0">
                <a:latin typeface="Times New Roman"/>
                <a:cs typeface="Times New Roman"/>
              </a:rPr>
              <a:t>calamus</a:t>
            </a:r>
            <a:r>
              <a:rPr lang="en-US" sz="1900" dirty="0" smtClean="0">
                <a:latin typeface="Times New Roman"/>
                <a:cs typeface="Times New Roman"/>
              </a:rPr>
              <a:t> </a:t>
            </a:r>
            <a:r>
              <a:rPr lang="en-US" sz="1900" dirty="0">
                <a:latin typeface="Times New Roman"/>
                <a:cs typeface="Times New Roman"/>
              </a:rPr>
              <a:t>a </a:t>
            </a:r>
            <a:r>
              <a:rPr lang="en-US" sz="1900" dirty="0" smtClean="0">
                <a:latin typeface="Times New Roman"/>
                <a:cs typeface="Times New Roman"/>
              </a:rPr>
              <a:t>dairyman </a:t>
            </a:r>
            <a:r>
              <a:rPr lang="en-US" sz="1900" dirty="0">
                <a:latin typeface="Times New Roman"/>
                <a:cs typeface="Times New Roman"/>
              </a:rPr>
              <a:t>a </a:t>
            </a:r>
            <a:r>
              <a:rPr lang="en-US" sz="1900" dirty="0" err="1" smtClean="0">
                <a:latin typeface="Times New Roman"/>
                <a:cs typeface="Times New Roman"/>
              </a:rPr>
              <a:t>bater</a:t>
            </a:r>
            <a:r>
              <a:rPr lang="en-US" sz="1900" dirty="0" smtClean="0">
                <a:latin typeface="Times New Roman"/>
                <a:cs typeface="Times New Roman"/>
              </a:rPr>
              <a:t> </a:t>
            </a:r>
            <a:r>
              <a:rPr lang="en-US" sz="1900" dirty="0">
                <a:latin typeface="Times New Roman"/>
                <a:cs typeface="Times New Roman"/>
              </a:rPr>
              <a:t>a canal </a:t>
            </a:r>
            <a:r>
              <a:rPr lang="en-US" sz="1900" dirty="0" smtClean="0">
                <a:latin typeface="Times New Roman"/>
                <a:cs typeface="Times New Roman"/>
              </a:rPr>
              <a:t>Panama</a:t>
            </a:r>
            <a:endParaRPr lang="en-US" sz="1900" dirty="0">
              <a:latin typeface="Times New Roman"/>
              <a:cs typeface="Times New Roman"/>
            </a:endParaRPr>
          </a:p>
        </p:txBody>
      </p:sp>
    </p:spTree>
    <p:extLst>
      <p:ext uri="{BB962C8B-B14F-4D97-AF65-F5344CB8AC3E}">
        <p14:creationId xmlns:p14="http://schemas.microsoft.com/office/powerpoint/2010/main" val="17086262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Example: Is a string a palindrome?</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34</a:t>
            </a:fld>
            <a:endParaRPr lang="en-US"/>
          </a:p>
        </p:txBody>
      </p:sp>
      <p:sp>
        <p:nvSpPr>
          <p:cNvPr id="5" name="Rectangle 4"/>
          <p:cNvSpPr/>
          <p:nvPr/>
        </p:nvSpPr>
        <p:spPr>
          <a:xfrm>
            <a:off x="381000" y="1600200"/>
            <a:ext cx="8534400" cy="3416320"/>
          </a:xfrm>
          <a:prstGeom prst="rect">
            <a:avLst/>
          </a:prstGeom>
          <a:solidFill>
            <a:srgbClr val="FFFFCC"/>
          </a:solidFill>
          <a:ln>
            <a:solidFill>
              <a:srgbClr val="0070C0"/>
            </a:solidFill>
          </a:ln>
        </p:spPr>
        <p:txBody>
          <a:bodyPr wrap="square">
            <a:spAutoFit/>
          </a:bodyPr>
          <a:lstStyle/>
          <a:p>
            <a:r>
              <a:rPr lang="en-US" dirty="0" smtClean="0"/>
              <a:t>/</a:t>
            </a:r>
            <a:r>
              <a:rPr lang="en-US" dirty="0"/>
              <a:t>** = "s is a palindrome" */</a:t>
            </a:r>
          </a:p>
          <a:p>
            <a:r>
              <a:rPr lang="en-US" b="1" dirty="0" smtClean="0"/>
              <a:t>public</a:t>
            </a:r>
            <a:r>
              <a:rPr lang="en-US" dirty="0" smtClean="0"/>
              <a:t> </a:t>
            </a:r>
            <a:r>
              <a:rPr lang="en-US" dirty="0"/>
              <a:t>static </a:t>
            </a:r>
            <a:r>
              <a:rPr lang="en-US" dirty="0" err="1"/>
              <a:t>boolean</a:t>
            </a:r>
            <a:r>
              <a:rPr lang="en-US" dirty="0"/>
              <a:t> </a:t>
            </a:r>
            <a:r>
              <a:rPr lang="en-US" dirty="0" err="1" smtClean="0"/>
              <a:t>isPal</a:t>
            </a:r>
            <a:r>
              <a:rPr lang="en-US" dirty="0" smtClean="0"/>
              <a:t>(</a:t>
            </a:r>
            <a:r>
              <a:rPr lang="en-US" dirty="0"/>
              <a:t>String s) {</a:t>
            </a:r>
          </a:p>
          <a:p>
            <a:r>
              <a:rPr lang="en-US" dirty="0"/>
              <a:t>    </a:t>
            </a:r>
            <a:r>
              <a:rPr lang="en-US" dirty="0" smtClean="0"/>
              <a:t> </a:t>
            </a:r>
            <a:r>
              <a:rPr lang="en-US" b="1" dirty="0"/>
              <a:t>if</a:t>
            </a:r>
            <a:r>
              <a:rPr lang="en-US" dirty="0"/>
              <a:t> (</a:t>
            </a:r>
            <a:r>
              <a:rPr lang="en-US" dirty="0" err="1"/>
              <a:t>s.length</a:t>
            </a:r>
            <a:r>
              <a:rPr lang="en-US" dirty="0"/>
              <a:t>() &lt;= 1)</a:t>
            </a:r>
          </a:p>
          <a:p>
            <a:r>
              <a:rPr lang="en-US" dirty="0"/>
              <a:t>         </a:t>
            </a:r>
            <a:r>
              <a:rPr lang="en-US" b="1" dirty="0" smtClean="0"/>
              <a:t>return</a:t>
            </a:r>
            <a:r>
              <a:rPr lang="en-US" dirty="0" smtClean="0"/>
              <a:t> </a:t>
            </a:r>
            <a:r>
              <a:rPr lang="en-US" dirty="0"/>
              <a:t>true;</a:t>
            </a:r>
          </a:p>
          <a:p>
            <a:r>
              <a:rPr lang="en-US" dirty="0"/>
              <a:t>        </a:t>
            </a:r>
          </a:p>
          <a:p>
            <a:r>
              <a:rPr lang="en-US" dirty="0"/>
              <a:t>     </a:t>
            </a:r>
            <a:r>
              <a:rPr lang="en-US" dirty="0" smtClean="0"/>
              <a:t>/</a:t>
            </a:r>
            <a:r>
              <a:rPr lang="en-US" dirty="0"/>
              <a:t>/ </a:t>
            </a:r>
            <a:r>
              <a:rPr lang="en-US" dirty="0" smtClean="0"/>
              <a:t>{ s </a:t>
            </a:r>
            <a:r>
              <a:rPr lang="en-US" dirty="0"/>
              <a:t>has at least 2 </a:t>
            </a:r>
            <a:r>
              <a:rPr lang="en-US" dirty="0" smtClean="0"/>
              <a:t>chars }</a:t>
            </a:r>
            <a:endParaRPr lang="en-US" dirty="0"/>
          </a:p>
          <a:p>
            <a:r>
              <a:rPr lang="en-US" dirty="0"/>
              <a:t>     </a:t>
            </a:r>
            <a:r>
              <a:rPr lang="en-US" b="1" dirty="0" err="1" smtClean="0"/>
              <a:t>int</a:t>
            </a:r>
            <a:r>
              <a:rPr lang="en-US" dirty="0" smtClean="0"/>
              <a:t> </a:t>
            </a:r>
            <a:r>
              <a:rPr lang="en-US" dirty="0"/>
              <a:t>n= </a:t>
            </a:r>
            <a:r>
              <a:rPr lang="en-US" dirty="0" err="1"/>
              <a:t>s.length</a:t>
            </a:r>
            <a:r>
              <a:rPr lang="en-US" dirty="0"/>
              <a:t>()-1;</a:t>
            </a:r>
          </a:p>
          <a:p>
            <a:r>
              <a:rPr lang="en-US" dirty="0"/>
              <a:t>     </a:t>
            </a:r>
            <a:r>
              <a:rPr lang="en-US" b="1" dirty="0" smtClean="0"/>
              <a:t>return</a:t>
            </a:r>
            <a:r>
              <a:rPr lang="en-US" dirty="0" smtClean="0"/>
              <a:t> </a:t>
            </a:r>
            <a:r>
              <a:rPr lang="en-US" dirty="0" err="1"/>
              <a:t>s.charAt</a:t>
            </a:r>
            <a:r>
              <a:rPr lang="en-US" dirty="0"/>
              <a:t>(0) == </a:t>
            </a:r>
            <a:r>
              <a:rPr lang="en-US" dirty="0" err="1"/>
              <a:t>s.charAt</a:t>
            </a:r>
            <a:r>
              <a:rPr lang="en-US" dirty="0"/>
              <a:t>(n</a:t>
            </a:r>
            <a:r>
              <a:rPr lang="en-US" dirty="0" smtClean="0"/>
              <a:t>)  &amp;&amp;  </a:t>
            </a:r>
            <a:r>
              <a:rPr lang="en-US" dirty="0" err="1" smtClean="0"/>
              <a:t>isPal</a:t>
            </a:r>
            <a:r>
              <a:rPr lang="en-US" dirty="0" smtClean="0"/>
              <a:t>(</a:t>
            </a:r>
            <a:r>
              <a:rPr lang="en-US" dirty="0" err="1" smtClean="0"/>
              <a:t>s.substring</a:t>
            </a:r>
            <a:r>
              <a:rPr lang="en-US" dirty="0" smtClean="0"/>
              <a:t>(1,n</a:t>
            </a:r>
            <a:r>
              <a:rPr lang="en-US" dirty="0"/>
              <a:t>))</a:t>
            </a:r>
            <a:r>
              <a:rPr lang="en-US" dirty="0" smtClean="0"/>
              <a:t>;</a:t>
            </a:r>
          </a:p>
          <a:p>
            <a:r>
              <a:rPr lang="en-US" dirty="0" smtClean="0"/>
              <a:t>}</a:t>
            </a:r>
            <a:endParaRPr lang="en-US" dirty="0"/>
          </a:p>
        </p:txBody>
      </p:sp>
      <p:sp>
        <p:nvSpPr>
          <p:cNvPr id="10" name="TextBox 9"/>
          <p:cNvSpPr txBox="1"/>
          <p:nvPr/>
        </p:nvSpPr>
        <p:spPr>
          <a:xfrm>
            <a:off x="4876800" y="2590800"/>
            <a:ext cx="2761281" cy="830997"/>
          </a:xfrm>
          <a:prstGeom prst="rect">
            <a:avLst/>
          </a:prstGeom>
          <a:solidFill>
            <a:schemeClr val="accent2"/>
          </a:solidFill>
        </p:spPr>
        <p:txBody>
          <a:bodyPr wrap="square" rtlCol="0">
            <a:spAutoFit/>
          </a:bodyPr>
          <a:lstStyle/>
          <a:p>
            <a:pPr algn="ctr"/>
            <a:r>
              <a:rPr lang="en-US" b="1" dirty="0" smtClean="0">
                <a:solidFill>
                  <a:srgbClr val="FFFF00"/>
                </a:solidFill>
              </a:rPr>
              <a:t>Substring from </a:t>
            </a:r>
            <a:br>
              <a:rPr lang="en-US" b="1" dirty="0" smtClean="0">
                <a:solidFill>
                  <a:srgbClr val="FFFF00"/>
                </a:solidFill>
              </a:rPr>
            </a:br>
            <a:r>
              <a:rPr lang="en-US" b="1" dirty="0" smtClean="0">
                <a:solidFill>
                  <a:srgbClr val="FFFF00"/>
                </a:solidFill>
              </a:rPr>
              <a:t>s[1</a:t>
            </a:r>
            <a:r>
              <a:rPr lang="en-US" b="1" dirty="0">
                <a:solidFill>
                  <a:srgbClr val="FFFF00"/>
                </a:solidFill>
              </a:rPr>
              <a:t>]</a:t>
            </a:r>
            <a:r>
              <a:rPr lang="en-US" b="1" dirty="0" smtClean="0">
                <a:solidFill>
                  <a:srgbClr val="FFFF00"/>
                </a:solidFill>
              </a:rPr>
              <a:t> to s[n-1]</a:t>
            </a:r>
            <a:endParaRPr lang="en-US" b="1" dirty="0">
              <a:solidFill>
                <a:srgbClr val="FFFF00"/>
              </a:solidFill>
            </a:endParaRPr>
          </a:p>
        </p:txBody>
      </p:sp>
      <p:cxnSp>
        <p:nvCxnSpPr>
          <p:cNvPr id="12" name="Straight Arrow Connector 11"/>
          <p:cNvCxnSpPr/>
          <p:nvPr/>
        </p:nvCxnSpPr>
        <p:spPr>
          <a:xfrm>
            <a:off x="6010759" y="3398459"/>
            <a:ext cx="1685441" cy="79254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747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219200" y="174625"/>
            <a:ext cx="7239000" cy="1149350"/>
          </a:xfrm>
          <a:ln/>
        </p:spPr>
        <p:txBody>
          <a:bodyPr rIns="132080">
            <a:normAutofit/>
          </a:bodyPr>
          <a:lstStyle/>
          <a:p>
            <a:r>
              <a:rPr lang="en-US" sz="3200" dirty="0">
                <a:solidFill>
                  <a:srgbClr val="800000"/>
                </a:solidFill>
              </a:rPr>
              <a:t>The Fibonacci Function</a:t>
            </a:r>
          </a:p>
        </p:txBody>
      </p:sp>
      <p:sp>
        <p:nvSpPr>
          <p:cNvPr id="11" name="Slide Number Placeholder 3"/>
          <p:cNvSpPr>
            <a:spLocks noGrp="1"/>
          </p:cNvSpPr>
          <p:nvPr>
            <p:ph type="sldNum" sz="quarter" idx="12"/>
          </p:nvPr>
        </p:nvSpPr>
        <p:spPr/>
        <p:txBody>
          <a:bodyPr>
            <a:normAutofit fontScale="85000" lnSpcReduction="20000"/>
          </a:bodyPr>
          <a:lstStyle/>
          <a:p>
            <a:fld id="{966615C3-CC08-4A6B-A8A8-842E85B2A13A}" type="slidenum">
              <a:rPr lang="en-US"/>
              <a:pPr/>
              <a:t>35</a:t>
            </a:fld>
            <a:endParaRPr lang="en-US"/>
          </a:p>
        </p:txBody>
      </p:sp>
      <p:sp>
        <p:nvSpPr>
          <p:cNvPr id="11266" name="Rectangle 2"/>
          <p:cNvSpPr>
            <a:spLocks noGrp="1" noChangeArrowheads="1"/>
          </p:cNvSpPr>
          <p:nvPr>
            <p:ph sz="quarter" idx="1"/>
          </p:nvPr>
        </p:nvSpPr>
        <p:spPr>
          <a:xfrm>
            <a:off x="685800" y="1717675"/>
            <a:ext cx="5638800" cy="4119563"/>
          </a:xfrm>
          <a:ln/>
        </p:spPr>
        <p:txBody>
          <a:bodyPr rIns="132080">
            <a:normAutofit/>
          </a:bodyPr>
          <a:lstStyle/>
          <a:p>
            <a:pPr marL="0" indent="0">
              <a:buNone/>
            </a:pPr>
            <a:r>
              <a:rPr lang="en-US" sz="2400" dirty="0"/>
              <a:t>Mathematical definition:</a:t>
            </a:r>
          </a:p>
          <a:p>
            <a:pPr>
              <a:spcBef>
                <a:spcPct val="0"/>
              </a:spcBef>
              <a:buFont typeface="Wingdings" charset="2"/>
              <a:buNone/>
            </a:pPr>
            <a:r>
              <a:rPr lang="en-US" sz="2400" dirty="0"/>
              <a:t>       fib(0) = 0</a:t>
            </a:r>
          </a:p>
          <a:p>
            <a:pPr>
              <a:spcBef>
                <a:spcPct val="0"/>
              </a:spcBef>
              <a:buFont typeface="Wingdings" charset="2"/>
              <a:buNone/>
            </a:pPr>
            <a:r>
              <a:rPr lang="en-US" sz="2400" dirty="0"/>
              <a:t>       fib(1) = 1</a:t>
            </a:r>
          </a:p>
          <a:p>
            <a:pPr>
              <a:spcBef>
                <a:spcPct val="0"/>
              </a:spcBef>
              <a:buFont typeface="Wingdings" charset="2"/>
              <a:buNone/>
            </a:pPr>
            <a:r>
              <a:rPr lang="en-US" sz="2400" dirty="0"/>
              <a:t>       fib(n) = fib(n </a:t>
            </a:r>
            <a:r>
              <a:rPr lang="en-US" sz="2400" dirty="0" smtClean="0">
                <a:latin typeface="Symbol" charset="2"/>
                <a:ea typeface="Symbol" charset="2"/>
                <a:cs typeface="Symbol" charset="2"/>
                <a:sym typeface="Symbol" charset="2"/>
              </a:rPr>
              <a:t>-</a:t>
            </a:r>
            <a:r>
              <a:rPr lang="en-US" sz="2400" dirty="0" smtClean="0"/>
              <a:t> </a:t>
            </a:r>
            <a:r>
              <a:rPr lang="en-US" sz="2400" dirty="0"/>
              <a:t>1) + fib(n </a:t>
            </a:r>
            <a:r>
              <a:rPr lang="en-US" sz="2400" dirty="0" smtClean="0">
                <a:latin typeface="Symbol" charset="2"/>
                <a:ea typeface="Symbol" charset="2"/>
                <a:cs typeface="Symbol" charset="2"/>
                <a:sym typeface="Symbol" charset="2"/>
              </a:rPr>
              <a:t>-</a:t>
            </a:r>
            <a:r>
              <a:rPr lang="en-US" sz="2400" dirty="0" smtClean="0"/>
              <a:t> </a:t>
            </a:r>
            <a:r>
              <a:rPr lang="en-US" sz="2400" dirty="0"/>
              <a:t>2</a:t>
            </a:r>
            <a:r>
              <a:rPr lang="en-US" sz="2400" dirty="0" smtClean="0"/>
              <a:t>)  </a:t>
            </a:r>
            <a:r>
              <a:rPr lang="en-US" sz="2400" dirty="0"/>
              <a:t>n ≥ </a:t>
            </a:r>
            <a:r>
              <a:rPr lang="en-US" sz="2400" dirty="0" smtClean="0"/>
              <a:t>2</a:t>
            </a:r>
            <a:endParaRPr lang="en-US" sz="2400" dirty="0"/>
          </a:p>
          <a:p>
            <a:pPr>
              <a:spcBef>
                <a:spcPct val="0"/>
              </a:spcBef>
            </a:pPr>
            <a:endParaRPr lang="en-US" sz="2400" dirty="0"/>
          </a:p>
          <a:p>
            <a:pPr marL="0" indent="0">
              <a:spcBef>
                <a:spcPct val="0"/>
              </a:spcBef>
              <a:buNone/>
            </a:pPr>
            <a:r>
              <a:rPr lang="en-US" sz="2400" dirty="0"/>
              <a:t>Fibonacci sequence:  </a:t>
            </a:r>
            <a:r>
              <a:rPr lang="en-US" sz="2400" dirty="0" smtClean="0"/>
              <a:t>0 1 1 2 3 5 8 13 </a:t>
            </a:r>
            <a:r>
              <a:rPr lang="en-US" sz="2400" dirty="0"/>
              <a:t>…</a:t>
            </a:r>
          </a:p>
        </p:txBody>
      </p:sp>
      <p:sp>
        <p:nvSpPr>
          <p:cNvPr id="11267" name="Rectangle 3"/>
          <p:cNvSpPr>
            <a:spLocks/>
          </p:cNvSpPr>
          <p:nvPr/>
        </p:nvSpPr>
        <p:spPr bwMode="auto">
          <a:xfrm>
            <a:off x="914400" y="4343400"/>
            <a:ext cx="4724400" cy="2215991"/>
          </a:xfrm>
          <a:prstGeom prst="rect">
            <a:avLst/>
          </a:prstGeom>
          <a:solidFill>
            <a:srgbClr val="FFFFCC"/>
          </a:solidFill>
          <a:ln w="12700">
            <a:solidFill>
              <a:schemeClr val="tx1"/>
            </a:solidFill>
            <a:prstDash val="solid"/>
            <a:miter lim="800000"/>
            <a:headEnd type="none" w="med" len="med"/>
            <a:tailEnd type="none" w="med" len="med"/>
          </a:ln>
        </p:spPr>
        <p:txBody>
          <a:bodyPr wrap="square" lIns="0" tIns="0" rIns="40639" bIns="0">
            <a:spAutoFit/>
          </a:bodyPr>
          <a:lstStyle/>
          <a:p>
            <a:pPr marL="39688"/>
            <a:r>
              <a:rPr lang="en-US" dirty="0" smtClean="0">
                <a:solidFill>
                  <a:schemeClr val="tx1"/>
                </a:solidFill>
                <a:latin typeface="Times New Roman"/>
                <a:cs typeface="Times New Roman"/>
                <a:sym typeface="Courier New" charset="0"/>
              </a:rPr>
              <a:t>/** = </a:t>
            </a:r>
            <a:r>
              <a:rPr lang="en-US" dirty="0" err="1" smtClean="0">
                <a:solidFill>
                  <a:schemeClr val="tx1"/>
                </a:solidFill>
                <a:latin typeface="Times New Roman"/>
                <a:cs typeface="Times New Roman"/>
                <a:sym typeface="Courier New" charset="0"/>
              </a:rPr>
              <a:t>fibonacci</a:t>
            </a:r>
            <a:r>
              <a:rPr lang="en-US" dirty="0" smtClean="0">
                <a:solidFill>
                  <a:schemeClr val="tx1"/>
                </a:solidFill>
                <a:latin typeface="Times New Roman"/>
                <a:cs typeface="Times New Roman"/>
                <a:sym typeface="Courier New" charset="0"/>
              </a:rPr>
              <a:t>(n). Pre: n &gt;= 0 */</a:t>
            </a:r>
          </a:p>
          <a:p>
            <a:pPr marL="39688"/>
            <a:r>
              <a:rPr lang="en-US" b="1" dirty="0" smtClean="0">
                <a:solidFill>
                  <a:schemeClr val="tx1"/>
                </a:solidFill>
                <a:latin typeface="Times New Roman"/>
                <a:cs typeface="Times New Roman"/>
                <a:sym typeface="Courier New" charset="0"/>
              </a:rPr>
              <a:t>static</a:t>
            </a:r>
            <a:r>
              <a:rPr lang="en-US" dirty="0" smtClean="0">
                <a:solidFill>
                  <a:schemeClr val="tx1"/>
                </a:solidFill>
                <a:latin typeface="Times New Roman"/>
                <a:cs typeface="Times New Roman"/>
                <a:sym typeface="Courier New" charset="0"/>
              </a:rPr>
              <a:t> </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fib(</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if</a:t>
            </a:r>
            <a:r>
              <a:rPr lang="en-US" dirty="0">
                <a:solidFill>
                  <a:schemeClr val="tx1"/>
                </a:solidFill>
                <a:latin typeface="Times New Roman"/>
                <a:cs typeface="Times New Roman"/>
                <a:sym typeface="Courier New" charset="0"/>
              </a:rPr>
              <a:t> (n </a:t>
            </a:r>
            <a:r>
              <a:rPr lang="en-US" dirty="0" smtClean="0">
                <a:solidFill>
                  <a:schemeClr val="tx1"/>
                </a:solidFill>
                <a:latin typeface="Times New Roman"/>
                <a:cs typeface="Times New Roman"/>
                <a:sym typeface="Courier New" charset="0"/>
              </a:rPr>
              <a:t>&lt;= 1)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n;</a:t>
            </a:r>
          </a:p>
          <a:p>
            <a:pPr marL="39688"/>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  // { 1 &lt; n }</a:t>
            </a:r>
          </a:p>
          <a:p>
            <a:pPr marL="39688"/>
            <a:r>
              <a:rPr lang="en-US" dirty="0" smtClean="0">
                <a:solidFill>
                  <a:schemeClr val="tx1"/>
                </a:solidFill>
                <a:latin typeface="Times New Roman"/>
                <a:cs typeface="Times New Roman"/>
                <a:sym typeface="Courier New" charset="0"/>
              </a:rPr>
              <a:t>   </a:t>
            </a:r>
            <a:r>
              <a:rPr lang="en-US" b="1" dirty="0" smtClean="0">
                <a:solidFill>
                  <a:schemeClr val="tx1"/>
                </a:solidFill>
                <a:latin typeface="Times New Roman"/>
                <a:cs typeface="Times New Roman"/>
                <a:sym typeface="Courier New" charset="0"/>
              </a:rPr>
              <a:t>return</a:t>
            </a:r>
            <a:r>
              <a:rPr lang="en-US" dirty="0" smtClean="0">
                <a:solidFill>
                  <a:schemeClr val="tx1"/>
                </a:solidFill>
                <a:latin typeface="Times New Roman"/>
                <a:cs typeface="Times New Roman"/>
                <a:sym typeface="Courier New" charset="0"/>
              </a:rPr>
              <a:t> fib(n-1) </a:t>
            </a:r>
            <a:r>
              <a:rPr lang="en-US" dirty="0">
                <a:solidFill>
                  <a:schemeClr val="tx1"/>
                </a:solidFill>
                <a:latin typeface="Times New Roman"/>
                <a:cs typeface="Times New Roman"/>
                <a:sym typeface="Courier New" charset="0"/>
              </a:rPr>
              <a:t>+ </a:t>
            </a:r>
            <a:r>
              <a:rPr lang="en-US" dirty="0" smtClean="0">
                <a:solidFill>
                  <a:schemeClr val="tx1"/>
                </a:solidFill>
                <a:latin typeface="Times New Roman"/>
                <a:cs typeface="Times New Roman"/>
                <a:sym typeface="Courier New" charset="0"/>
              </a:rPr>
              <a:t>fib(n-2);</a:t>
            </a:r>
            <a:endParaRPr lang="en-US" dirty="0">
              <a:solidFill>
                <a:schemeClr val="tx1"/>
              </a:solidFill>
              <a:latin typeface="Times New Roman"/>
              <a:cs typeface="Times New Roman"/>
              <a:sym typeface="Courier New" charset="0"/>
            </a:endParaRPr>
          </a:p>
          <a:p>
            <a:pPr marL="39688"/>
            <a:r>
              <a:rPr lang="en-US" dirty="0">
                <a:solidFill>
                  <a:schemeClr val="tx1"/>
                </a:solidFill>
                <a:latin typeface="Times New Roman"/>
                <a:cs typeface="Times New Roman"/>
                <a:sym typeface="Courier New" charset="0"/>
              </a:rPr>
              <a:t>} </a:t>
            </a:r>
          </a:p>
        </p:txBody>
      </p:sp>
      <p:grpSp>
        <p:nvGrpSpPr>
          <p:cNvPr id="11268" name="Group 4"/>
          <p:cNvGrpSpPr>
            <a:grpSpLocks/>
          </p:cNvGrpSpPr>
          <p:nvPr/>
        </p:nvGrpSpPr>
        <p:grpSpPr bwMode="auto">
          <a:xfrm>
            <a:off x="2743200" y="2209802"/>
            <a:ext cx="3267075" cy="452438"/>
            <a:chOff x="-144" y="333"/>
            <a:chExt cx="2058" cy="285"/>
          </a:xfrm>
        </p:grpSpPr>
        <p:sp>
          <p:nvSpPr>
            <p:cNvPr id="11269" name="Rectangle 5"/>
            <p:cNvSpPr>
              <a:spLocks/>
            </p:cNvSpPr>
            <p:nvPr/>
          </p:nvSpPr>
          <p:spPr bwMode="auto">
            <a:xfrm>
              <a:off x="440" y="333"/>
              <a:ext cx="1474" cy="280"/>
            </a:xfrm>
            <a:prstGeom prst="rect">
              <a:avLst/>
            </a:prstGeom>
            <a:noFill/>
            <a:ln w="12700">
              <a:noFill/>
              <a:miter lim="800000"/>
              <a:headEnd type="none" w="med" len="med"/>
              <a:tailEnd type="none" w="med" len="med"/>
            </a:ln>
          </p:spPr>
          <p:txBody>
            <a:bodyPr wrap="none" lIns="0" tIns="0" rIns="40639" bIns="0">
              <a:spAutoFit/>
            </a:bodyPr>
            <a:lstStyle/>
            <a:p>
              <a:pPr marL="39688">
                <a:spcBef>
                  <a:spcPts val="550"/>
                </a:spcBef>
              </a:pPr>
              <a:r>
                <a:rPr lang="en-US" dirty="0">
                  <a:solidFill>
                    <a:srgbClr val="00CC00"/>
                  </a:solidFill>
                  <a:latin typeface="Arial" charset="0"/>
                  <a:cs typeface="Arial" charset="0"/>
                  <a:sym typeface="Arial" charset="0"/>
                </a:rPr>
                <a:t>two base cases!</a:t>
              </a:r>
            </a:p>
          </p:txBody>
        </p:sp>
        <p:sp>
          <p:nvSpPr>
            <p:cNvPr id="11270" name="Line 6"/>
            <p:cNvSpPr>
              <a:spLocks noChangeShapeType="1"/>
            </p:cNvSpPr>
            <p:nvPr/>
          </p:nvSpPr>
          <p:spPr bwMode="auto">
            <a:xfrm rot="10800000">
              <a:off x="-144" y="411"/>
              <a:ext cx="584" cy="59"/>
            </a:xfrm>
            <a:prstGeom prst="line">
              <a:avLst/>
            </a:prstGeom>
            <a:noFill/>
            <a:ln w="12700">
              <a:solidFill>
                <a:schemeClr val="tx1"/>
              </a:solidFill>
              <a:prstDash val="solid"/>
              <a:round/>
              <a:headEnd type="none" w="med" len="med"/>
              <a:tailEnd type="triangle" w="med" len="med"/>
            </a:ln>
          </p:spPr>
          <p:txBody>
            <a:bodyPr/>
            <a:lstStyle/>
            <a:p>
              <a:endParaRPr lang="fr-BE"/>
            </a:p>
          </p:txBody>
        </p:sp>
        <p:sp>
          <p:nvSpPr>
            <p:cNvPr id="11271" name="Line 7"/>
            <p:cNvSpPr>
              <a:spLocks noChangeShapeType="1"/>
            </p:cNvSpPr>
            <p:nvPr/>
          </p:nvSpPr>
          <p:spPr bwMode="auto">
            <a:xfrm flipH="1">
              <a:off x="-144" y="470"/>
              <a:ext cx="584" cy="148"/>
            </a:xfrm>
            <a:prstGeom prst="line">
              <a:avLst/>
            </a:prstGeom>
            <a:noFill/>
            <a:ln w="12700">
              <a:solidFill>
                <a:schemeClr val="tx1"/>
              </a:solidFill>
              <a:prstDash val="solid"/>
              <a:round/>
              <a:headEnd type="none" w="med" len="med"/>
              <a:tailEnd type="triangle" w="med" len="med"/>
            </a:ln>
          </p:spPr>
          <p:txBody>
            <a:bodyPr/>
            <a:lstStyle/>
            <a:p>
              <a:endParaRPr lang="fr-BE"/>
            </a:p>
          </p:txBody>
        </p:sp>
      </p:grpSp>
      <p:pic>
        <p:nvPicPr>
          <p:cNvPr id="11272" name="Picture 8"/>
          <p:cNvPicPr>
            <a:picLocks noChangeArrowheads="1"/>
          </p:cNvPicPr>
          <p:nvPr/>
        </p:nvPicPr>
        <p:blipFill>
          <a:blip r:embed="rId2" cstate="print"/>
          <a:srcRect/>
          <a:stretch>
            <a:fillRect/>
          </a:stretch>
        </p:blipFill>
        <p:spPr bwMode="auto">
          <a:xfrm>
            <a:off x="6400800" y="1065213"/>
            <a:ext cx="2443163" cy="2973387"/>
          </a:xfrm>
          <a:prstGeom prst="rect">
            <a:avLst/>
          </a:prstGeom>
          <a:noFill/>
          <a:ln w="12700">
            <a:noFill/>
            <a:miter lim="800000"/>
            <a:headEnd/>
            <a:tailEnd/>
          </a:ln>
        </p:spPr>
      </p:pic>
      <p:sp>
        <p:nvSpPr>
          <p:cNvPr id="11273" name="Rectangle 9"/>
          <p:cNvSpPr>
            <a:spLocks/>
          </p:cNvSpPr>
          <p:nvPr/>
        </p:nvSpPr>
        <p:spPr bwMode="auto">
          <a:xfrm>
            <a:off x="6096000" y="4038600"/>
            <a:ext cx="2895600" cy="2362200"/>
          </a:xfrm>
          <a:prstGeom prst="rect">
            <a:avLst/>
          </a:prstGeom>
          <a:noFill/>
          <a:ln w="12700">
            <a:noFill/>
            <a:miter lim="800000"/>
            <a:headEnd type="none" w="med" len="med"/>
            <a:tailEnd type="none" w="med" len="med"/>
          </a:ln>
        </p:spPr>
        <p:txBody>
          <a:bodyPr lIns="0" tIns="0" rIns="40639" bIns="0"/>
          <a:lstStyle/>
          <a:p>
            <a:pPr marL="39688" algn="ctr">
              <a:spcBef>
                <a:spcPts val="350"/>
              </a:spcBef>
            </a:pPr>
            <a:r>
              <a:rPr lang="en-US" dirty="0">
                <a:solidFill>
                  <a:srgbClr val="9900CC"/>
                </a:solidFill>
                <a:latin typeface="Times New Roman"/>
                <a:cs typeface="Times New Roman"/>
                <a:sym typeface="Arial" charset="0"/>
              </a:rPr>
              <a:t>Fibonacci (Leonardo Pisano) </a:t>
            </a:r>
            <a:r>
              <a:rPr lang="en-US" dirty="0" smtClean="0">
                <a:solidFill>
                  <a:srgbClr val="9900CC"/>
                </a:solidFill>
                <a:latin typeface="Times New Roman"/>
                <a:cs typeface="Times New Roman"/>
                <a:sym typeface="Arial" charset="0"/>
              </a:rPr>
              <a:t>1170</a:t>
            </a:r>
            <a:r>
              <a:rPr lang="en-US" dirty="0" smtClean="0">
                <a:solidFill>
                  <a:srgbClr val="9900CC"/>
                </a:solidFill>
                <a:latin typeface="Times New Roman"/>
                <a:ea typeface="Symbol" charset="2"/>
                <a:cs typeface="Times New Roman"/>
                <a:sym typeface="Symbol" charset="2"/>
              </a:rPr>
              <a:t>-</a:t>
            </a:r>
            <a:r>
              <a:rPr lang="en-US" dirty="0" smtClean="0">
                <a:solidFill>
                  <a:srgbClr val="9900CC"/>
                </a:solidFill>
                <a:latin typeface="Times New Roman"/>
                <a:cs typeface="Times New Roman"/>
                <a:sym typeface="Arial" charset="0"/>
              </a:rPr>
              <a:t>1240</a:t>
            </a:r>
            <a:r>
              <a:rPr lang="en-US" dirty="0">
                <a:solidFill>
                  <a:srgbClr val="9900CC"/>
                </a:solidFill>
                <a:latin typeface="Times New Roman"/>
                <a:cs typeface="Times New Roman"/>
                <a:sym typeface="Arial" charset="0"/>
              </a:rPr>
              <a:t>?</a:t>
            </a:r>
          </a:p>
          <a:p>
            <a:pPr marL="39688" algn="ctr">
              <a:spcBef>
                <a:spcPts val="350"/>
              </a:spcBef>
            </a:pP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Statue in </a:t>
            </a:r>
            <a:r>
              <a:rPr lang="en-US" dirty="0" smtClean="0">
                <a:solidFill>
                  <a:srgbClr val="9900CC"/>
                </a:solidFill>
                <a:latin typeface="Times New Roman"/>
                <a:cs typeface="Times New Roman"/>
                <a:sym typeface="Arial" charset="0"/>
              </a:rPr>
              <a:t>Pisa </a:t>
            </a:r>
            <a:r>
              <a:rPr lang="en-US" dirty="0">
                <a:solidFill>
                  <a:srgbClr val="9900CC"/>
                </a:solidFill>
                <a:latin typeface="Times New Roman"/>
                <a:cs typeface="Times New Roman"/>
                <a:sym typeface="Arial" charset="0"/>
              </a:rPr>
              <a:t>Italy</a:t>
            </a:r>
          </a:p>
          <a:p>
            <a:pPr marL="39688" algn="ctr">
              <a:spcBef>
                <a:spcPts val="350"/>
              </a:spcBef>
            </a:pPr>
            <a:r>
              <a:rPr lang="en-US" dirty="0">
                <a:solidFill>
                  <a:srgbClr val="9900CC"/>
                </a:solidFill>
                <a:latin typeface="Times New Roman"/>
                <a:cs typeface="Times New Roman"/>
                <a:sym typeface="Arial" charset="0"/>
              </a:rPr>
              <a:t>Giovanni </a:t>
            </a:r>
            <a:r>
              <a:rPr lang="en-US" dirty="0" err="1">
                <a:solidFill>
                  <a:srgbClr val="9900CC"/>
                </a:solidFill>
                <a:latin typeface="Times New Roman"/>
                <a:cs typeface="Times New Roman"/>
                <a:sym typeface="Arial" charset="0"/>
              </a:rPr>
              <a:t>Paganucci</a:t>
            </a: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1863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800000"/>
                </a:solidFill>
              </a:rPr>
              <a:t>Example: Count the </a:t>
            </a:r>
            <a:r>
              <a:rPr lang="en-US" sz="3200" dirty="0">
                <a:solidFill>
                  <a:srgbClr val="800000"/>
                </a:solidFill>
              </a:rPr>
              <a:t>e</a:t>
            </a:r>
            <a:r>
              <a:rPr lang="en-US" sz="3200" dirty="0" smtClean="0">
                <a:solidFill>
                  <a:srgbClr val="800000"/>
                </a:solidFill>
              </a:rPr>
              <a:t>’s in a string</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36</a:t>
            </a:fld>
            <a:endParaRPr lang="en-US"/>
          </a:p>
        </p:txBody>
      </p:sp>
      <p:sp>
        <p:nvSpPr>
          <p:cNvPr id="4" name="Content Placeholder 3"/>
          <p:cNvSpPr>
            <a:spLocks noGrp="1"/>
          </p:cNvSpPr>
          <p:nvPr>
            <p:ph sz="quarter" idx="1"/>
          </p:nvPr>
        </p:nvSpPr>
        <p:spPr>
          <a:xfrm>
            <a:off x="612648" y="5486400"/>
            <a:ext cx="8153400" cy="914400"/>
          </a:xfrm>
        </p:spPr>
        <p:txBody>
          <a:bodyPr>
            <a:normAutofit/>
          </a:bodyPr>
          <a:lstStyle/>
          <a:p>
            <a:r>
              <a:rPr lang="en-US" sz="2400" dirty="0" err="1"/>
              <a:t>countEm</a:t>
            </a:r>
            <a:r>
              <a:rPr lang="en-US" sz="2400" dirty="0"/>
              <a:t>(‘</a:t>
            </a:r>
            <a:r>
              <a:rPr lang="en-US" sz="2400" dirty="0" smtClean="0"/>
              <a:t>e’, “it is </a:t>
            </a:r>
            <a:r>
              <a:rPr lang="en-US" sz="2400" dirty="0" smtClean="0">
                <a:solidFill>
                  <a:srgbClr val="00B050"/>
                </a:solidFill>
              </a:rPr>
              <a:t>e</a:t>
            </a:r>
            <a:r>
              <a:rPr lang="en-US" sz="2400" dirty="0" smtClean="0"/>
              <a:t>asy to s</a:t>
            </a:r>
            <a:r>
              <a:rPr lang="en-US" sz="2400" dirty="0" smtClean="0">
                <a:solidFill>
                  <a:srgbClr val="00B050"/>
                </a:solidFill>
              </a:rPr>
              <a:t>ee</a:t>
            </a:r>
            <a:r>
              <a:rPr lang="en-US" sz="2400" dirty="0" smtClean="0"/>
              <a:t> that this has many </a:t>
            </a:r>
            <a:r>
              <a:rPr lang="en-US" sz="2400" dirty="0" smtClean="0">
                <a:solidFill>
                  <a:srgbClr val="00B050"/>
                </a:solidFill>
              </a:rPr>
              <a:t>e</a:t>
            </a:r>
            <a:r>
              <a:rPr lang="en-US" sz="2400" dirty="0" smtClean="0"/>
              <a:t>’s”) = 4</a:t>
            </a:r>
          </a:p>
          <a:p>
            <a:r>
              <a:rPr lang="en-US" sz="2400" dirty="0" err="1"/>
              <a:t>countEm</a:t>
            </a:r>
            <a:r>
              <a:rPr lang="en-US" sz="2400" dirty="0"/>
              <a:t>(‘</a:t>
            </a:r>
            <a:r>
              <a:rPr lang="en-US" sz="2400" smtClean="0"/>
              <a:t>e’, </a:t>
            </a:r>
            <a:r>
              <a:rPr lang="en-US" sz="2400" dirty="0" smtClean="0"/>
              <a:t>“Mississippi”) = 0</a:t>
            </a:r>
            <a:endParaRPr lang="en-US" sz="2400" dirty="0"/>
          </a:p>
        </p:txBody>
      </p:sp>
      <p:sp>
        <p:nvSpPr>
          <p:cNvPr id="5" name="Rectangle 4"/>
          <p:cNvSpPr/>
          <p:nvPr/>
        </p:nvSpPr>
        <p:spPr>
          <a:xfrm>
            <a:off x="381000" y="1689080"/>
            <a:ext cx="8610600" cy="3724097"/>
          </a:xfrm>
          <a:prstGeom prst="rect">
            <a:avLst/>
          </a:prstGeom>
          <a:solidFill>
            <a:srgbClr val="FFFFCC"/>
          </a:solidFill>
          <a:ln>
            <a:solidFill>
              <a:srgbClr val="0070C0"/>
            </a:solidFill>
          </a:ln>
        </p:spPr>
        <p:txBody>
          <a:bodyPr wrap="square">
            <a:spAutoFit/>
          </a:bodyPr>
          <a:lstStyle/>
          <a:p>
            <a:r>
              <a:rPr lang="en-US" dirty="0"/>
              <a:t> /** =  </a:t>
            </a:r>
            <a:r>
              <a:rPr lang="en-US" dirty="0" smtClean="0"/>
              <a:t>number </a:t>
            </a:r>
            <a:r>
              <a:rPr lang="en-US" dirty="0"/>
              <a:t>of times c occurs in s */</a:t>
            </a:r>
          </a:p>
          <a:p>
            <a:r>
              <a:rPr lang="en-US" dirty="0"/>
              <a:t> </a:t>
            </a:r>
            <a:r>
              <a:rPr lang="en-US" b="1" dirty="0" smtClean="0"/>
              <a:t>public</a:t>
            </a:r>
            <a:r>
              <a:rPr lang="en-US" dirty="0" smtClean="0"/>
              <a:t> </a:t>
            </a:r>
            <a:r>
              <a:rPr lang="en-US" b="1" dirty="0"/>
              <a:t>static</a:t>
            </a:r>
            <a:r>
              <a:rPr lang="en-US" dirty="0"/>
              <a:t> </a:t>
            </a:r>
            <a:r>
              <a:rPr lang="en-US" b="1" dirty="0" err="1"/>
              <a:t>int</a:t>
            </a:r>
            <a:r>
              <a:rPr lang="en-US" dirty="0"/>
              <a:t> </a:t>
            </a:r>
            <a:r>
              <a:rPr lang="en-US" dirty="0" err="1" smtClean="0"/>
              <a:t>countEm</a:t>
            </a:r>
            <a:r>
              <a:rPr lang="en-US" dirty="0" smtClean="0"/>
              <a:t>(</a:t>
            </a:r>
            <a:r>
              <a:rPr lang="en-US" b="1" dirty="0" smtClean="0"/>
              <a:t>char</a:t>
            </a:r>
            <a:r>
              <a:rPr lang="en-US" dirty="0" smtClean="0"/>
              <a:t> c, </a:t>
            </a:r>
            <a:r>
              <a:rPr lang="en-US" dirty="0"/>
              <a:t>String s) {</a:t>
            </a:r>
          </a:p>
          <a:p>
            <a:r>
              <a:rPr lang="en-US" dirty="0"/>
              <a:t>    </a:t>
            </a:r>
            <a:r>
              <a:rPr lang="en-US" b="1" dirty="0" smtClean="0"/>
              <a:t>if</a:t>
            </a:r>
            <a:r>
              <a:rPr lang="en-US" dirty="0" smtClean="0"/>
              <a:t> </a:t>
            </a:r>
            <a:r>
              <a:rPr lang="en-US" dirty="0"/>
              <a:t>(</a:t>
            </a:r>
            <a:r>
              <a:rPr lang="en-US" dirty="0" err="1"/>
              <a:t>s.length</a:t>
            </a:r>
            <a:r>
              <a:rPr lang="en-US" dirty="0"/>
              <a:t>() == 0</a:t>
            </a:r>
            <a:r>
              <a:rPr lang="en-US" dirty="0" smtClean="0"/>
              <a:t>) </a:t>
            </a:r>
            <a:r>
              <a:rPr lang="en-US" b="1" dirty="0" smtClean="0"/>
              <a:t>return</a:t>
            </a:r>
            <a:r>
              <a:rPr lang="en-US" dirty="0" smtClean="0"/>
              <a:t> </a:t>
            </a:r>
            <a:r>
              <a:rPr lang="en-US" dirty="0"/>
              <a:t>0</a:t>
            </a:r>
            <a:r>
              <a:rPr lang="en-US" dirty="0" smtClean="0"/>
              <a:t>;</a:t>
            </a:r>
            <a:endParaRPr lang="en-US" dirty="0"/>
          </a:p>
          <a:p>
            <a:pPr>
              <a:spcBef>
                <a:spcPts val="1200"/>
              </a:spcBef>
            </a:pPr>
            <a:r>
              <a:rPr lang="en-US" dirty="0"/>
              <a:t>    </a:t>
            </a:r>
            <a:r>
              <a:rPr lang="en-US" dirty="0" smtClean="0"/>
              <a:t>/</a:t>
            </a:r>
            <a:r>
              <a:rPr lang="en-US" dirty="0"/>
              <a:t>/ { s has at least 1 character }</a:t>
            </a:r>
          </a:p>
          <a:p>
            <a:r>
              <a:rPr lang="en-US" dirty="0"/>
              <a:t>    </a:t>
            </a:r>
            <a:r>
              <a:rPr lang="en-US" b="1" dirty="0" smtClean="0"/>
              <a:t>if</a:t>
            </a:r>
            <a:r>
              <a:rPr lang="en-US" dirty="0" smtClean="0"/>
              <a:t> </a:t>
            </a:r>
            <a:r>
              <a:rPr lang="en-US" dirty="0"/>
              <a:t>(</a:t>
            </a:r>
            <a:r>
              <a:rPr lang="en-US" dirty="0" err="1"/>
              <a:t>s.charAt</a:t>
            </a:r>
            <a:r>
              <a:rPr lang="en-US" dirty="0"/>
              <a:t>(0) != c)</a:t>
            </a:r>
          </a:p>
          <a:p>
            <a:r>
              <a:rPr lang="en-US" dirty="0"/>
              <a:t>         </a:t>
            </a:r>
            <a:r>
              <a:rPr lang="en-US" b="1" dirty="0" smtClean="0"/>
              <a:t>return</a:t>
            </a:r>
            <a:r>
              <a:rPr lang="en-US" dirty="0" smtClean="0"/>
              <a:t> </a:t>
            </a:r>
            <a:r>
              <a:rPr lang="en-US" dirty="0" err="1" smtClean="0"/>
              <a:t>countEm</a:t>
            </a:r>
            <a:r>
              <a:rPr lang="en-US" dirty="0" smtClean="0"/>
              <a:t>(c, </a:t>
            </a:r>
            <a:r>
              <a:rPr lang="en-US" dirty="0" err="1"/>
              <a:t>s.substring</a:t>
            </a:r>
            <a:r>
              <a:rPr lang="en-US" dirty="0"/>
              <a:t>(1))</a:t>
            </a:r>
            <a:r>
              <a:rPr lang="en-US" dirty="0" smtClean="0"/>
              <a:t>;</a:t>
            </a:r>
            <a:endParaRPr lang="en-US" dirty="0"/>
          </a:p>
          <a:p>
            <a:pPr>
              <a:spcBef>
                <a:spcPts val="1200"/>
              </a:spcBef>
            </a:pPr>
            <a:r>
              <a:rPr lang="en-US" dirty="0"/>
              <a:t>    </a:t>
            </a:r>
            <a:r>
              <a:rPr lang="en-US" dirty="0" smtClean="0"/>
              <a:t>/</a:t>
            </a:r>
            <a:r>
              <a:rPr lang="en-US" dirty="0"/>
              <a:t>/ { first character of s is c}</a:t>
            </a:r>
          </a:p>
          <a:p>
            <a:r>
              <a:rPr lang="en-US" dirty="0"/>
              <a:t>    </a:t>
            </a:r>
            <a:r>
              <a:rPr lang="en-US" b="1" dirty="0" smtClean="0"/>
              <a:t>return</a:t>
            </a:r>
            <a:r>
              <a:rPr lang="en-US" dirty="0" smtClean="0"/>
              <a:t> </a:t>
            </a:r>
            <a:r>
              <a:rPr lang="en-US" dirty="0"/>
              <a:t>1 + </a:t>
            </a:r>
            <a:r>
              <a:rPr lang="en-US" dirty="0" err="1"/>
              <a:t>countEm</a:t>
            </a:r>
            <a:r>
              <a:rPr lang="en-US" dirty="0"/>
              <a:t> </a:t>
            </a:r>
            <a:r>
              <a:rPr lang="en-US" dirty="0" smtClean="0"/>
              <a:t>(c, </a:t>
            </a:r>
            <a:r>
              <a:rPr lang="en-US" dirty="0" err="1"/>
              <a:t>s.substring</a:t>
            </a:r>
            <a:r>
              <a:rPr lang="en-US" dirty="0"/>
              <a:t>(1))</a:t>
            </a:r>
            <a:r>
              <a:rPr lang="en-US" dirty="0" smtClean="0"/>
              <a:t>;</a:t>
            </a:r>
          </a:p>
          <a:p>
            <a:r>
              <a:rPr lang="en-US" dirty="0" smtClean="0"/>
              <a:t>}</a:t>
            </a:r>
            <a:endParaRPr lang="en-US" dirty="0"/>
          </a:p>
        </p:txBody>
      </p:sp>
      <p:sp>
        <p:nvSpPr>
          <p:cNvPr id="6" name="TextBox 5"/>
          <p:cNvSpPr txBox="1"/>
          <p:nvPr/>
        </p:nvSpPr>
        <p:spPr>
          <a:xfrm>
            <a:off x="5715000" y="2514600"/>
            <a:ext cx="2761281" cy="1200328"/>
          </a:xfrm>
          <a:prstGeom prst="rect">
            <a:avLst/>
          </a:prstGeom>
          <a:solidFill>
            <a:schemeClr val="accent2"/>
          </a:solidFill>
        </p:spPr>
        <p:txBody>
          <a:bodyPr wrap="square" rtlCol="0">
            <a:spAutoFit/>
          </a:bodyPr>
          <a:lstStyle/>
          <a:p>
            <a:r>
              <a:rPr lang="en-US" b="1" dirty="0">
                <a:solidFill>
                  <a:srgbClr val="FFFF00"/>
                </a:solidFill>
              </a:rPr>
              <a:t>s</a:t>
            </a:r>
            <a:r>
              <a:rPr lang="en-US" b="1" dirty="0" smtClean="0">
                <a:solidFill>
                  <a:srgbClr val="FFFF00"/>
                </a:solidFill>
              </a:rPr>
              <a:t>ubstring s[1..]</a:t>
            </a:r>
            <a:br>
              <a:rPr lang="en-US" b="1" dirty="0" smtClean="0">
                <a:solidFill>
                  <a:srgbClr val="FFFF00"/>
                </a:solidFill>
              </a:rPr>
            </a:br>
            <a:r>
              <a:rPr lang="en-US" b="1" dirty="0" smtClean="0">
                <a:solidFill>
                  <a:srgbClr val="FFFF00"/>
                </a:solidFill>
              </a:rPr>
              <a:t>i.e. s[1] … s(</a:t>
            </a:r>
            <a:r>
              <a:rPr lang="en-US" b="1" dirty="0" err="1" smtClean="0">
                <a:solidFill>
                  <a:srgbClr val="FFFF00"/>
                </a:solidFill>
              </a:rPr>
              <a:t>s.length</a:t>
            </a:r>
            <a:r>
              <a:rPr lang="en-US" b="1" dirty="0" smtClean="0">
                <a:solidFill>
                  <a:srgbClr val="FFFF00"/>
                </a:solidFill>
              </a:rPr>
              <a:t>()-1)</a:t>
            </a:r>
            <a:endParaRPr lang="en-US" b="1" dirty="0">
              <a:solidFill>
                <a:srgbClr val="FFFF00"/>
              </a:solidFill>
            </a:endParaRPr>
          </a:p>
        </p:txBody>
      </p:sp>
      <p:cxnSp>
        <p:nvCxnSpPr>
          <p:cNvPr id="7" name="Straight Arrow Connector 6"/>
          <p:cNvCxnSpPr>
            <a:stCxn id="6" idx="1"/>
          </p:cNvCxnSpPr>
          <p:nvPr/>
        </p:nvCxnSpPr>
        <p:spPr>
          <a:xfrm flipH="1">
            <a:off x="4343400" y="3114764"/>
            <a:ext cx="1371600" cy="619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2319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a:t>
            </a:fld>
            <a:endParaRPr lang="en-US"/>
          </a:p>
        </p:txBody>
      </p:sp>
      <p:sp>
        <p:nvSpPr>
          <p:cNvPr id="4" name="Content Placeholder 3"/>
          <p:cNvSpPr>
            <a:spLocks noGrp="1"/>
          </p:cNvSpPr>
          <p:nvPr>
            <p:ph sz="quarter" idx="1"/>
          </p:nvPr>
        </p:nvSpPr>
        <p:spPr>
          <a:xfrm>
            <a:off x="533400" y="1497090"/>
            <a:ext cx="8153400" cy="1779510"/>
          </a:xfrm>
        </p:spPr>
        <p:txBody>
          <a:bodyPr>
            <a:normAutofit/>
          </a:bodyPr>
          <a:lstStyle/>
          <a:p>
            <a:pPr marL="0" indent="0">
              <a:buNone/>
            </a:pPr>
            <a:r>
              <a:rPr lang="en-US" dirty="0" smtClean="0"/>
              <a:t>&lt;noun phrase&gt; = &lt;noun&gt;, or</a:t>
            </a:r>
          </a:p>
          <a:p>
            <a:pPr marL="0" indent="0">
              <a:buNone/>
            </a:pPr>
            <a:r>
              <a:rPr lang="en-US" dirty="0" smtClean="0"/>
              <a:t>			&lt;adjective&gt; &lt;noun phrase&gt;, or</a:t>
            </a:r>
          </a:p>
          <a:p>
            <a:pPr marL="0" indent="0">
              <a:buNone/>
            </a:pPr>
            <a:r>
              <a:rPr lang="en-US" dirty="0" smtClean="0"/>
              <a:t>			&lt;adverb&gt; &lt;noun phrase&gt;</a:t>
            </a:r>
          </a:p>
          <a:p>
            <a:pPr marL="0" indent="0">
              <a:buNone/>
            </a:pPr>
            <a:endParaRPr lang="en-US" dirty="0" smtClean="0"/>
          </a:p>
        </p:txBody>
      </p:sp>
      <p:sp>
        <p:nvSpPr>
          <p:cNvPr id="5" name="Rectangle 4"/>
          <p:cNvSpPr/>
          <p:nvPr/>
        </p:nvSpPr>
        <p:spPr>
          <a:xfrm>
            <a:off x="623158" y="3379710"/>
            <a:ext cx="6477000" cy="830997"/>
          </a:xfrm>
          <a:prstGeom prst="rect">
            <a:avLst/>
          </a:prstGeom>
        </p:spPr>
        <p:txBody>
          <a:bodyPr wrap="square">
            <a:spAutoFit/>
          </a:bodyPr>
          <a:lstStyle/>
          <a:p>
            <a:pPr marL="0" indent="0">
              <a:buNone/>
            </a:pPr>
            <a:r>
              <a:rPr lang="en-US" dirty="0"/>
              <a:t>Example:</a:t>
            </a:r>
          </a:p>
          <a:p>
            <a:r>
              <a:rPr lang="en-US" dirty="0" smtClean="0"/>
              <a:t>	</a:t>
            </a:r>
            <a:endParaRPr lang="en-US" dirty="0"/>
          </a:p>
        </p:txBody>
      </p:sp>
      <p:sp>
        <p:nvSpPr>
          <p:cNvPr id="6" name="Rectangle 5"/>
          <p:cNvSpPr/>
          <p:nvPr/>
        </p:nvSpPr>
        <p:spPr>
          <a:xfrm>
            <a:off x="6897834" y="4009632"/>
            <a:ext cx="762000" cy="461665"/>
          </a:xfrm>
          <a:prstGeom prst="rect">
            <a:avLst/>
          </a:prstGeom>
        </p:spPr>
        <p:txBody>
          <a:bodyPr wrap="square">
            <a:spAutoFit/>
          </a:bodyPr>
          <a:lstStyle/>
          <a:p>
            <a:r>
              <a:rPr lang="en-US" dirty="0" smtClean="0"/>
              <a:t>day</a:t>
            </a:r>
            <a:endParaRPr lang="en-US" dirty="0"/>
          </a:p>
        </p:txBody>
      </p:sp>
      <p:sp>
        <p:nvSpPr>
          <p:cNvPr id="8" name="Rectangle 7"/>
          <p:cNvSpPr/>
          <p:nvPr/>
        </p:nvSpPr>
        <p:spPr>
          <a:xfrm>
            <a:off x="6164868" y="4009632"/>
            <a:ext cx="705642" cy="461665"/>
          </a:xfrm>
          <a:prstGeom prst="rect">
            <a:avLst/>
          </a:prstGeom>
        </p:spPr>
        <p:txBody>
          <a:bodyPr wrap="none">
            <a:spAutoFit/>
          </a:bodyPr>
          <a:lstStyle/>
          <a:p>
            <a:r>
              <a:rPr lang="en-US" dirty="0" smtClean="0"/>
              <a:t>bad </a:t>
            </a:r>
            <a:endParaRPr lang="en-US" dirty="0"/>
          </a:p>
        </p:txBody>
      </p:sp>
      <p:sp>
        <p:nvSpPr>
          <p:cNvPr id="12" name="Rectangle 11"/>
          <p:cNvSpPr/>
          <p:nvPr/>
        </p:nvSpPr>
        <p:spPr>
          <a:xfrm>
            <a:off x="5406253" y="4009632"/>
            <a:ext cx="731290" cy="461665"/>
          </a:xfrm>
          <a:prstGeom prst="rect">
            <a:avLst/>
          </a:prstGeom>
        </p:spPr>
        <p:txBody>
          <a:bodyPr wrap="none">
            <a:spAutoFit/>
          </a:bodyPr>
          <a:lstStyle/>
          <a:p>
            <a:r>
              <a:rPr lang="en-US" dirty="0" smtClean="0"/>
              <a:t>very</a:t>
            </a:r>
            <a:endParaRPr lang="en-US" dirty="0"/>
          </a:p>
        </p:txBody>
      </p:sp>
      <p:sp>
        <p:nvSpPr>
          <p:cNvPr id="13" name="Rectangle 12"/>
          <p:cNvSpPr/>
          <p:nvPr/>
        </p:nvSpPr>
        <p:spPr>
          <a:xfrm>
            <a:off x="4168340" y="4009632"/>
            <a:ext cx="1210588" cy="461665"/>
          </a:xfrm>
          <a:prstGeom prst="rect">
            <a:avLst/>
          </a:prstGeom>
        </p:spPr>
        <p:txBody>
          <a:bodyPr wrap="none">
            <a:spAutoFit/>
          </a:bodyPr>
          <a:lstStyle/>
          <a:p>
            <a:r>
              <a:rPr lang="en-US"/>
              <a:t>n</a:t>
            </a:r>
            <a:r>
              <a:rPr lang="en-US" smtClean="0"/>
              <a:t>o-good</a:t>
            </a:r>
            <a:endParaRPr lang="en-US" dirty="0"/>
          </a:p>
        </p:txBody>
      </p:sp>
      <p:sp>
        <p:nvSpPr>
          <p:cNvPr id="14" name="Rectangle 13"/>
          <p:cNvSpPr/>
          <p:nvPr/>
        </p:nvSpPr>
        <p:spPr>
          <a:xfrm>
            <a:off x="2983326" y="4009632"/>
            <a:ext cx="1157689" cy="461665"/>
          </a:xfrm>
          <a:prstGeom prst="rect">
            <a:avLst/>
          </a:prstGeom>
        </p:spPr>
        <p:txBody>
          <a:bodyPr wrap="none">
            <a:spAutoFit/>
          </a:bodyPr>
          <a:lstStyle/>
          <a:p>
            <a:r>
              <a:rPr lang="en-US" dirty="0" smtClean="0"/>
              <a:t>horrible</a:t>
            </a:r>
            <a:endParaRPr lang="en-US" dirty="0"/>
          </a:p>
        </p:txBody>
      </p:sp>
      <p:sp>
        <p:nvSpPr>
          <p:cNvPr id="15" name="Rectangle 14"/>
          <p:cNvSpPr/>
          <p:nvPr/>
        </p:nvSpPr>
        <p:spPr>
          <a:xfrm>
            <a:off x="1884874" y="4009632"/>
            <a:ext cx="1071127" cy="461665"/>
          </a:xfrm>
          <a:prstGeom prst="rect">
            <a:avLst/>
          </a:prstGeom>
        </p:spPr>
        <p:txBody>
          <a:bodyPr wrap="none">
            <a:spAutoFit/>
          </a:bodyPr>
          <a:lstStyle/>
          <a:p>
            <a:r>
              <a:rPr lang="en-US" dirty="0" smtClean="0"/>
              <a:t>terrible</a:t>
            </a:r>
            <a:endParaRPr lang="en-US" dirty="0"/>
          </a:p>
        </p:txBody>
      </p:sp>
    </p:spTree>
    <p:extLst>
      <p:ext uri="{BB962C8B-B14F-4D97-AF65-F5344CB8AC3E}">
        <p14:creationId xmlns:p14="http://schemas.microsoft.com/office/powerpoint/2010/main" val="1378532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 – Real Life Examples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5</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smtClean="0"/>
              <a:t>&lt;noun phrase&gt; = &lt;noun&gt;, or</a:t>
            </a:r>
          </a:p>
          <a:p>
            <a:pPr marL="0" indent="0">
              <a:buNone/>
            </a:pPr>
            <a:r>
              <a:rPr lang="en-US" dirty="0" smtClean="0"/>
              <a:t>			&lt;adjective&gt; &lt;noun phrase&gt;, or</a:t>
            </a:r>
          </a:p>
          <a:p>
            <a:pPr marL="0" indent="0">
              <a:buNone/>
            </a:pPr>
            <a:r>
              <a:rPr lang="en-US" dirty="0" smtClean="0"/>
              <a:t>			&lt;adverb&gt; &lt;noun phrase&gt;</a:t>
            </a:r>
          </a:p>
          <a:p>
            <a:pPr marL="0" indent="0">
              <a:buNone/>
            </a:pPr>
            <a:r>
              <a:rPr lang="en-US" dirty="0" smtClean="0"/>
              <a:t>ancestor(p) = parent(p), or</a:t>
            </a:r>
          </a:p>
          <a:p>
            <a:pPr marL="0" indent="0">
              <a:buNone/>
            </a:pPr>
            <a:r>
              <a:rPr lang="en-US" dirty="0" smtClean="0"/>
              <a:t>		  parent(ancestor(p))</a:t>
            </a:r>
            <a:endParaRPr lang="en-US" sz="900" dirty="0" smtClean="0"/>
          </a:p>
          <a:p>
            <a:pPr marL="0" indent="0">
              <a:buNone/>
            </a:pPr>
            <a:endParaRPr lang="en-US" dirty="0" smtClean="0"/>
          </a:p>
          <a:p>
            <a:pPr marL="0" indent="0">
              <a:buNone/>
            </a:pPr>
            <a:r>
              <a:rPr lang="en-US" dirty="0" smtClean="0"/>
              <a:t>0! = 1</a:t>
            </a:r>
          </a:p>
          <a:p>
            <a:pPr marL="0" indent="0">
              <a:buNone/>
            </a:pPr>
            <a:r>
              <a:rPr lang="en-US" dirty="0" smtClean="0"/>
              <a:t>n! = n * (n-1)!</a:t>
            </a:r>
          </a:p>
        </p:txBody>
      </p:sp>
      <p:sp>
        <p:nvSpPr>
          <p:cNvPr id="11" name="Rectangle 10"/>
          <p:cNvSpPr/>
          <p:nvPr/>
        </p:nvSpPr>
        <p:spPr>
          <a:xfrm>
            <a:off x="381000" y="5867400"/>
            <a:ext cx="8534400" cy="830997"/>
          </a:xfrm>
          <a:prstGeom prst="rect">
            <a:avLst/>
          </a:prstGeom>
        </p:spPr>
        <p:txBody>
          <a:bodyPr wrap="square">
            <a:spAutoFit/>
          </a:bodyPr>
          <a:lstStyle/>
          <a:p>
            <a:pPr marL="0" indent="0">
              <a:buNone/>
            </a:pPr>
            <a:r>
              <a:rPr lang="en-US" dirty="0" smtClean="0">
                <a:solidFill>
                  <a:srgbClr val="FF0000"/>
                </a:solidFill>
              </a:rPr>
              <a:t>1, </a:t>
            </a:r>
            <a:r>
              <a:rPr lang="en-US" dirty="0">
                <a:solidFill>
                  <a:srgbClr val="FF0000"/>
                </a:solidFill>
              </a:rPr>
              <a:t>1, </a:t>
            </a:r>
            <a:r>
              <a:rPr lang="en-US" dirty="0" smtClean="0">
                <a:solidFill>
                  <a:srgbClr val="FF0000"/>
                </a:solidFill>
              </a:rPr>
              <a:t>2, 6, 24, 120, 720, 5050, 40320, 362880, 3628800, 39916800, 479001600</a:t>
            </a:r>
            <a:r>
              <a:rPr lang="is-IS" dirty="0" smtClean="0">
                <a:solidFill>
                  <a:srgbClr val="FF0000"/>
                </a:solidFill>
              </a:rPr>
              <a:t>…</a:t>
            </a:r>
            <a:endParaRPr lang="en-US" dirty="0">
              <a:solidFill>
                <a:srgbClr val="FF0000"/>
              </a:solidFill>
            </a:endParaRPr>
          </a:p>
        </p:txBody>
      </p:sp>
      <p:sp>
        <p:nvSpPr>
          <p:cNvPr id="13" name="Rectangle 12"/>
          <p:cNvSpPr/>
          <p:nvPr/>
        </p:nvSpPr>
        <p:spPr>
          <a:xfrm>
            <a:off x="762000" y="4191000"/>
            <a:ext cx="7848600" cy="830997"/>
          </a:xfrm>
          <a:prstGeom prst="rect">
            <a:avLst/>
          </a:prstGeom>
        </p:spPr>
        <p:txBody>
          <a:bodyPr wrap="square">
            <a:spAutoFit/>
          </a:bodyPr>
          <a:lstStyle/>
          <a:p>
            <a:pPr marL="0" indent="0">
              <a:buNone/>
            </a:pPr>
            <a:r>
              <a:rPr lang="en-US" dirty="0">
                <a:solidFill>
                  <a:srgbClr val="FF0000"/>
                </a:solidFill>
              </a:rPr>
              <a:t>g</a:t>
            </a:r>
            <a:r>
              <a:rPr lang="en-US" dirty="0" smtClean="0">
                <a:solidFill>
                  <a:srgbClr val="FF0000"/>
                </a:solidFill>
              </a:rPr>
              <a:t>reat </a:t>
            </a:r>
            <a:r>
              <a:rPr lang="en-US" dirty="0" smtClean="0">
                <a:solidFill>
                  <a:srgbClr val="FF0000"/>
                </a:solidFill>
              </a:rPr>
              <a:t>great </a:t>
            </a:r>
            <a:r>
              <a:rPr lang="en-US" dirty="0">
                <a:solidFill>
                  <a:srgbClr val="FF0000"/>
                </a:solidFill>
              </a:rPr>
              <a:t>great great great great great great great great </a:t>
            </a:r>
            <a:r>
              <a:rPr lang="en-US" dirty="0" smtClean="0">
                <a:solidFill>
                  <a:srgbClr val="FF0000"/>
                </a:solidFill>
              </a:rPr>
              <a:t>great</a:t>
            </a:r>
          </a:p>
          <a:p>
            <a:pPr marL="0" indent="0">
              <a:buNone/>
            </a:pPr>
            <a:r>
              <a:rPr lang="en-US" dirty="0">
                <a:solidFill>
                  <a:srgbClr val="FF0000"/>
                </a:solidFill>
              </a:rPr>
              <a:t> </a:t>
            </a:r>
            <a:r>
              <a:rPr lang="en-US" dirty="0" smtClean="0">
                <a:solidFill>
                  <a:srgbClr val="FF0000"/>
                </a:solidFill>
              </a:rPr>
              <a:t>                                                          </a:t>
            </a:r>
            <a:r>
              <a:rPr lang="en-US" dirty="0" smtClean="0">
                <a:solidFill>
                  <a:srgbClr val="FF0000"/>
                </a:solidFill>
              </a:rPr>
              <a:t> </a:t>
            </a:r>
            <a:r>
              <a:rPr lang="en-US" dirty="0">
                <a:solidFill>
                  <a:srgbClr val="FF0000"/>
                </a:solidFill>
              </a:rPr>
              <a:t>great great </a:t>
            </a:r>
            <a:r>
              <a:rPr lang="en-US" dirty="0" smtClean="0">
                <a:solidFill>
                  <a:srgbClr val="FF0000"/>
                </a:solidFill>
              </a:rPr>
              <a:t>grandmother.</a:t>
            </a:r>
            <a:endParaRPr lang="en-US" dirty="0">
              <a:solidFill>
                <a:srgbClr val="FF0000"/>
              </a:solidFill>
            </a:endParaRPr>
          </a:p>
        </p:txBody>
      </p:sp>
    </p:spTree>
    <p:extLst>
      <p:ext uri="{BB962C8B-B14F-4D97-AF65-F5344CB8AC3E}">
        <p14:creationId xmlns:p14="http://schemas.microsoft.com/office/powerpoint/2010/main" val="398858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143000"/>
            <a:ext cx="6705600" cy="3810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Sum the digits in a non-negative integer</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6</a:t>
            </a:fld>
            <a:endParaRPr lang="en-US"/>
          </a:p>
        </p:txBody>
      </p:sp>
      <p:sp>
        <p:nvSpPr>
          <p:cNvPr id="9" name="Content Placeholder 8"/>
          <p:cNvSpPr>
            <a:spLocks noGrp="1"/>
          </p:cNvSpPr>
          <p:nvPr>
            <p:ph sz="quarter" idx="1"/>
          </p:nvPr>
        </p:nvSpPr>
        <p:spPr>
          <a:xfrm>
            <a:off x="838200" y="5105400"/>
            <a:ext cx="6629400" cy="533400"/>
          </a:xfrm>
        </p:spPr>
        <p:txBody>
          <a:bodyPr>
            <a:normAutofit/>
          </a:bodyPr>
          <a:lstStyle/>
          <a:p>
            <a:pPr marL="0" indent="0">
              <a:buNone/>
            </a:pPr>
            <a:r>
              <a:rPr lang="en-US" sz="2400" dirty="0" smtClean="0"/>
              <a:t>	sum(7) = </a:t>
            </a:r>
            <a:r>
              <a:rPr lang="en-US" sz="2400" dirty="0"/>
              <a:t>7</a:t>
            </a:r>
          </a:p>
        </p:txBody>
      </p:sp>
      <p:sp>
        <p:nvSpPr>
          <p:cNvPr id="6" name="Rectangle 5"/>
          <p:cNvSpPr/>
          <p:nvPr/>
        </p:nvSpPr>
        <p:spPr>
          <a:xfrm>
            <a:off x="1371600" y="1371600"/>
            <a:ext cx="6324600" cy="3416320"/>
          </a:xfrm>
          <a:prstGeom prst="rect">
            <a:avLst/>
          </a:prstGeom>
        </p:spPr>
        <p:txBody>
          <a:bodyPr wrap="square">
            <a:spAutoFit/>
          </a:bodyPr>
          <a:lstStyle/>
          <a:p>
            <a:r>
              <a:rPr lang="en-US" dirty="0"/>
              <a:t> </a:t>
            </a:r>
            <a:r>
              <a:rPr lang="en-US" dirty="0" smtClean="0"/>
              <a:t>  /</a:t>
            </a:r>
            <a:r>
              <a:rPr lang="en-US" dirty="0"/>
              <a:t>** </a:t>
            </a:r>
            <a:r>
              <a:rPr lang="en-US" dirty="0" smtClean="0"/>
              <a:t>= sum </a:t>
            </a:r>
            <a:r>
              <a:rPr lang="en-US" dirty="0"/>
              <a:t>of digits in </a:t>
            </a:r>
            <a:r>
              <a:rPr lang="en-US" dirty="0" smtClean="0"/>
              <a:t>n.</a:t>
            </a:r>
          </a:p>
          <a:p>
            <a:r>
              <a:rPr lang="en-US" dirty="0"/>
              <a:t> </a:t>
            </a:r>
            <a:r>
              <a:rPr lang="en-US" dirty="0" smtClean="0"/>
              <a:t>     * Precondition:  </a:t>
            </a:r>
            <a:r>
              <a:rPr lang="en-US" dirty="0"/>
              <a:t>n &gt;= 0 */ </a:t>
            </a:r>
          </a:p>
          <a:p>
            <a:r>
              <a:rPr lang="en-US" dirty="0"/>
              <a:t>   </a:t>
            </a:r>
            <a:r>
              <a:rPr lang="en-US" b="1" dirty="0"/>
              <a:t>public</a:t>
            </a:r>
            <a:r>
              <a:rPr lang="en-US" dirty="0"/>
              <a:t> </a:t>
            </a:r>
            <a:r>
              <a:rPr lang="en-US" b="1" dirty="0"/>
              <a:t>static</a:t>
            </a:r>
            <a:r>
              <a:rPr lang="en-US" dirty="0"/>
              <a:t> </a:t>
            </a:r>
            <a:r>
              <a:rPr lang="en-US" b="1" dirty="0" err="1"/>
              <a:t>int</a:t>
            </a:r>
            <a:r>
              <a:rPr lang="en-US" dirty="0"/>
              <a:t> </a:t>
            </a:r>
            <a:r>
              <a:rPr lang="en-US" dirty="0" err="1" smtClean="0"/>
              <a:t>sumDigs</a:t>
            </a:r>
            <a:r>
              <a:rPr lang="en-US" dirty="0" smtClean="0"/>
              <a:t>(</a:t>
            </a:r>
            <a:r>
              <a:rPr lang="en-US" b="1" dirty="0" err="1" smtClean="0"/>
              <a:t>int</a:t>
            </a:r>
            <a:r>
              <a:rPr lang="en-US" dirty="0" smtClean="0"/>
              <a:t> </a:t>
            </a:r>
            <a:r>
              <a:rPr lang="en-US" dirty="0"/>
              <a:t>n) {</a:t>
            </a:r>
          </a:p>
          <a:p>
            <a:r>
              <a:rPr lang="en-US" dirty="0"/>
              <a:t>        </a:t>
            </a:r>
            <a:r>
              <a:rPr lang="en-US" b="1" dirty="0"/>
              <a:t>if</a:t>
            </a:r>
            <a:r>
              <a:rPr lang="en-US" dirty="0"/>
              <a:t> (n &lt; 10) </a:t>
            </a:r>
            <a:r>
              <a:rPr lang="en-US" b="1" dirty="0"/>
              <a:t>return</a:t>
            </a:r>
            <a:r>
              <a:rPr lang="en-US" dirty="0"/>
              <a:t> n;</a:t>
            </a:r>
          </a:p>
          <a:p>
            <a:r>
              <a:rPr lang="en-US" dirty="0"/>
              <a:t> </a:t>
            </a:r>
          </a:p>
          <a:p>
            <a:r>
              <a:rPr lang="en-US" dirty="0"/>
              <a:t>       // </a:t>
            </a:r>
            <a:r>
              <a:rPr lang="en-US" dirty="0" smtClean="0"/>
              <a:t>{ n </a:t>
            </a:r>
            <a:r>
              <a:rPr lang="en-US" dirty="0"/>
              <a:t>has at least two </a:t>
            </a:r>
            <a:r>
              <a:rPr lang="en-US" dirty="0" smtClean="0"/>
              <a:t>digits }</a:t>
            </a:r>
            <a:endParaRPr lang="en-US" dirty="0"/>
          </a:p>
          <a:p>
            <a:r>
              <a:rPr lang="en-US" dirty="0"/>
              <a:t>       // return first digit + sum of rest</a:t>
            </a:r>
          </a:p>
          <a:p>
            <a:r>
              <a:rPr lang="en-US" dirty="0" smtClean="0"/>
              <a:t>       </a:t>
            </a:r>
            <a:r>
              <a:rPr lang="en-US" b="1" dirty="0" smtClean="0"/>
              <a:t>return</a:t>
            </a:r>
            <a:r>
              <a:rPr lang="en-US" dirty="0" smtClean="0"/>
              <a:t> n%10  +  sum(n/10);</a:t>
            </a:r>
          </a:p>
          <a:p>
            <a:r>
              <a:rPr lang="en-US" dirty="0" smtClean="0"/>
              <a:t>   }</a:t>
            </a:r>
            <a:endParaRPr lang="en-US" dirty="0"/>
          </a:p>
        </p:txBody>
      </p:sp>
      <p:sp>
        <p:nvSpPr>
          <p:cNvPr id="10" name="Content Placeholder 8"/>
          <p:cNvSpPr txBox="1">
            <a:spLocks/>
          </p:cNvSpPr>
          <p:nvPr/>
        </p:nvSpPr>
        <p:spPr>
          <a:xfrm>
            <a:off x="810228" y="5579366"/>
            <a:ext cx="7800372"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sum(8703) = 3 + sum(870)</a:t>
            </a:r>
            <a:endParaRPr lang="en-US" sz="2400" dirty="0"/>
          </a:p>
        </p:txBody>
      </p:sp>
      <p:sp>
        <p:nvSpPr>
          <p:cNvPr id="11" name="Content Placeholder 8"/>
          <p:cNvSpPr txBox="1">
            <a:spLocks/>
          </p:cNvSpPr>
          <p:nvPr/>
        </p:nvSpPr>
        <p:spPr>
          <a:xfrm>
            <a:off x="826625" y="5991205"/>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 3 + 8 + sum(70)</a:t>
            </a:r>
            <a:endParaRPr lang="en-US" sz="2400" dirty="0"/>
          </a:p>
        </p:txBody>
      </p:sp>
      <p:sp>
        <p:nvSpPr>
          <p:cNvPr id="12" name="Content Placeholder 8"/>
          <p:cNvSpPr txBox="1">
            <a:spLocks/>
          </p:cNvSpPr>
          <p:nvPr/>
        </p:nvSpPr>
        <p:spPr>
          <a:xfrm>
            <a:off x="826625" y="6392802"/>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smtClean="0"/>
              <a:t>		     = 3 + 8 + 7 + sum(0)</a:t>
            </a:r>
            <a:endParaRPr lang="en-US" sz="2400" dirty="0"/>
          </a:p>
        </p:txBody>
      </p:sp>
      <p:grpSp>
        <p:nvGrpSpPr>
          <p:cNvPr id="17" name="Group 16"/>
          <p:cNvGrpSpPr/>
          <p:nvPr/>
        </p:nvGrpSpPr>
        <p:grpSpPr>
          <a:xfrm>
            <a:off x="4191000" y="2505919"/>
            <a:ext cx="3505201" cy="1608881"/>
            <a:chOff x="4191000" y="2505919"/>
            <a:chExt cx="3505201" cy="1608881"/>
          </a:xfrm>
        </p:grpSpPr>
        <p:sp>
          <p:nvSpPr>
            <p:cNvPr id="15" name="Freeform 14"/>
            <p:cNvSpPr/>
            <p:nvPr/>
          </p:nvSpPr>
          <p:spPr>
            <a:xfrm>
              <a:off x="4191000" y="2514600"/>
              <a:ext cx="1187946" cy="1600200"/>
            </a:xfrm>
            <a:custGeom>
              <a:avLst/>
              <a:gdLst>
                <a:gd name="connsiteX0" fmla="*/ 0 w 1298073"/>
                <a:gd name="connsiteY0" fmla="*/ 0 h 1588576"/>
                <a:gd name="connsiteX1" fmla="*/ 1294108 w 1298073"/>
                <a:gd name="connsiteY1" fmla="*/ 712922 h 1588576"/>
                <a:gd name="connsiteX2" fmla="*/ 325464 w 1298073"/>
                <a:gd name="connsiteY2" fmla="*/ 1588576 h 1588576"/>
              </a:gdLst>
              <a:ahLst/>
              <a:cxnLst>
                <a:cxn ang="0">
                  <a:pos x="connsiteX0" y="connsiteY0"/>
                </a:cxn>
                <a:cxn ang="0">
                  <a:pos x="connsiteX1" y="connsiteY1"/>
                </a:cxn>
                <a:cxn ang="0">
                  <a:pos x="connsiteX2" y="connsiteY2"/>
                </a:cxn>
              </a:cxnLst>
              <a:rect l="l" t="t" r="r" b="b"/>
              <a:pathLst>
                <a:path w="1298073" h="1588576">
                  <a:moveTo>
                    <a:pt x="0" y="0"/>
                  </a:moveTo>
                  <a:cubicBezTo>
                    <a:pt x="619932" y="224079"/>
                    <a:pt x="1239864" y="448159"/>
                    <a:pt x="1294108" y="712922"/>
                  </a:cubicBezTo>
                  <a:cubicBezTo>
                    <a:pt x="1348352" y="977685"/>
                    <a:pt x="836908" y="1283130"/>
                    <a:pt x="325464" y="1588576"/>
                  </a:cubicBezTo>
                </a:path>
              </a:pathLst>
            </a:cu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466759" y="2505919"/>
              <a:ext cx="2229442" cy="465043"/>
            </a:xfrm>
            <a:prstGeom prst="rect">
              <a:avLst/>
            </a:prstGeom>
            <a:solidFill>
              <a:srgbClr val="92D050"/>
            </a:solidFill>
            <a:ln>
              <a:solidFill>
                <a:schemeClr val="tx1"/>
              </a:solidFill>
              <a:headEnd type="triangle" w="med" len="med"/>
              <a:tailEnd type="none" w="med" len="med"/>
            </a:ln>
          </p:spPr>
          <p:txBody>
            <a:bodyPr wrap="square" rtlCol="0">
              <a:spAutoFit/>
            </a:bodyPr>
            <a:lstStyle/>
            <a:p>
              <a:r>
                <a:rPr lang="en-US" b="1" dirty="0" smtClean="0">
                  <a:solidFill>
                    <a:srgbClr val="C00000"/>
                  </a:solidFill>
                </a:rPr>
                <a:t>sum calls itself!</a:t>
              </a:r>
              <a:endParaRPr lang="en-US" b="1" dirty="0">
                <a:solidFill>
                  <a:srgbClr val="C00000"/>
                </a:solidFill>
              </a:endParaRPr>
            </a:p>
          </p:txBody>
        </p:sp>
      </p:grpSp>
    </p:spTree>
    <p:extLst>
      <p:ext uri="{BB962C8B-B14F-4D97-AF65-F5344CB8AC3E}">
        <p14:creationId xmlns:p14="http://schemas.microsoft.com/office/powerpoint/2010/main" val="415365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smtClean="0">
                <a:solidFill>
                  <a:srgbClr val="800000"/>
                </a:solidFill>
              </a:rPr>
              <a:t>Two different questions, two different answers</a:t>
            </a:r>
            <a:endParaRPr lang="en-US"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7</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smtClean="0"/>
              <a:t>1. How is it </a:t>
            </a:r>
            <a:r>
              <a:rPr lang="en-US" sz="3200" dirty="0" smtClean="0">
                <a:solidFill>
                  <a:srgbClr val="FF0000"/>
                </a:solidFill>
              </a:rPr>
              <a:t>executed</a:t>
            </a:r>
            <a:r>
              <a:rPr lang="en-US" sz="3200" dirty="0" smtClean="0"/>
              <a:t>? </a:t>
            </a:r>
          </a:p>
          <a:p>
            <a:pPr marL="0" indent="0">
              <a:buNone/>
            </a:pPr>
            <a:r>
              <a:rPr lang="en-US" sz="3200" dirty="0" smtClean="0"/>
              <a:t>(or, why </a:t>
            </a:r>
            <a:r>
              <a:rPr lang="en-US" sz="3200" dirty="0"/>
              <a:t>does this even work</a:t>
            </a:r>
            <a:r>
              <a:rPr lang="en-US" sz="3200" dirty="0" smtClean="0"/>
              <a:t>?)</a:t>
            </a:r>
            <a:endParaRPr lang="en-US" sz="3200" dirty="0"/>
          </a:p>
        </p:txBody>
      </p:sp>
      <p:sp>
        <p:nvSpPr>
          <p:cNvPr id="12" name="Content Placeholder 8"/>
          <p:cNvSpPr txBox="1">
            <a:spLocks/>
          </p:cNvSpPr>
          <p:nvPr/>
        </p:nvSpPr>
        <p:spPr>
          <a:xfrm>
            <a:off x="304800" y="3773424"/>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smtClean="0"/>
              <a:t>2. How do we </a:t>
            </a:r>
            <a:r>
              <a:rPr lang="en-US" sz="3200" dirty="0" smtClean="0">
                <a:solidFill>
                  <a:srgbClr val="FF0000"/>
                </a:solidFill>
              </a:rPr>
              <a:t>understand</a:t>
            </a:r>
            <a:r>
              <a:rPr lang="en-US" sz="3200" dirty="0" smtClean="0"/>
              <a:t> recursive methods?</a:t>
            </a:r>
          </a:p>
          <a:p>
            <a:pPr marL="0" indent="0">
              <a:buFont typeface="Wingdings"/>
              <a:buNone/>
            </a:pPr>
            <a:r>
              <a:rPr lang="en-US" sz="3200" dirty="0" smtClean="0"/>
              <a:t>(or, how do we </a:t>
            </a:r>
            <a:r>
              <a:rPr lang="en-US" sz="3200" dirty="0" smtClean="0">
                <a:solidFill>
                  <a:srgbClr val="FF0000"/>
                </a:solidFill>
              </a:rPr>
              <a:t>write/develop</a:t>
            </a:r>
            <a:r>
              <a:rPr lang="en-US" sz="3200" dirty="0" smtClean="0"/>
              <a:t> recursive methods?)</a:t>
            </a:r>
            <a:endParaRPr lang="en-US" sz="3200" dirty="0"/>
          </a:p>
        </p:txBody>
      </p:sp>
    </p:spTree>
    <p:extLst>
      <p:ext uri="{BB962C8B-B14F-4D97-AF65-F5344CB8AC3E}">
        <p14:creationId xmlns:p14="http://schemas.microsoft.com/office/powerpoint/2010/main" val="1648790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96888" y="304800"/>
            <a:ext cx="8308975" cy="685800"/>
          </a:xfrm>
          <a:ln/>
        </p:spPr>
        <p:txBody>
          <a:bodyPr rIns="132080">
            <a:normAutofit/>
          </a:bodyPr>
          <a:lstStyle/>
          <a:p>
            <a:pPr algn="ctr"/>
            <a:r>
              <a:rPr lang="en-US" sz="3200" dirty="0" smtClean="0">
                <a:solidFill>
                  <a:srgbClr val="800000"/>
                </a:solidFill>
              </a:rPr>
              <a:t>Stacks and Queues</a:t>
            </a:r>
            <a:endParaRPr lang="en-US" sz="3200" dirty="0">
              <a:solidFill>
                <a:srgbClr val="800000"/>
              </a:solidFill>
            </a:endParaRPr>
          </a:p>
        </p:txBody>
      </p:sp>
      <p:sp>
        <p:nvSpPr>
          <p:cNvPr id="14" name="Slide Number Placeholder 3"/>
          <p:cNvSpPr>
            <a:spLocks noGrp="1"/>
          </p:cNvSpPr>
          <p:nvPr>
            <p:ph type="sldNum" sz="quarter" idx="12"/>
          </p:nvPr>
        </p:nvSpPr>
        <p:spPr/>
        <p:txBody>
          <a:bodyPr>
            <a:normAutofit fontScale="85000" lnSpcReduction="20000"/>
          </a:bodyPr>
          <a:lstStyle/>
          <a:p>
            <a:fld id="{4FA76D61-F4EF-481F-B46A-47FAA5B109BF}" type="slidenum">
              <a:rPr lang="en-US"/>
              <a:pPr/>
              <a:t>8</a:t>
            </a:fld>
            <a:endParaRPr lang="en-US"/>
          </a:p>
        </p:txBody>
      </p:sp>
      <p:sp>
        <p:nvSpPr>
          <p:cNvPr id="22531" name="Rectangle 3"/>
          <p:cNvSpPr>
            <a:spLocks/>
          </p:cNvSpPr>
          <p:nvPr/>
        </p:nvSpPr>
        <p:spPr bwMode="auto">
          <a:xfrm>
            <a:off x="609600" y="2032001"/>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top element</a:t>
            </a:r>
          </a:p>
        </p:txBody>
      </p:sp>
      <p:sp>
        <p:nvSpPr>
          <p:cNvPr id="22532" name="Rectangle 4"/>
          <p:cNvSpPr>
            <a:spLocks/>
          </p:cNvSpPr>
          <p:nvPr/>
        </p:nvSpPr>
        <p:spPr bwMode="auto">
          <a:xfrm>
            <a:off x="609600" y="2498726"/>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2nd element</a:t>
            </a:r>
          </a:p>
        </p:txBody>
      </p:sp>
      <p:sp>
        <p:nvSpPr>
          <p:cNvPr id="22534" name="Rectangle 6"/>
          <p:cNvSpPr>
            <a:spLocks/>
          </p:cNvSpPr>
          <p:nvPr/>
        </p:nvSpPr>
        <p:spPr bwMode="auto">
          <a:xfrm>
            <a:off x="609600" y="2962275"/>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a:t>
            </a:r>
          </a:p>
        </p:txBody>
      </p:sp>
      <p:sp>
        <p:nvSpPr>
          <p:cNvPr id="22535" name="Rectangle 7"/>
          <p:cNvSpPr>
            <a:spLocks/>
          </p:cNvSpPr>
          <p:nvPr/>
        </p:nvSpPr>
        <p:spPr bwMode="auto">
          <a:xfrm>
            <a:off x="611187" y="3441700"/>
            <a:ext cx="2133600" cy="825500"/>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bottom element</a:t>
            </a:r>
          </a:p>
        </p:txBody>
      </p:sp>
      <p:sp>
        <p:nvSpPr>
          <p:cNvPr id="22539" name="Rectangle 11"/>
          <p:cNvSpPr>
            <a:spLocks/>
          </p:cNvSpPr>
          <p:nvPr/>
        </p:nvSpPr>
        <p:spPr bwMode="auto">
          <a:xfrm>
            <a:off x="990600" y="1574801"/>
            <a:ext cx="1717177" cy="369332"/>
          </a:xfrm>
          <a:prstGeom prst="rect">
            <a:avLst/>
          </a:prstGeom>
          <a:noFill/>
          <a:ln w="12700">
            <a:noFill/>
            <a:miter lim="800000"/>
            <a:headEnd type="none" w="med" len="med"/>
            <a:tailEnd type="none" w="med" len="med"/>
          </a:ln>
        </p:spPr>
        <p:txBody>
          <a:bodyPr wrap="none" lIns="0" tIns="0" bIns="0">
            <a:spAutoFit/>
          </a:bodyPr>
          <a:lstStyle/>
          <a:p>
            <a:pPr>
              <a:spcBef>
                <a:spcPts val="413"/>
              </a:spcBef>
            </a:pPr>
            <a:r>
              <a:rPr lang="en-US" dirty="0">
                <a:solidFill>
                  <a:srgbClr val="009900"/>
                </a:solidFill>
                <a:latin typeface="Arial" charset="0"/>
                <a:cs typeface="Arial" charset="0"/>
                <a:sym typeface="Arial" charset="0"/>
              </a:rPr>
              <a:t>stack grows</a:t>
            </a:r>
          </a:p>
        </p:txBody>
      </p:sp>
      <p:sp>
        <p:nvSpPr>
          <p:cNvPr id="22540" name="Line 12"/>
          <p:cNvSpPr>
            <a:spLocks noChangeShapeType="1"/>
          </p:cNvSpPr>
          <p:nvPr/>
        </p:nvSpPr>
        <p:spPr bwMode="auto">
          <a:xfrm rot="10800000" flipH="1">
            <a:off x="1600200" y="990600"/>
            <a:ext cx="0" cy="609600"/>
          </a:xfrm>
          <a:prstGeom prst="line">
            <a:avLst/>
          </a:prstGeom>
          <a:noFill/>
          <a:ln w="60325">
            <a:solidFill>
              <a:schemeClr val="tx1"/>
            </a:solidFill>
            <a:prstDash val="solid"/>
            <a:round/>
            <a:headEnd type="none" w="med" len="med"/>
            <a:tailEnd type="triangle" w="med" len="med"/>
          </a:ln>
        </p:spPr>
        <p:txBody>
          <a:bodyPr/>
          <a:lstStyle/>
          <a:p>
            <a:endParaRPr lang="fr-BE"/>
          </a:p>
        </p:txBody>
      </p:sp>
      <p:sp>
        <p:nvSpPr>
          <p:cNvPr id="2" name="TextBox 1"/>
          <p:cNvSpPr txBox="1"/>
          <p:nvPr/>
        </p:nvSpPr>
        <p:spPr>
          <a:xfrm>
            <a:off x="3657600" y="1447800"/>
            <a:ext cx="6172200" cy="1800493"/>
          </a:xfrm>
          <a:prstGeom prst="rect">
            <a:avLst/>
          </a:prstGeom>
          <a:noFill/>
        </p:spPr>
        <p:txBody>
          <a:bodyPr wrap="square" rtlCol="0">
            <a:spAutoFit/>
          </a:bodyPr>
          <a:lstStyle/>
          <a:p>
            <a:r>
              <a:rPr lang="en-US" dirty="0" smtClean="0"/>
              <a:t>Stack: list with (at least) two basic ops:</a:t>
            </a:r>
          </a:p>
          <a:p>
            <a:pPr>
              <a:spcBef>
                <a:spcPts val="600"/>
              </a:spcBef>
            </a:pPr>
            <a:r>
              <a:rPr lang="en-US" dirty="0"/>
              <a:t> </a:t>
            </a:r>
            <a:r>
              <a:rPr lang="en-US" dirty="0" smtClean="0"/>
              <a:t>  * Push an element onto its top </a:t>
            </a:r>
          </a:p>
          <a:p>
            <a:r>
              <a:rPr lang="en-US" dirty="0"/>
              <a:t> </a:t>
            </a:r>
            <a:r>
              <a:rPr lang="en-US" dirty="0" smtClean="0"/>
              <a:t>  * Pop (remove) top element</a:t>
            </a:r>
          </a:p>
          <a:p>
            <a:pPr>
              <a:spcBef>
                <a:spcPts val="1200"/>
              </a:spcBef>
            </a:pPr>
            <a:r>
              <a:rPr lang="en-US" dirty="0" smtClean="0">
                <a:solidFill>
                  <a:srgbClr val="800000"/>
                </a:solidFill>
              </a:rPr>
              <a:t>Last-In-First-Out (LIFO)</a:t>
            </a:r>
            <a:endParaRPr lang="en-US" dirty="0">
              <a:solidFill>
                <a:srgbClr val="800000"/>
              </a:solidFill>
            </a:endParaRPr>
          </a:p>
        </p:txBody>
      </p:sp>
      <p:sp>
        <p:nvSpPr>
          <p:cNvPr id="3" name="TextBox 2"/>
          <p:cNvSpPr txBox="1"/>
          <p:nvPr/>
        </p:nvSpPr>
        <p:spPr>
          <a:xfrm>
            <a:off x="3886200" y="3505200"/>
            <a:ext cx="4352474" cy="461665"/>
          </a:xfrm>
          <a:prstGeom prst="rect">
            <a:avLst/>
          </a:prstGeom>
          <a:solidFill>
            <a:srgbClr val="FFFFCC"/>
          </a:solidFill>
        </p:spPr>
        <p:txBody>
          <a:bodyPr wrap="none" rtlCol="0">
            <a:spAutoFit/>
          </a:bodyPr>
          <a:lstStyle/>
          <a:p>
            <a:r>
              <a:rPr lang="en-US" dirty="0" smtClean="0"/>
              <a:t>Like a stack of trays in a cafeteria</a:t>
            </a:r>
            <a:endParaRPr lang="en-US" dirty="0"/>
          </a:p>
        </p:txBody>
      </p:sp>
      <p:sp>
        <p:nvSpPr>
          <p:cNvPr id="4" name="TextBox 3"/>
          <p:cNvSpPr txBox="1"/>
          <p:nvPr/>
        </p:nvSpPr>
        <p:spPr>
          <a:xfrm>
            <a:off x="533401" y="4495800"/>
            <a:ext cx="3048000" cy="461665"/>
          </a:xfrm>
          <a:prstGeom prst="rect">
            <a:avLst/>
          </a:prstGeom>
          <a:noFill/>
          <a:ln>
            <a:solidFill>
              <a:schemeClr val="tx1"/>
            </a:solidFill>
          </a:ln>
        </p:spPr>
        <p:txBody>
          <a:bodyPr wrap="square" rtlCol="0">
            <a:spAutoFit/>
          </a:bodyPr>
          <a:lstStyle/>
          <a:p>
            <a:r>
              <a:rPr lang="en-US" dirty="0">
                <a:solidFill>
                  <a:srgbClr val="CC3399"/>
                </a:solidFill>
              </a:rPr>
              <a:t>f</a:t>
            </a:r>
            <a:r>
              <a:rPr lang="en-US" dirty="0" smtClean="0">
                <a:solidFill>
                  <a:srgbClr val="CC3399"/>
                </a:solidFill>
              </a:rPr>
              <a:t>irst    second   …   last</a:t>
            </a:r>
            <a:endParaRPr lang="en-US" dirty="0">
              <a:solidFill>
                <a:srgbClr val="CC3399"/>
              </a:solidFill>
            </a:endParaRPr>
          </a:p>
        </p:txBody>
      </p:sp>
      <p:sp>
        <p:nvSpPr>
          <p:cNvPr id="18" name="TextBox 17"/>
          <p:cNvSpPr txBox="1"/>
          <p:nvPr/>
        </p:nvSpPr>
        <p:spPr>
          <a:xfrm>
            <a:off x="3810000" y="4343400"/>
            <a:ext cx="5181600" cy="1723549"/>
          </a:xfrm>
          <a:prstGeom prst="rect">
            <a:avLst/>
          </a:prstGeom>
          <a:noFill/>
        </p:spPr>
        <p:txBody>
          <a:bodyPr wrap="square" rtlCol="0">
            <a:spAutoFit/>
          </a:bodyPr>
          <a:lstStyle/>
          <a:p>
            <a:r>
              <a:rPr lang="en-US" dirty="0" smtClean="0"/>
              <a:t>Queue: list with (at least) two basic ops:</a:t>
            </a:r>
          </a:p>
          <a:p>
            <a:pPr>
              <a:spcBef>
                <a:spcPts val="600"/>
              </a:spcBef>
            </a:pPr>
            <a:r>
              <a:rPr lang="en-US" dirty="0"/>
              <a:t> </a:t>
            </a:r>
            <a:r>
              <a:rPr lang="en-US" dirty="0" smtClean="0"/>
              <a:t>  * Append an element</a:t>
            </a:r>
          </a:p>
          <a:p>
            <a:r>
              <a:rPr lang="en-US" dirty="0"/>
              <a:t> </a:t>
            </a:r>
            <a:r>
              <a:rPr lang="en-US" dirty="0" smtClean="0"/>
              <a:t>  * Remove first element</a:t>
            </a:r>
          </a:p>
          <a:p>
            <a:pPr>
              <a:spcBef>
                <a:spcPts val="600"/>
              </a:spcBef>
            </a:pPr>
            <a:r>
              <a:rPr lang="en-US" dirty="0" smtClean="0">
                <a:solidFill>
                  <a:srgbClr val="800000"/>
                </a:solidFill>
              </a:rPr>
              <a:t>First</a:t>
            </a:r>
            <a:r>
              <a:rPr lang="en-US" dirty="0">
                <a:solidFill>
                  <a:srgbClr val="800000"/>
                </a:solidFill>
              </a:rPr>
              <a:t>-In-First-Out (FIFO</a:t>
            </a:r>
            <a:r>
              <a:rPr lang="en-US" dirty="0" smtClean="0">
                <a:solidFill>
                  <a:srgbClr val="800000"/>
                </a:solidFill>
              </a:rPr>
              <a:t>)</a:t>
            </a:r>
            <a:endParaRPr lang="en-US" dirty="0">
              <a:solidFill>
                <a:srgbClr val="800000"/>
              </a:solidFill>
            </a:endParaRPr>
          </a:p>
        </p:txBody>
      </p:sp>
      <p:sp>
        <p:nvSpPr>
          <p:cNvPr id="20" name="TextBox 19"/>
          <p:cNvSpPr txBox="1"/>
          <p:nvPr/>
        </p:nvSpPr>
        <p:spPr>
          <a:xfrm>
            <a:off x="533400" y="5181600"/>
            <a:ext cx="3124200" cy="1200328"/>
          </a:xfrm>
          <a:prstGeom prst="rect">
            <a:avLst/>
          </a:prstGeom>
          <a:solidFill>
            <a:srgbClr val="FFFFCC"/>
          </a:solidFill>
        </p:spPr>
        <p:txBody>
          <a:bodyPr wrap="square" rtlCol="0">
            <a:spAutoFit/>
          </a:bodyPr>
          <a:lstStyle/>
          <a:p>
            <a:r>
              <a:rPr lang="en-US" dirty="0" smtClean="0"/>
              <a:t>Americans wait in a line. </a:t>
            </a:r>
            <a:r>
              <a:rPr lang="en-US" dirty="0"/>
              <a:t>T</a:t>
            </a:r>
            <a:r>
              <a:rPr lang="en-US" dirty="0" smtClean="0"/>
              <a:t>he Brits wait in a queue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
          <p:cNvGrpSpPr>
            <a:grpSpLocks/>
          </p:cNvGrpSpPr>
          <p:nvPr/>
        </p:nvGrpSpPr>
        <p:grpSpPr bwMode="auto">
          <a:xfrm>
            <a:off x="6425368" y="1752600"/>
            <a:ext cx="2109032" cy="2105025"/>
            <a:chOff x="0" y="0"/>
            <a:chExt cx="1152" cy="1326"/>
          </a:xfrm>
        </p:grpSpPr>
        <p:grpSp>
          <p:nvGrpSpPr>
            <p:cNvPr id="21" name="Group 6"/>
            <p:cNvGrpSpPr>
              <a:grpSpLocks/>
            </p:cNvGrpSpPr>
            <p:nvPr/>
          </p:nvGrpSpPr>
          <p:grpSpPr bwMode="auto">
            <a:xfrm>
              <a:off x="0" y="0"/>
              <a:ext cx="1152" cy="1326"/>
              <a:chOff x="0" y="0"/>
              <a:chExt cx="1152" cy="1326"/>
            </a:xfrm>
          </p:grpSpPr>
          <p:sp>
            <p:nvSpPr>
              <p:cNvPr id="31" name="Rectangle 7"/>
              <p:cNvSpPr>
                <a:spLocks/>
              </p:cNvSpPr>
              <p:nvPr/>
            </p:nvSpPr>
            <p:spPr bwMode="auto">
              <a:xfrm>
                <a:off x="0" y="0"/>
                <a:ext cx="1152" cy="1326"/>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32" name="Rectangle 8"/>
              <p:cNvSpPr>
                <a:spLocks/>
              </p:cNvSpPr>
              <p:nvPr/>
            </p:nvSpPr>
            <p:spPr bwMode="auto">
              <a:xfrm>
                <a:off x="0" y="0"/>
                <a:ext cx="912" cy="1326"/>
              </a:xfrm>
              <a:prstGeom prst="rect">
                <a:avLst/>
              </a:prstGeom>
              <a:noFill/>
              <a:ln w="12700">
                <a:noFill/>
                <a:miter lim="800000"/>
                <a:headEnd type="none" w="med" len="med"/>
                <a:tailEnd type="none" w="med" len="med"/>
              </a:ln>
            </p:spPr>
            <p:txBody>
              <a:bodyPr wrap="none" lIns="0" tIns="0" rIns="0" bIns="0">
                <a:spAutoFit/>
              </a:bodyPr>
              <a:lstStyle/>
              <a:p>
                <a:endParaRPr lang="fr-BE"/>
              </a:p>
            </p:txBody>
          </p:sp>
        </p:grpSp>
        <p:sp>
          <p:nvSpPr>
            <p:cNvPr id="30" name="Rectangle 11"/>
            <p:cNvSpPr>
              <a:spLocks/>
            </p:cNvSpPr>
            <p:nvPr/>
          </p:nvSpPr>
          <p:spPr bwMode="auto">
            <a:xfrm>
              <a:off x="22" y="85"/>
              <a:ext cx="1088" cy="1163"/>
            </a:xfrm>
            <a:prstGeom prst="rect">
              <a:avLst/>
            </a:prstGeom>
            <a:noFill/>
            <a:ln w="12700">
              <a:noFill/>
              <a:miter lim="800000"/>
              <a:headEnd type="none" w="med" len="med"/>
              <a:tailEnd type="none" w="med" len="med"/>
            </a:ln>
          </p:spPr>
          <p:txBody>
            <a:bodyPr wrap="none" lIns="0" tIns="0" rIns="40639" bIns="0" anchor="t" anchorCtr="0">
              <a:spAutoFit/>
            </a:bodyPr>
            <a:lstStyle/>
            <a:p>
              <a:pPr marL="39688" algn="ctr"/>
              <a:r>
                <a:rPr lang="en-US" dirty="0">
                  <a:solidFill>
                    <a:schemeClr val="tx1"/>
                  </a:solidFill>
                  <a:latin typeface="Arial" charset="0"/>
                  <a:cs typeface="Arial" charset="0"/>
                  <a:sym typeface="Arial" charset="0"/>
                </a:rPr>
                <a:t>l</a:t>
              </a:r>
              <a:r>
                <a:rPr lang="en-US" dirty="0" smtClean="0">
                  <a:solidFill>
                    <a:schemeClr val="tx1"/>
                  </a:solidFill>
                  <a:latin typeface="Arial" charset="0"/>
                  <a:cs typeface="Arial" charset="0"/>
                  <a:sym typeface="Arial" charset="0"/>
                </a:rPr>
                <a:t>ocal variables</a:t>
              </a:r>
            </a:p>
            <a:p>
              <a:pPr marL="39688" algn="ctr"/>
              <a:endParaRPr lang="en-US" dirty="0" smtClean="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p</a:t>
              </a:r>
              <a:r>
                <a:rPr lang="en-US" dirty="0" smtClean="0">
                  <a:solidFill>
                    <a:schemeClr val="tx1"/>
                  </a:solidFill>
                  <a:latin typeface="Arial" charset="0"/>
                  <a:cs typeface="Arial" charset="0"/>
                  <a:sym typeface="Arial" charset="0"/>
                </a:rPr>
                <a:t>arameters</a:t>
              </a:r>
            </a:p>
            <a:p>
              <a:pPr marL="39688" algn="ctr"/>
              <a:endParaRPr lang="en-US" dirty="0" smtClean="0">
                <a:solidFill>
                  <a:schemeClr val="tx1"/>
                </a:solidFill>
                <a:latin typeface="Arial" charset="0"/>
                <a:cs typeface="Arial" charset="0"/>
                <a:sym typeface="Arial" charset="0"/>
              </a:endParaRPr>
            </a:p>
            <a:p>
              <a:pPr marL="39688" algn="ctr"/>
              <a:r>
                <a:rPr lang="en-US" dirty="0" smtClean="0">
                  <a:solidFill>
                    <a:schemeClr val="tx1"/>
                  </a:solidFill>
                  <a:latin typeface="Arial" charset="0"/>
                  <a:cs typeface="Arial" charset="0"/>
                  <a:sym typeface="Arial" charset="0"/>
                </a:rPr>
                <a:t>return </a:t>
              </a:r>
              <a:r>
                <a:rPr lang="en-US" dirty="0">
                  <a:solidFill>
                    <a:schemeClr val="tx1"/>
                  </a:solidFill>
                  <a:latin typeface="Arial" charset="0"/>
                  <a:cs typeface="Arial" charset="0"/>
                  <a:sym typeface="Arial" charset="0"/>
                </a:rPr>
                <a:t>info</a:t>
              </a:r>
            </a:p>
          </p:txBody>
        </p:sp>
      </p:grpSp>
      <p:sp>
        <p:nvSpPr>
          <p:cNvPr id="23553" name="Rectangle 1"/>
          <p:cNvSpPr>
            <a:spLocks noGrp="1" noChangeArrowheads="1"/>
          </p:cNvSpPr>
          <p:nvPr>
            <p:ph type="title"/>
          </p:nvPr>
        </p:nvSpPr>
        <p:spPr>
          <a:xfrm>
            <a:off x="685800" y="381000"/>
            <a:ext cx="7772400" cy="609600"/>
          </a:xfrm>
          <a:ln/>
        </p:spPr>
        <p:txBody>
          <a:bodyPr rIns="132080">
            <a:normAutofit/>
          </a:bodyPr>
          <a:lstStyle/>
          <a:p>
            <a:pPr algn="ctr"/>
            <a:r>
              <a:rPr lang="en-US" sz="3200" dirty="0">
                <a:solidFill>
                  <a:srgbClr val="800000"/>
                </a:solidFill>
              </a:rPr>
              <a:t>Stack Frame</a:t>
            </a:r>
          </a:p>
        </p:txBody>
      </p:sp>
      <p:sp>
        <p:nvSpPr>
          <p:cNvPr id="19" name="Slide Number Placeholder 3"/>
          <p:cNvSpPr>
            <a:spLocks noGrp="1"/>
          </p:cNvSpPr>
          <p:nvPr>
            <p:ph type="sldNum" sz="quarter" idx="12"/>
          </p:nvPr>
        </p:nvSpPr>
        <p:spPr/>
        <p:txBody>
          <a:bodyPr>
            <a:normAutofit fontScale="85000" lnSpcReduction="20000"/>
          </a:bodyPr>
          <a:lstStyle/>
          <a:p>
            <a:fld id="{7023AEF6-179E-455F-9AB9-A0F881B32240}" type="slidenum">
              <a:rPr lang="en-US"/>
              <a:pPr/>
              <a:t>9</a:t>
            </a:fld>
            <a:endParaRPr lang="en-US"/>
          </a:p>
        </p:txBody>
      </p:sp>
      <p:sp>
        <p:nvSpPr>
          <p:cNvPr id="23555" name="AutoShape 3"/>
          <p:cNvSpPr>
            <a:spLocks/>
          </p:cNvSpPr>
          <p:nvPr/>
        </p:nvSpPr>
        <p:spPr bwMode="auto">
          <a:xfrm>
            <a:off x="5791200" y="1828800"/>
            <a:ext cx="485775" cy="2105025"/>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chemeClr val="tx1"/>
            </a:solidFill>
            <a:prstDash val="solid"/>
            <a:miter lim="800000"/>
            <a:headEnd type="none" w="med" len="med"/>
            <a:tailEnd type="none" w="med" len="med"/>
          </a:ln>
        </p:spPr>
        <p:txBody>
          <a:bodyPr lIns="0" tIns="0" rIns="0" bIns="0"/>
          <a:lstStyle/>
          <a:p>
            <a:endParaRPr lang="fr-BE"/>
          </a:p>
        </p:txBody>
      </p:sp>
      <p:sp>
        <p:nvSpPr>
          <p:cNvPr id="23556" name="Rectangle 4"/>
          <p:cNvSpPr>
            <a:spLocks/>
          </p:cNvSpPr>
          <p:nvPr/>
        </p:nvSpPr>
        <p:spPr bwMode="auto">
          <a:xfrm>
            <a:off x="4739378" y="2667000"/>
            <a:ext cx="1084440" cy="369332"/>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dirty="0">
                <a:solidFill>
                  <a:srgbClr val="009900"/>
                </a:solidFill>
                <a:latin typeface="Arial" charset="0"/>
                <a:cs typeface="Arial" charset="0"/>
                <a:sym typeface="Arial" charset="0"/>
              </a:rPr>
              <a:t>a</a:t>
            </a:r>
            <a:r>
              <a:rPr lang="en-US" dirty="0" smtClean="0">
                <a:solidFill>
                  <a:srgbClr val="009900"/>
                </a:solidFill>
                <a:latin typeface="Arial" charset="0"/>
                <a:cs typeface="Arial" charset="0"/>
                <a:sym typeface="Arial" charset="0"/>
              </a:rPr>
              <a:t> frame</a:t>
            </a:r>
            <a:endParaRPr lang="en-US" dirty="0">
              <a:solidFill>
                <a:srgbClr val="009900"/>
              </a:solidFill>
              <a:latin typeface="Arial" charset="0"/>
              <a:cs typeface="Arial" charset="0"/>
              <a:sym typeface="Arial" charset="0"/>
            </a:endParaRPr>
          </a:p>
        </p:txBody>
      </p:sp>
      <p:sp>
        <p:nvSpPr>
          <p:cNvPr id="2" name="TextBox 1"/>
          <p:cNvSpPr txBox="1"/>
          <p:nvPr/>
        </p:nvSpPr>
        <p:spPr>
          <a:xfrm>
            <a:off x="914400" y="1752600"/>
            <a:ext cx="4724400" cy="830997"/>
          </a:xfrm>
          <a:prstGeom prst="rect">
            <a:avLst/>
          </a:prstGeom>
          <a:noFill/>
        </p:spPr>
        <p:txBody>
          <a:bodyPr wrap="square" rtlCol="0">
            <a:spAutoFit/>
          </a:bodyPr>
          <a:lstStyle/>
          <a:p>
            <a:r>
              <a:rPr lang="en-US" dirty="0" smtClean="0"/>
              <a:t>A “frame” contains information about a method call:</a:t>
            </a:r>
            <a:endParaRPr lang="en-US" dirty="0"/>
          </a:p>
        </p:txBody>
      </p:sp>
      <p:cxnSp>
        <p:nvCxnSpPr>
          <p:cNvPr id="4" name="Straight Connector 3"/>
          <p:cNvCxnSpPr/>
          <p:nvPr/>
        </p:nvCxnSpPr>
        <p:spPr>
          <a:xfrm>
            <a:off x="6400800" y="2438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00800" y="3200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2000" y="2590800"/>
            <a:ext cx="4572000" cy="1569660"/>
          </a:xfrm>
          <a:prstGeom prst="rect">
            <a:avLst/>
          </a:prstGeom>
          <a:noFill/>
        </p:spPr>
        <p:txBody>
          <a:bodyPr wrap="square" rtlCol="0">
            <a:spAutoFit/>
          </a:bodyPr>
          <a:lstStyle/>
          <a:p>
            <a:r>
              <a:rPr lang="en-US" dirty="0" smtClean="0"/>
              <a:t>At runtime Java maintains a</a:t>
            </a:r>
          </a:p>
          <a:p>
            <a:r>
              <a:rPr lang="en-US" dirty="0">
                <a:solidFill>
                  <a:srgbClr val="FF0000"/>
                </a:solidFill>
              </a:rPr>
              <a:t>s</a:t>
            </a:r>
            <a:r>
              <a:rPr lang="en-US" dirty="0" smtClean="0">
                <a:solidFill>
                  <a:srgbClr val="FF0000"/>
                </a:solidFill>
              </a:rPr>
              <a:t>tack</a:t>
            </a:r>
            <a:r>
              <a:rPr lang="en-US" dirty="0" smtClean="0"/>
              <a:t> that contains frames</a:t>
            </a:r>
          </a:p>
          <a:p>
            <a:r>
              <a:rPr lang="en-US" dirty="0" smtClean="0"/>
              <a:t>for all method calls that are being executed but have not completed.</a:t>
            </a:r>
          </a:p>
        </p:txBody>
      </p:sp>
      <p:sp>
        <p:nvSpPr>
          <p:cNvPr id="6" name="TextBox 5"/>
          <p:cNvSpPr txBox="1"/>
          <p:nvPr/>
        </p:nvSpPr>
        <p:spPr>
          <a:xfrm>
            <a:off x="685800" y="4343400"/>
            <a:ext cx="7924800" cy="1200328"/>
          </a:xfrm>
          <a:prstGeom prst="rect">
            <a:avLst/>
          </a:prstGeom>
          <a:noFill/>
        </p:spPr>
        <p:txBody>
          <a:bodyPr wrap="square" rtlCol="0">
            <a:spAutoFit/>
          </a:bodyPr>
          <a:lstStyle/>
          <a:p>
            <a:r>
              <a:rPr lang="en-US" dirty="0" smtClean="0"/>
              <a:t>Method call: </a:t>
            </a:r>
            <a:r>
              <a:rPr lang="en-US" dirty="0"/>
              <a:t>push a </a:t>
            </a:r>
            <a:r>
              <a:rPr lang="en-US" dirty="0" smtClean="0"/>
              <a:t>frame </a:t>
            </a:r>
            <a:r>
              <a:rPr lang="en-US" dirty="0"/>
              <a:t>for call on </a:t>
            </a:r>
            <a:r>
              <a:rPr lang="en-US" dirty="0" smtClean="0">
                <a:solidFill>
                  <a:srgbClr val="FF0000"/>
                </a:solidFill>
              </a:rPr>
              <a:t>stack.</a:t>
            </a:r>
            <a:r>
              <a:rPr lang="en-US" dirty="0" smtClean="0"/>
              <a:t> </a:t>
            </a:r>
            <a:r>
              <a:rPr lang="en-US" dirty="0"/>
              <a:t>A</a:t>
            </a:r>
            <a:r>
              <a:rPr lang="en-US" dirty="0" smtClean="0"/>
              <a:t>ssign argument values to parameters. Execute method body. Use the frame for the call to reference local variables and parameters.</a:t>
            </a:r>
            <a:endParaRPr lang="en-US" dirty="0"/>
          </a:p>
        </p:txBody>
      </p:sp>
      <p:sp>
        <p:nvSpPr>
          <p:cNvPr id="41" name="TextBox 40"/>
          <p:cNvSpPr txBox="1"/>
          <p:nvPr/>
        </p:nvSpPr>
        <p:spPr>
          <a:xfrm>
            <a:off x="685800" y="5684973"/>
            <a:ext cx="7924800" cy="830997"/>
          </a:xfrm>
          <a:prstGeom prst="rect">
            <a:avLst/>
          </a:prstGeom>
          <a:noFill/>
        </p:spPr>
        <p:txBody>
          <a:bodyPr wrap="square" rtlCol="0">
            <a:spAutoFit/>
          </a:bodyPr>
          <a:lstStyle/>
          <a:p>
            <a:r>
              <a:rPr lang="en-US" dirty="0" smtClean="0"/>
              <a:t>End of method call: pop its frame from the </a:t>
            </a:r>
            <a:r>
              <a:rPr lang="en-US" dirty="0">
                <a:solidFill>
                  <a:srgbClr val="FF0000"/>
                </a:solidFill>
              </a:rPr>
              <a:t>stack</a:t>
            </a:r>
            <a:r>
              <a:rPr lang="en-US" dirty="0" smtClean="0"/>
              <a:t>; if it is a function leave the return value on top of </a:t>
            </a:r>
            <a:r>
              <a:rPr lang="en-US" dirty="0" smtClean="0">
                <a:solidFill>
                  <a:srgbClr val="FF0000"/>
                </a:solidFill>
              </a:rPr>
              <a:t>stack.</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6431</TotalTime>
  <Pages>0</Pages>
  <Words>3532</Words>
  <Characters>0</Characters>
  <Application>Microsoft Macintosh PowerPoint</Application>
  <PresentationFormat>On-screen Show (4:3)</PresentationFormat>
  <Lines>0</Lines>
  <Paragraphs>530</Paragraphs>
  <Slides>36</Slides>
  <Notes>0</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Recursion</vt:lpstr>
      <vt:lpstr>Five things</vt:lpstr>
      <vt:lpstr>To Understand Recursion…</vt:lpstr>
      <vt:lpstr>Recursion – Real Life Examples </vt:lpstr>
      <vt:lpstr>Recursion – Real Life Examples </vt:lpstr>
      <vt:lpstr>Sum the digits in a non-negative integer</vt:lpstr>
      <vt:lpstr>Two different questions, two different answers</vt:lpstr>
      <vt:lpstr>Stacks and Queues</vt:lpstr>
      <vt:lpstr>Stack Frame</vt:lpstr>
      <vt:lpstr>Questions about local variables</vt:lpstr>
      <vt:lpstr>Memorize method call execution!</vt:lpstr>
      <vt:lpstr>Frames for methods sum main method in the system</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Poll time!</vt:lpstr>
      <vt:lpstr>Two different questions, two different answers</vt:lpstr>
      <vt:lpstr>Back to Real Life Examples </vt:lpstr>
      <vt:lpstr>How to understand what a call does</vt:lpstr>
      <vt:lpstr>Understanding a recursive method</vt:lpstr>
      <vt:lpstr>Understanding a recursive method</vt:lpstr>
      <vt:lpstr>Understanding a recursive method</vt:lpstr>
      <vt:lpstr>Understanding a recursive method</vt:lpstr>
      <vt:lpstr>Writing a recursive method</vt:lpstr>
      <vt:lpstr>Two different questions, two different answers</vt:lpstr>
      <vt:lpstr>Examples of writing recursive functions</vt:lpstr>
      <vt:lpstr>Check palindrome-hood</vt:lpstr>
      <vt:lpstr>PowerPoint Presentation</vt:lpstr>
      <vt:lpstr>Example: Is a string a palindrome?</vt:lpstr>
      <vt:lpstr>The Fibonacci Function</vt:lpstr>
      <vt:lpstr>Example: Count the e’s in a string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CS211</dc:title>
  <dc:creator>chew</dc:creator>
  <cp:lastModifiedBy>David Gries</cp:lastModifiedBy>
  <cp:revision>258</cp:revision>
  <cp:lastPrinted>2017-09-13T19:18:13Z</cp:lastPrinted>
  <dcterms:modified xsi:type="dcterms:W3CDTF">2017-09-13T19:21:28Z</dcterms:modified>
</cp:coreProperties>
</file>