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60" r:id="rId3"/>
    <p:sldId id="361" r:id="rId4"/>
    <p:sldId id="335" r:id="rId5"/>
    <p:sldId id="297" r:id="rId6"/>
    <p:sldId id="339" r:id="rId7"/>
    <p:sldId id="340" r:id="rId8"/>
    <p:sldId id="341" r:id="rId9"/>
    <p:sldId id="342" r:id="rId10"/>
    <p:sldId id="355" r:id="rId11"/>
    <p:sldId id="343" r:id="rId12"/>
    <p:sldId id="350" r:id="rId13"/>
    <p:sldId id="348" r:id="rId14"/>
    <p:sldId id="347" r:id="rId15"/>
    <p:sldId id="349" r:id="rId16"/>
    <p:sldId id="351" r:id="rId17"/>
    <p:sldId id="352" r:id="rId18"/>
    <p:sldId id="359" r:id="rId19"/>
    <p:sldId id="330" r:id="rId20"/>
    <p:sldId id="353" r:id="rId21"/>
    <p:sldId id="320" r:id="rId22"/>
    <p:sldId id="333" r:id="rId23"/>
    <p:sldId id="326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FF0"/>
    <a:srgbClr val="FFF7F3"/>
    <a:srgbClr val="FF3300"/>
    <a:srgbClr val="1C3F99"/>
    <a:srgbClr val="800000"/>
    <a:srgbClr val="FFFF8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05" autoAdjust="0"/>
    <p:restoredTop sz="94601" autoAdjust="0"/>
  </p:normalViewPr>
  <p:slideViewPr>
    <p:cSldViewPr>
      <p:cViewPr>
        <p:scale>
          <a:sx n="100" d="100"/>
          <a:sy n="100" d="100"/>
        </p:scale>
        <p:origin x="144" y="88"/>
      </p:cViewPr>
      <p:guideLst>
        <p:guide orient="horz" pos="2160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903F6D4-391E-4FD1-832D-082385455723}" type="datetimeFigureOut">
              <a:rPr lang="fr-FR" smtClean="0"/>
              <a:pPr/>
              <a:t>30/08/2017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1A836A-809C-4B6B-8F3B-106C7434EABB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8629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E02B9-FBD2-43C6-9215-2B8038F192E1}" type="datetimeFigureOut">
              <a:rPr lang="fr-FR" smtClean="0"/>
              <a:pPr/>
              <a:t>30/08/2017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8F2BC-EAAB-4030-AE40-C7E2573B34D6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8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546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412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this,</a:t>
            </a:r>
            <a:r>
              <a:rPr lang="en-US" baseline="0" dirty="0" smtClean="0"/>
              <a:t> demo Object using Meta </a:t>
            </a:r>
            <a:r>
              <a:rPr lang="en-US" baseline="0" smtClean="0"/>
              <a:t>and Empty.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041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CB957DA-E10A-46DE-944B-C6C734ED21F5}" type="datetime1">
              <a:rPr lang="en-US" smtClean="0"/>
              <a:t>8/30/17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D89-8A4F-4E6F-9DC3-F0E473C3AA45}" type="datetime1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2ECB3D4-A814-4106-8EDF-ADA9EB42614F}" type="datetime1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9B30-EFC6-4151-A015-9EAB71C0E573}" type="datetime1">
              <a:rPr lang="en-US" smtClean="0"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1C3A-B957-4058-B8ED-99A2523CCA14}" type="datetime1">
              <a:rPr lang="en-US" smtClean="0"/>
              <a:t>8/30/17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AAE059-5DFC-41C1-A5FF-E50061B12E66}" type="datetime1">
              <a:rPr lang="en-US" smtClean="0"/>
              <a:t>8/30/17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5C3119-2647-44FC-88D9-3457ED259308}" type="datetime1">
              <a:rPr lang="en-US" smtClean="0"/>
              <a:t>8/30/17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70A9-3555-4D40-AB1C-ED989CE6D46D}" type="datetime1">
              <a:rPr lang="en-US" smtClean="0"/>
              <a:t>8/30/17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C299-7110-411E-9EEC-030D6CDB49F9}" type="datetime1">
              <a:rPr lang="en-US" smtClean="0"/>
              <a:t>8/30/17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B62C-E330-425B-B2F7-9C20B52F2868}" type="datetime1">
              <a:rPr lang="en-US" smtClean="0"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374623-CFC1-412C-97A4-04D4E59B64C2}" type="datetime1">
              <a:rPr lang="en-US" smtClean="0"/>
              <a:t>8/30/17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446779-0DA1-4074-99C1-35A6BC8DD2E8}" type="datetime1">
              <a:rPr lang="en-US" smtClean="0"/>
              <a:t>8/30/17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cs.oracle.com/javase/8/docs/api/java/lang/Math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CS/ENGRD 2110</a:t>
            </a:r>
            <a:br>
              <a:rPr lang="fr-BE" dirty="0" smtClean="0"/>
            </a:br>
            <a:r>
              <a:rPr lang="fr-BE" dirty="0" smtClean="0"/>
              <a:t>Fall2017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BE" dirty="0" smtClean="0"/>
              <a:t>Lecture 4: The class hierarchy; static components</a:t>
            </a:r>
          </a:p>
          <a:p>
            <a:r>
              <a:rPr lang="fr-BE" dirty="0"/>
              <a:t>http</a:t>
            </a:r>
            <a:r>
              <a:rPr lang="fr-BE" dirty="0" smtClean="0"/>
              <a:t>://</a:t>
            </a:r>
            <a:r>
              <a:rPr lang="fr-BE" dirty="0" err="1" smtClean="0"/>
              <a:t>cs.cornell.edu</a:t>
            </a:r>
            <a:r>
              <a:rPr lang="fr-BE" dirty="0" smtClean="0"/>
              <a:t>/courses/cs2110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  <a:cs typeface="Times New Roman"/>
              </a:rPr>
              <a:t>Keywords: </a:t>
            </a:r>
            <a:r>
              <a:rPr lang="en-US" sz="3600" b="1" dirty="0" smtClean="0">
                <a:solidFill>
                  <a:schemeClr val="accent5"/>
                </a:solidFill>
                <a:cs typeface="Times New Roman"/>
              </a:rPr>
              <a:t>this</a:t>
            </a:r>
            <a:endParaRPr lang="en-US" sz="3600" b="1" dirty="0">
              <a:solidFill>
                <a:schemeClr val="accent5"/>
              </a:solidFill>
              <a:cs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16698"/>
            <a:ext cx="8534400" cy="435070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cs typeface="Courier"/>
              </a:rPr>
              <a:t>this</a:t>
            </a:r>
            <a:r>
              <a:rPr lang="en-US" sz="2400" dirty="0" smtClean="0"/>
              <a:t> keyword:  </a:t>
            </a:r>
            <a:r>
              <a:rPr lang="en-US" sz="2400" b="1" dirty="0" smtClean="0"/>
              <a:t>this</a:t>
            </a:r>
            <a:r>
              <a:rPr lang="en-US" sz="2400" dirty="0" smtClean="0"/>
              <a:t> evaluates to the name of the object in which it </a:t>
            </a:r>
            <a:r>
              <a:rPr lang="en-US" sz="2400" dirty="0" smtClean="0"/>
              <a:t>occurs</a:t>
            </a:r>
          </a:p>
          <a:p>
            <a:r>
              <a:rPr lang="en-US" sz="2400" dirty="0" smtClean="0"/>
              <a:t>Makes </a:t>
            </a:r>
            <a:r>
              <a:rPr lang="en-US" sz="2400" dirty="0" smtClean="0"/>
              <a:t>it possible for an object to access its own name (or pointer)</a:t>
            </a:r>
          </a:p>
          <a:p>
            <a:r>
              <a:rPr lang="en-US" sz="2400" dirty="0" smtClean="0"/>
              <a:t>Example: Referencing a shadowed class </a:t>
            </a:r>
            <a:r>
              <a:rPr lang="en-US" sz="2400" dirty="0" smtClean="0"/>
              <a:t>field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4000" y="3312855"/>
            <a:ext cx="4272195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public class </a:t>
            </a:r>
            <a:r>
              <a:rPr lang="en-US" sz="1600" dirty="0" smtClean="0">
                <a:latin typeface="Courier"/>
                <a:cs typeface="Courier"/>
              </a:rPr>
              <a:t>Apartment extends House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private </a:t>
            </a:r>
            <a:r>
              <a:rPr lang="en-US" sz="1600" dirty="0" err="1" smtClean="0">
                <a:latin typeface="Courier"/>
                <a:cs typeface="Courier"/>
              </a:rPr>
              <a:t>int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floor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private Apartment downstairs;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</a:p>
          <a:p>
            <a:r>
              <a:rPr lang="en-US" sz="1600" dirty="0">
                <a:latin typeface="Courier"/>
                <a:cs typeface="Courier"/>
              </a:rPr>
              <a:t>    //constructor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smtClean="0">
                <a:latin typeface="Courier"/>
                <a:cs typeface="Courier"/>
              </a:rPr>
              <a:t>Apartment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int</a:t>
            </a:r>
            <a:r>
              <a:rPr lang="en-US" sz="1600" dirty="0" smtClean="0">
                <a:latin typeface="Courier"/>
                <a:cs typeface="Courier"/>
              </a:rPr>
              <a:t> floor,</a:t>
            </a:r>
          </a:p>
          <a:p>
            <a:r>
              <a:rPr lang="en-US" sz="1600" dirty="0" smtClean="0">
                <a:latin typeface="Courier"/>
                <a:cs typeface="Courier"/>
              </a:rPr>
              <a:t>	Apartment downstairs)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	 </a:t>
            </a:r>
            <a:r>
              <a:rPr lang="en-US" sz="1600" dirty="0" smtClean="0">
                <a:latin typeface="Courier"/>
                <a:cs typeface="Courier"/>
              </a:rPr>
              <a:t>floor</a:t>
            </a:r>
            <a:r>
              <a:rPr lang="en-US" sz="1600" dirty="0" smtClean="0">
                <a:latin typeface="Courier"/>
                <a:cs typeface="Courier"/>
              </a:rPr>
              <a:t>= </a:t>
            </a:r>
            <a:r>
              <a:rPr lang="en-US" sz="1600" dirty="0" smtClean="0">
                <a:latin typeface="Courier"/>
                <a:cs typeface="Courier"/>
              </a:rPr>
              <a:t>floor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</a:p>
          <a:p>
            <a:r>
              <a:rPr lang="en-US" sz="1600" dirty="0" smtClean="0">
                <a:latin typeface="Courier"/>
                <a:cs typeface="Courier"/>
              </a:rPr>
              <a:t>	 downstairs = downstairs;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6935" y="3312855"/>
            <a:ext cx="4262205" cy="3293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public class </a:t>
            </a:r>
            <a:r>
              <a:rPr lang="en-US" sz="1600" dirty="0" smtClean="0">
                <a:latin typeface="Courier"/>
                <a:cs typeface="Courier"/>
              </a:rPr>
              <a:t>Apartment extends House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private </a:t>
            </a:r>
            <a:r>
              <a:rPr lang="en-US" sz="1600" dirty="0" err="1" smtClean="0">
                <a:latin typeface="Courier"/>
                <a:cs typeface="Courier"/>
              </a:rPr>
              <a:t>int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floor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smtClean="0">
                <a:latin typeface="Courier"/>
                <a:cs typeface="Courier"/>
              </a:rPr>
              <a:t>private Apartment downstairs;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      </a:t>
            </a:r>
          </a:p>
          <a:p>
            <a:r>
              <a:rPr lang="en-US" sz="1600" dirty="0">
                <a:latin typeface="Courier"/>
                <a:cs typeface="Courier"/>
              </a:rPr>
              <a:t>    //constructor</a:t>
            </a:r>
          </a:p>
          <a:p>
            <a:r>
              <a:rPr lang="en-US" sz="1600" dirty="0">
                <a:latin typeface="Courier"/>
                <a:cs typeface="Courier"/>
              </a:rPr>
              <a:t>    public </a:t>
            </a:r>
            <a:r>
              <a:rPr lang="en-US" sz="1600" dirty="0" smtClean="0">
                <a:latin typeface="Courier"/>
                <a:cs typeface="Courier"/>
              </a:rPr>
              <a:t>Apartment(</a:t>
            </a:r>
            <a:r>
              <a:rPr lang="en-US" sz="1600" dirty="0" err="1" smtClean="0">
                <a:latin typeface="Courier"/>
                <a:cs typeface="Courier"/>
              </a:rPr>
              <a:t>int</a:t>
            </a:r>
            <a:r>
              <a:rPr lang="en-US" sz="1600" dirty="0" smtClean="0">
                <a:latin typeface="Courier"/>
                <a:cs typeface="Courier"/>
              </a:rPr>
              <a:t> floor, 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Apartment downstairs</a:t>
            </a:r>
            <a:r>
              <a:rPr lang="en-US" sz="1600" dirty="0" smtClean="0">
                <a:latin typeface="Courier"/>
                <a:cs typeface="Courier"/>
              </a:rPr>
              <a:t>)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r>
              <a:rPr lang="en-US" sz="1600" b="1" dirty="0" smtClean="0">
                <a:latin typeface="Courier"/>
                <a:cs typeface="Courier"/>
              </a:rPr>
              <a:t>	 </a:t>
            </a:r>
            <a:r>
              <a:rPr lang="en-US" sz="1600" b="1" dirty="0" err="1" smtClean="0">
                <a:latin typeface="Courier"/>
                <a:cs typeface="Courier"/>
              </a:rPr>
              <a:t>this</a:t>
            </a:r>
            <a:r>
              <a:rPr lang="en-US" sz="1600" dirty="0" err="1" smtClean="0">
                <a:latin typeface="Courier"/>
                <a:cs typeface="Courier"/>
              </a:rPr>
              <a:t>.floor</a:t>
            </a:r>
            <a:r>
              <a:rPr lang="en-US" sz="1600" dirty="0" smtClean="0">
                <a:latin typeface="Courier"/>
                <a:cs typeface="Courier"/>
              </a:rPr>
              <a:t>= </a:t>
            </a:r>
            <a:r>
              <a:rPr lang="en-US" sz="1600" dirty="0" smtClean="0">
                <a:latin typeface="Courier"/>
                <a:cs typeface="Courier"/>
              </a:rPr>
              <a:t>floor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b="1" dirty="0" err="1" smtClean="0">
                <a:latin typeface="Courier"/>
                <a:cs typeface="Courier"/>
              </a:rPr>
              <a:t>this</a:t>
            </a:r>
            <a:r>
              <a:rPr lang="en-US" sz="1600" dirty="0" err="1" smtClean="0">
                <a:latin typeface="Courier"/>
                <a:cs typeface="Courier"/>
              </a:rPr>
              <a:t>.downstairs</a:t>
            </a:r>
            <a:r>
              <a:rPr lang="en-US" sz="1600" dirty="0" smtClean="0">
                <a:latin typeface="Courier"/>
                <a:cs typeface="Courier"/>
              </a:rPr>
              <a:t> = 		     downstairs;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943601"/>
            <a:ext cx="32273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Inside-out rule shows that field x is inaccessible!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2" t="7778" r="15626" b="11111"/>
          <a:stretch/>
        </p:blipFill>
        <p:spPr>
          <a:xfrm>
            <a:off x="3760700" y="5943600"/>
            <a:ext cx="819614" cy="830997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096000" y="5562600"/>
            <a:ext cx="2971800" cy="1200329"/>
            <a:chOff x="2179887" y="7501961"/>
            <a:chExt cx="2971800" cy="1200329"/>
          </a:xfrm>
        </p:grpSpPr>
        <p:sp>
          <p:nvSpPr>
            <p:cNvPr id="11" name="TextBox 10"/>
            <p:cNvSpPr txBox="1"/>
            <p:nvPr/>
          </p:nvSpPr>
          <p:spPr>
            <a:xfrm>
              <a:off x="3170487" y="7501961"/>
              <a:ext cx="1981200" cy="1200329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t</a:t>
              </a:r>
              <a:r>
                <a:rPr lang="en-US" sz="2400" b="1" dirty="0" smtClean="0"/>
                <a:t>his</a:t>
              </a:r>
              <a:r>
                <a:rPr lang="en-US" sz="2400" dirty="0" smtClean="0"/>
                <a:t> avoids overshadowed field name</a:t>
              </a:r>
              <a:endParaRPr lang="en-US" sz="24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 flipV="1">
              <a:off x="2179887" y="7730561"/>
              <a:ext cx="990601" cy="3715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237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800000"/>
                </a:solidFill>
              </a:rPr>
              <a:t>Overriding methods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57200" y="1905000"/>
            <a:ext cx="3712865" cy="1569660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Object defines a method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() that returns the name of the object</a:t>
            </a:r>
          </a:p>
          <a:p>
            <a:pPr algn="ctr"/>
            <a:r>
              <a:rPr lang="en-US" sz="2400" dirty="0" smtClean="0"/>
              <a:t>Apartment@af8</a:t>
            </a:r>
            <a:endParaRPr lang="en-US" sz="2400" dirty="0"/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457200" y="3886200"/>
            <a:ext cx="4025724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Java Convention</a:t>
            </a:r>
            <a:r>
              <a:rPr lang="en-US" sz="2200" dirty="0"/>
              <a:t>: </a:t>
            </a:r>
            <a:r>
              <a:rPr lang="en-US" sz="2200" dirty="0" smtClean="0"/>
              <a:t>Define </a:t>
            </a:r>
            <a:r>
              <a:rPr lang="en-US" sz="2200" dirty="0" err="1" smtClean="0">
                <a:solidFill>
                  <a:srgbClr val="800000"/>
                </a:solidFill>
              </a:rPr>
              <a:t>toString</a:t>
            </a:r>
            <a:r>
              <a:rPr lang="en-US" sz="2200" dirty="0">
                <a:solidFill>
                  <a:srgbClr val="800000"/>
                </a:solidFill>
              </a:rPr>
              <a:t>()</a:t>
            </a:r>
            <a:r>
              <a:rPr lang="en-US" sz="2200" dirty="0"/>
              <a:t> </a:t>
            </a:r>
            <a:r>
              <a:rPr lang="en-US" sz="2200" dirty="0" smtClean="0"/>
              <a:t>in any class to return </a:t>
            </a:r>
            <a:r>
              <a:rPr lang="en-US" sz="2200" dirty="0"/>
              <a:t>a representation of </a:t>
            </a:r>
            <a:r>
              <a:rPr lang="en-US" sz="2200" dirty="0" smtClean="0"/>
              <a:t>an object, </a:t>
            </a:r>
            <a:r>
              <a:rPr lang="en-US" sz="2200" dirty="0"/>
              <a:t>giving info about the values in its fields</a:t>
            </a:r>
            <a:r>
              <a:rPr lang="en-US" sz="22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2200" dirty="0"/>
              <a:t>N</a:t>
            </a:r>
            <a:r>
              <a:rPr lang="en-US" sz="2200" dirty="0" smtClean="0"/>
              <a:t>ew definitions of </a:t>
            </a:r>
            <a:r>
              <a:rPr lang="en-US" sz="2200" dirty="0" err="1" smtClean="0">
                <a:solidFill>
                  <a:srgbClr val="800000"/>
                </a:solidFill>
              </a:rPr>
              <a:t>toString</a:t>
            </a:r>
            <a:r>
              <a:rPr lang="en-US" sz="2200" dirty="0" smtClean="0">
                <a:solidFill>
                  <a:srgbClr val="800000"/>
                </a:solidFill>
              </a:rPr>
              <a:t>() </a:t>
            </a:r>
            <a:r>
              <a:rPr lang="en-US" sz="2200" b="1" dirty="0" smtClean="0">
                <a:solidFill>
                  <a:srgbClr val="FF0000"/>
                </a:solidFill>
              </a:rPr>
              <a:t>override</a:t>
            </a:r>
            <a:r>
              <a:rPr lang="en-US" sz="2200" dirty="0" smtClean="0"/>
              <a:t> the definition in </a:t>
            </a:r>
            <a:r>
              <a:rPr lang="en-US" sz="2200" dirty="0" err="1" smtClean="0">
                <a:solidFill>
                  <a:srgbClr val="800000"/>
                </a:solidFill>
              </a:rPr>
              <a:t>Object.toString</a:t>
            </a:r>
            <a:r>
              <a:rPr lang="en-US" sz="2200" dirty="0" smtClean="0">
                <a:solidFill>
                  <a:srgbClr val="800000"/>
                </a:solidFill>
              </a:rPr>
              <a:t>()</a:t>
            </a:r>
            <a:endParaRPr lang="en-US" sz="2200" dirty="0">
              <a:solidFill>
                <a:srgbClr val="8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71412" y="1622609"/>
            <a:ext cx="3894636" cy="5047481"/>
            <a:chOff x="4871412" y="1622609"/>
            <a:chExt cx="3894636" cy="5047481"/>
          </a:xfrm>
        </p:grpSpPr>
        <p:grpSp>
          <p:nvGrpSpPr>
            <p:cNvPr id="4" name="Group 3"/>
            <p:cNvGrpSpPr/>
            <p:nvPr/>
          </p:nvGrpSpPr>
          <p:grpSpPr>
            <a:xfrm>
              <a:off x="4871412" y="1622609"/>
              <a:ext cx="3894636" cy="5047481"/>
              <a:chOff x="4871412" y="1600200"/>
              <a:chExt cx="3894636" cy="5047481"/>
            </a:xfrm>
          </p:grpSpPr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4879848" y="1600200"/>
                <a:ext cx="2435352" cy="36258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00000"/>
                    </a:solidFill>
                  </a:rPr>
                  <a:t>Apartment@af8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4871412" y="1959134"/>
                <a:ext cx="3891588" cy="1133838"/>
                <a:chOff x="4871412" y="5495562"/>
                <a:chExt cx="3891588" cy="1133838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4876800" y="5499217"/>
                  <a:ext cx="3886200" cy="1130183"/>
                  <a:chOff x="4876800" y="5479483"/>
                  <a:chExt cx="3886200" cy="1149918"/>
                </a:xfrm>
              </p:grpSpPr>
              <p:sp>
                <p:nvSpPr>
                  <p:cNvPr id="3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876800" y="5479483"/>
                    <a:ext cx="3886200" cy="1149918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4953000" y="5738136"/>
                    <a:ext cx="3607078" cy="8455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err="1">
                        <a:solidFill>
                          <a:srgbClr val="FF3300"/>
                        </a:solidFill>
                      </a:rPr>
                      <a:t>toString</a:t>
                    </a:r>
                    <a:r>
                      <a:rPr lang="en-US" sz="2400" dirty="0">
                        <a:solidFill>
                          <a:srgbClr val="FF3300"/>
                        </a:solidFill>
                      </a:rPr>
                      <a:t>()     </a:t>
                    </a:r>
                  </a:p>
                  <a:p>
                    <a:r>
                      <a:rPr lang="en-US" sz="2400" dirty="0"/>
                      <a:t>equals(Object)   </a:t>
                    </a:r>
                    <a:r>
                      <a:rPr lang="en-US" sz="2400" dirty="0" err="1"/>
                      <a:t>hashCode</a:t>
                    </a:r>
                    <a:r>
                      <a:rPr lang="en-US" sz="2400" dirty="0" smtClean="0"/>
                      <a:t>()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4871412" y="6629400"/>
                  <a:ext cx="3886200" cy="0"/>
                </a:xfrm>
                <a:prstGeom prst="line">
                  <a:avLst/>
                </a:prstGeom>
                <a:ln w="41275"/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Rectangle 9"/>
                <p:cNvSpPr>
                  <a:spLocks noChangeArrowheads="1"/>
                </p:cNvSpPr>
                <p:nvPr/>
              </p:nvSpPr>
              <p:spPr bwMode="auto">
                <a:xfrm>
                  <a:off x="7668147" y="5495562"/>
                  <a:ext cx="1089465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Object</a:t>
                  </a:r>
                  <a:endParaRPr lang="en-US" sz="2400" dirty="0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4879848" y="3080930"/>
                <a:ext cx="3886200" cy="1905976"/>
                <a:chOff x="4876800" y="3667653"/>
                <a:chExt cx="3886200" cy="1905976"/>
              </a:xfrm>
            </p:grpSpPr>
            <p:sp>
              <p:nvSpPr>
                <p:cNvPr id="41" name="Rectangle 7"/>
                <p:cNvSpPr>
                  <a:spLocks noChangeArrowheads="1"/>
                </p:cNvSpPr>
                <p:nvPr/>
              </p:nvSpPr>
              <p:spPr bwMode="auto">
                <a:xfrm>
                  <a:off x="4876800" y="3705402"/>
                  <a:ext cx="3886200" cy="1773024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Rectangle 9"/>
                <p:cNvSpPr>
                  <a:spLocks noChangeArrowheads="1"/>
                </p:cNvSpPr>
                <p:nvPr/>
              </p:nvSpPr>
              <p:spPr bwMode="auto">
                <a:xfrm>
                  <a:off x="7673535" y="3667653"/>
                  <a:ext cx="1089465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House</a:t>
                  </a:r>
                  <a:endParaRPr lang="en-US" sz="2400" dirty="0"/>
                </a:p>
              </p:txBody>
            </p:sp>
            <p:grpSp>
              <p:nvGrpSpPr>
                <p:cNvPr id="43" name="Group 10"/>
                <p:cNvGrpSpPr>
                  <a:grpSpLocks/>
                </p:cNvGrpSpPr>
                <p:nvPr/>
              </p:nvGrpSpPr>
              <p:grpSpPr bwMode="auto">
                <a:xfrm>
                  <a:off x="5036234" y="3870595"/>
                  <a:ext cx="1592678" cy="745136"/>
                  <a:chOff x="480" y="1200"/>
                  <a:chExt cx="959" cy="672"/>
                </a:xfrm>
              </p:grpSpPr>
              <p:sp>
                <p:nvSpPr>
                  <p:cNvPr id="4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200"/>
                    <a:ext cx="672" cy="240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err="1" smtClean="0"/>
                      <a:t>bdrs</a:t>
                    </a:r>
                    <a:endParaRPr lang="en-US" sz="2400" dirty="0"/>
                  </a:p>
                </p:txBody>
              </p:sp>
              <p:sp>
                <p:nvSpPr>
                  <p:cNvPr id="4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200"/>
                    <a:ext cx="335" cy="28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 smtClean="0"/>
                      <a:t>3</a:t>
                    </a:r>
                    <a:endParaRPr lang="en-US" sz="2400" dirty="0"/>
                  </a:p>
                </p:txBody>
              </p:sp>
              <p:sp>
                <p:nvSpPr>
                  <p:cNvPr id="4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584"/>
                    <a:ext cx="624" cy="265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smtClean="0"/>
                      <a:t>baths</a:t>
                    </a:r>
                    <a:endParaRPr lang="en-US" sz="2400" dirty="0"/>
                  </a:p>
                </p:txBody>
              </p:sp>
              <p:sp>
                <p:nvSpPr>
                  <p:cNvPr id="48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584"/>
                    <a:ext cx="335" cy="28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smtClean="0"/>
                      <a:t>1</a:t>
                    </a:r>
                    <a:endParaRPr lang="en-US" sz="2400" dirty="0"/>
                  </a:p>
                </p:txBody>
              </p:sp>
            </p:grpSp>
            <p:sp>
              <p:nvSpPr>
                <p:cNvPr id="44" name="Rectangle 15"/>
                <p:cNvSpPr>
                  <a:spLocks noChangeArrowheads="1"/>
                </p:cNvSpPr>
                <p:nvPr/>
              </p:nvSpPr>
              <p:spPr bwMode="auto">
                <a:xfrm>
                  <a:off x="4876800" y="4605438"/>
                  <a:ext cx="3886200" cy="968191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t" anchorCtr="0"/>
                <a:lstStyle/>
                <a:p>
                  <a:r>
                    <a:rPr lang="en-US" sz="2400" dirty="0" smtClean="0"/>
                    <a:t>House(…) </a:t>
                  </a:r>
                  <a:r>
                    <a:rPr lang="en-US" sz="2400" dirty="0" err="1" smtClean="0"/>
                    <a:t>getBeds</a:t>
                  </a:r>
                  <a:r>
                    <a:rPr lang="en-US" sz="2400" dirty="0" smtClean="0"/>
                    <a:t>() </a:t>
                  </a:r>
                  <a:r>
                    <a:rPr lang="en-US" sz="2400" dirty="0" err="1" smtClean="0"/>
                    <a:t>getBaths</a:t>
                  </a:r>
                  <a:r>
                    <a:rPr lang="en-US" sz="2400" dirty="0"/>
                    <a:t>() </a:t>
                  </a:r>
                  <a:endParaRPr lang="en-US" sz="2400" dirty="0" smtClean="0"/>
                </a:p>
                <a:p>
                  <a:r>
                    <a:rPr lang="en-US" sz="2400" dirty="0" err="1" smtClean="0"/>
                    <a:t>setBeds</a:t>
                  </a:r>
                  <a:r>
                    <a:rPr lang="en-US" sz="2400" dirty="0" smtClean="0"/>
                    <a:t>(…)</a:t>
                  </a:r>
                  <a:r>
                    <a:rPr lang="en-US" sz="2400" dirty="0"/>
                    <a:t> </a:t>
                  </a:r>
                  <a:r>
                    <a:rPr lang="en-US" sz="2400" dirty="0" err="1" smtClean="0"/>
                    <a:t>setBaths</a:t>
                  </a:r>
                  <a:r>
                    <a:rPr lang="en-US" sz="2400" dirty="0" smtClean="0"/>
                    <a:t>(…) </a:t>
                  </a:r>
                </a:p>
                <a:p>
                  <a:endParaRPr lang="en-US" sz="2400" dirty="0"/>
                </a:p>
              </p:txBody>
            </p:sp>
          </p:grpSp>
          <p:cxnSp>
            <p:nvCxnSpPr>
              <p:cNvPr id="59" name="Straight Connector 58"/>
              <p:cNvCxnSpPr/>
              <p:nvPr/>
            </p:nvCxnSpPr>
            <p:spPr>
              <a:xfrm>
                <a:off x="4871412" y="4890132"/>
                <a:ext cx="3886200" cy="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Group 49"/>
              <p:cNvGrpSpPr/>
              <p:nvPr/>
            </p:nvGrpSpPr>
            <p:grpSpPr>
              <a:xfrm>
                <a:off x="4876800" y="4876425"/>
                <a:ext cx="3889248" cy="1771256"/>
                <a:chOff x="4876800" y="3667278"/>
                <a:chExt cx="3889248" cy="1771256"/>
              </a:xfrm>
            </p:grpSpPr>
            <p:sp>
              <p:nvSpPr>
                <p:cNvPr id="51" name="Rectangle 7"/>
                <p:cNvSpPr>
                  <a:spLocks noChangeArrowheads="1"/>
                </p:cNvSpPr>
                <p:nvPr/>
              </p:nvSpPr>
              <p:spPr bwMode="auto">
                <a:xfrm>
                  <a:off x="4876800" y="3710923"/>
                  <a:ext cx="3886200" cy="1727611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9"/>
                <p:cNvSpPr>
                  <a:spLocks noChangeArrowheads="1"/>
                </p:cNvSpPr>
                <p:nvPr/>
              </p:nvSpPr>
              <p:spPr bwMode="auto">
                <a:xfrm>
                  <a:off x="7089648" y="3667278"/>
                  <a:ext cx="1676400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Apartment</a:t>
                  </a:r>
                  <a:endParaRPr lang="en-US" sz="2400" dirty="0"/>
                </a:p>
              </p:txBody>
            </p:sp>
            <p:grpSp>
              <p:nvGrpSpPr>
                <p:cNvPr id="53" name="Group 10"/>
                <p:cNvGrpSpPr>
                  <a:grpSpLocks/>
                </p:cNvGrpSpPr>
                <p:nvPr/>
              </p:nvGrpSpPr>
              <p:grpSpPr bwMode="auto">
                <a:xfrm>
                  <a:off x="5082733" y="3797414"/>
                  <a:ext cx="1549497" cy="335977"/>
                  <a:chOff x="508" y="1134"/>
                  <a:chExt cx="933" cy="303"/>
                </a:xfrm>
              </p:grpSpPr>
              <p:sp>
                <p:nvSpPr>
                  <p:cNvPr id="5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08" y="1134"/>
                    <a:ext cx="427" cy="279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smtClean="0"/>
                      <a:t>floor</a:t>
                    </a:r>
                    <a:endParaRPr lang="en-US" sz="2400" dirty="0"/>
                  </a:p>
                </p:txBody>
              </p:sp>
              <p:sp>
                <p:nvSpPr>
                  <p:cNvPr id="5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106" y="1134"/>
                    <a:ext cx="335" cy="303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 smtClean="0"/>
                      <a:t>2</a:t>
                    </a:r>
                    <a:endParaRPr lang="en-US" sz="2400" dirty="0"/>
                  </a:p>
                </p:txBody>
              </p:sp>
            </p:grpSp>
            <p:sp>
              <p:nvSpPr>
                <p:cNvPr id="54" name="Rectangle 15"/>
                <p:cNvSpPr>
                  <a:spLocks noChangeArrowheads="1"/>
                </p:cNvSpPr>
                <p:nvPr/>
              </p:nvSpPr>
              <p:spPr bwMode="auto">
                <a:xfrm>
                  <a:off x="4876800" y="4540102"/>
                  <a:ext cx="3886200" cy="400542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t" anchorCtr="0"/>
                <a:lstStyle/>
                <a:p>
                  <a:r>
                    <a:rPr lang="en-US" sz="2400" dirty="0" smtClean="0"/>
                    <a:t>Apartment(…)    </a:t>
                  </a:r>
                  <a:r>
                    <a:rPr lang="en-US" sz="2400" dirty="0" err="1" smtClean="0"/>
                    <a:t>isBelow</a:t>
                  </a:r>
                  <a:r>
                    <a:rPr lang="en-US" sz="2400" dirty="0" smtClean="0"/>
                    <a:t>(…)</a:t>
                  </a:r>
                </a:p>
              </p:txBody>
            </p:sp>
          </p:grpSp>
        </p:grpSp>
        <p:sp>
          <p:nvSpPr>
            <p:cNvPr id="62" name="Rectangle 15"/>
            <p:cNvSpPr>
              <a:spLocks noChangeArrowheads="1"/>
            </p:cNvSpPr>
            <p:nvPr/>
          </p:nvSpPr>
          <p:spPr bwMode="auto">
            <a:xfrm>
              <a:off x="4920322" y="6162020"/>
              <a:ext cx="1234997" cy="45776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 smtClean="0">
                  <a:solidFill>
                    <a:srgbClr val="FF3300"/>
                  </a:solidFill>
                </a:rPr>
                <a:t>toString</a:t>
              </a:r>
              <a:r>
                <a:rPr lang="en-US" sz="2400" dirty="0" smtClean="0">
                  <a:solidFill>
                    <a:srgbClr val="FF3300"/>
                  </a:solidFill>
                </a:rPr>
                <a:t>()</a:t>
              </a:r>
              <a:endParaRPr lang="en-US" sz="2400" dirty="0">
                <a:solidFill>
                  <a:srgbClr val="FF3300"/>
                </a:solidFill>
              </a:endParaRPr>
            </a:p>
          </p:txBody>
        </p:sp>
        <p:sp>
          <p:nvSpPr>
            <p:cNvPr id="63" name="Rectangle 11"/>
            <p:cNvSpPr>
              <a:spLocks noChangeArrowheads="1"/>
            </p:cNvSpPr>
            <p:nvPr/>
          </p:nvSpPr>
          <p:spPr bwMode="auto">
            <a:xfrm>
              <a:off x="5005852" y="5455223"/>
              <a:ext cx="709148" cy="309365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 smtClean="0"/>
                <a:t>upstairs</a:t>
              </a:r>
              <a:endParaRPr lang="en-US" sz="2400" dirty="0"/>
            </a:p>
          </p:txBody>
        </p:sp>
        <p:sp>
          <p:nvSpPr>
            <p:cNvPr id="64" name="Rectangle 12"/>
            <p:cNvSpPr>
              <a:spLocks noChangeArrowheads="1"/>
            </p:cNvSpPr>
            <p:nvPr/>
          </p:nvSpPr>
          <p:spPr bwMode="auto">
            <a:xfrm>
              <a:off x="6075603" y="5455223"/>
              <a:ext cx="2153997" cy="3359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/>
                <a:t>Apartment@f34</a:t>
              </a:r>
              <a:endParaRPr lang="en-US" sz="24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4170065" y="2505214"/>
            <a:ext cx="839979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43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800000"/>
                </a:solidFill>
              </a:rPr>
              <a:t>Overriding methods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4920322" y="6162020"/>
            <a:ext cx="1234997" cy="45776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anchor="t" anchorCtr="0"/>
          <a:lstStyle/>
          <a:p>
            <a:r>
              <a:rPr lang="en-US" sz="2400" smtClean="0">
                <a:solidFill>
                  <a:srgbClr val="FF3300"/>
                </a:solidFill>
              </a:rPr>
              <a:t>toString</a:t>
            </a:r>
            <a:r>
              <a:rPr lang="en-US" sz="2400" dirty="0" smtClean="0">
                <a:solidFill>
                  <a:srgbClr val="FF3300"/>
                </a:solidFill>
              </a:rPr>
              <a:t>()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228599" y="1905000"/>
            <a:ext cx="4334041" cy="47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 smtClean="0"/>
              <a:t>public class </a:t>
            </a:r>
            <a:r>
              <a:rPr lang="en-US" sz="2200" dirty="0" smtClean="0"/>
              <a:t>Apartment{</a:t>
            </a:r>
          </a:p>
          <a:p>
            <a:pPr>
              <a:spcBef>
                <a:spcPct val="50000"/>
              </a:spcBef>
            </a:pPr>
            <a:r>
              <a:rPr lang="en-US" sz="2200" dirty="0" smtClean="0"/>
              <a:t>  …</a:t>
            </a:r>
          </a:p>
          <a:p>
            <a:pPr>
              <a:spcBef>
                <a:spcPct val="50000"/>
              </a:spcBef>
            </a:pPr>
            <a:r>
              <a:rPr lang="en-US" sz="2200" dirty="0" smtClean="0"/>
              <a:t>   </a:t>
            </a:r>
            <a:r>
              <a:rPr lang="en-US" sz="2200" dirty="0" smtClean="0">
                <a:solidFill>
                  <a:srgbClr val="008000"/>
                </a:solidFill>
              </a:rPr>
              <a:t>/** Return a representation of an</a:t>
            </a:r>
            <a:br>
              <a:rPr lang="en-US" sz="2200" dirty="0" smtClean="0">
                <a:solidFill>
                  <a:srgbClr val="008000"/>
                </a:solidFill>
              </a:rPr>
            </a:br>
            <a:r>
              <a:rPr lang="en-US" sz="2200" dirty="0" smtClean="0">
                <a:solidFill>
                  <a:srgbClr val="008000"/>
                </a:solidFill>
              </a:rPr>
              <a:t>         Apartment*/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@</a:t>
            </a:r>
            <a:r>
              <a:rPr lang="en-US" sz="2000" dirty="0"/>
              <a:t>Override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b="1" dirty="0" smtClean="0"/>
              <a:t>public </a:t>
            </a:r>
            <a:r>
              <a:rPr lang="en-US" sz="2000" b="1" dirty="0"/>
              <a:t>String </a:t>
            </a:r>
            <a:r>
              <a:rPr lang="en-US" sz="2000" dirty="0" err="1"/>
              <a:t>toString</a:t>
            </a:r>
            <a:r>
              <a:rPr lang="en-US" sz="2000" dirty="0"/>
              <a:t>() </a:t>
            </a:r>
            <a:r>
              <a:rPr lang="en-US" sz="2000" dirty="0" smtClean="0"/>
              <a:t>{</a:t>
            </a:r>
          </a:p>
          <a:p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b="1" dirty="0" smtClean="0"/>
              <a:t>return</a:t>
            </a:r>
            <a:r>
              <a:rPr lang="en-US" sz="2000" dirty="0" smtClean="0"/>
              <a:t> "" +(</a:t>
            </a:r>
            <a:r>
              <a:rPr lang="en-US" sz="2000" dirty="0" err="1"/>
              <a:t>getBeds</a:t>
            </a:r>
            <a:r>
              <a:rPr lang="en-US" sz="2000" dirty="0"/>
              <a:t>() +</a:t>
            </a:r>
            <a:r>
              <a:rPr lang="en-US" sz="2000" dirty="0" err="1"/>
              <a:t>getBaths</a:t>
            </a:r>
            <a:r>
              <a:rPr lang="en-US" sz="2000" dirty="0"/>
              <a:t>()) </a:t>
            </a:r>
            <a:r>
              <a:rPr lang="en-US" sz="2000" dirty="0" smtClean="0"/>
              <a:t>+ </a:t>
            </a:r>
            <a:r>
              <a:rPr lang="en-US" sz="2000" dirty="0"/>
              <a:t>" </a:t>
            </a:r>
            <a:r>
              <a:rPr lang="en-US" sz="2000" dirty="0" smtClean="0"/>
              <a:t>room  </a:t>
            </a:r>
            <a:r>
              <a:rPr lang="en-US" sz="2000" dirty="0" smtClean="0"/>
              <a:t>apartment on </a:t>
            </a:r>
            <a:r>
              <a:rPr lang="en-US" sz="2000" dirty="0"/>
              <a:t>" + </a:t>
            </a:r>
            <a:r>
              <a:rPr lang="en-US" sz="2000" dirty="0" smtClean="0"/>
              <a:t>floor + </a:t>
            </a:r>
            <a:r>
              <a:rPr lang="en-US" sz="2000" dirty="0"/>
              <a:t>"</a:t>
            </a:r>
            <a:r>
              <a:rPr lang="en-US" sz="2000" dirty="0" err="1" smtClean="0"/>
              <a:t>th</a:t>
            </a:r>
            <a:r>
              <a:rPr lang="en-US" sz="2000" dirty="0" smtClean="0"/>
              <a:t> floor"; </a:t>
            </a:r>
            <a:endParaRPr lang="en-US" sz="2000" dirty="0"/>
          </a:p>
          <a:p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   }</a:t>
            </a:r>
            <a:r>
              <a:rPr lang="en-US" sz="2200" dirty="0" smtClean="0">
                <a:solidFill>
                  <a:srgbClr val="008000"/>
                </a:solidFill>
              </a:rPr>
              <a:t>   </a:t>
            </a:r>
          </a:p>
          <a:p>
            <a:pPr>
              <a:spcBef>
                <a:spcPct val="50000"/>
              </a:spcBef>
            </a:pPr>
            <a:r>
              <a:rPr lang="en-US" sz="2200" dirty="0" smtClean="0"/>
              <a:t>}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72616" y="6208546"/>
            <a:ext cx="4304184" cy="461665"/>
            <a:chOff x="533400" y="6019800"/>
            <a:chExt cx="4304184" cy="461665"/>
          </a:xfrm>
        </p:grpSpPr>
        <p:sp>
          <p:nvSpPr>
            <p:cNvPr id="58" name="TextBox 57"/>
            <p:cNvSpPr txBox="1"/>
            <p:nvPr/>
          </p:nvSpPr>
          <p:spPr>
            <a:xfrm>
              <a:off x="533400" y="6019800"/>
              <a:ext cx="3607078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solidFill>
                    <a:srgbClr val="800000"/>
                  </a:solidFill>
                </a:rPr>
                <a:t>a</a:t>
              </a:r>
              <a:r>
                <a:rPr lang="en-US" sz="2400" dirty="0" err="1" smtClean="0">
                  <a:solidFill>
                    <a:srgbClr val="800000"/>
                  </a:solidFill>
                </a:rPr>
                <a:t>.toString</a:t>
              </a:r>
              <a:r>
                <a:rPr lang="en-US" sz="2400" dirty="0" smtClean="0">
                  <a:solidFill>
                    <a:srgbClr val="800000"/>
                  </a:solidFill>
                </a:rPr>
                <a:t>() </a:t>
              </a:r>
              <a:r>
                <a:rPr lang="en-US" sz="2400" dirty="0" smtClean="0"/>
                <a:t>calls this method</a:t>
              </a:r>
              <a:endParaRPr lang="en-US" sz="2400" dirty="0"/>
            </a:p>
          </p:txBody>
        </p:sp>
        <p:cxnSp>
          <p:nvCxnSpPr>
            <p:cNvPr id="63" name="Straight Connector 62"/>
            <p:cNvCxnSpPr>
              <a:stCxn id="58" idx="3"/>
            </p:cNvCxnSpPr>
            <p:nvPr/>
          </p:nvCxnSpPr>
          <p:spPr>
            <a:xfrm flipV="1">
              <a:off x="4140478" y="6246511"/>
              <a:ext cx="697106" cy="4122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4871412" y="1622609"/>
            <a:ext cx="3894636" cy="5047481"/>
            <a:chOff x="4871412" y="1622609"/>
            <a:chExt cx="3894636" cy="5047481"/>
          </a:xfrm>
        </p:grpSpPr>
        <p:grpSp>
          <p:nvGrpSpPr>
            <p:cNvPr id="65" name="Group 64"/>
            <p:cNvGrpSpPr/>
            <p:nvPr/>
          </p:nvGrpSpPr>
          <p:grpSpPr>
            <a:xfrm>
              <a:off x="4871412" y="1622609"/>
              <a:ext cx="3894636" cy="5047481"/>
              <a:chOff x="4871412" y="1600200"/>
              <a:chExt cx="3894636" cy="5047481"/>
            </a:xfrm>
          </p:grpSpPr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4879848" y="1600200"/>
                <a:ext cx="2435352" cy="36258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00000"/>
                    </a:solidFill>
                  </a:rPr>
                  <a:t>Apartment@af8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871412" y="1959134"/>
                <a:ext cx="3891588" cy="1133838"/>
                <a:chOff x="4871412" y="5495562"/>
                <a:chExt cx="3891588" cy="1133838"/>
              </a:xfrm>
            </p:grpSpPr>
            <p:grpSp>
              <p:nvGrpSpPr>
                <p:cNvPr id="88" name="Group 87"/>
                <p:cNvGrpSpPr/>
                <p:nvPr/>
              </p:nvGrpSpPr>
              <p:grpSpPr>
                <a:xfrm>
                  <a:off x="4876800" y="5499217"/>
                  <a:ext cx="3886200" cy="1130183"/>
                  <a:chOff x="4876800" y="5479483"/>
                  <a:chExt cx="3886200" cy="1149918"/>
                </a:xfrm>
              </p:grpSpPr>
              <p:sp>
                <p:nvSpPr>
                  <p:cNvPr id="91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4876800" y="5479483"/>
                    <a:ext cx="3886200" cy="1149918"/>
                  </a:xfrm>
                  <a:prstGeom prst="rect">
                    <a:avLst/>
                  </a:prstGeom>
                  <a:solidFill>
                    <a:srgbClr val="FFCC99"/>
                  </a:solidFill>
                  <a:ln w="9525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" name="TextBox 91"/>
                  <p:cNvSpPr txBox="1"/>
                  <p:nvPr/>
                </p:nvSpPr>
                <p:spPr>
                  <a:xfrm>
                    <a:off x="4953000" y="5738136"/>
                    <a:ext cx="3607078" cy="8455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400" dirty="0" err="1">
                        <a:solidFill>
                          <a:srgbClr val="FF3300"/>
                        </a:solidFill>
                      </a:rPr>
                      <a:t>toString</a:t>
                    </a:r>
                    <a:r>
                      <a:rPr lang="en-US" sz="2400" dirty="0">
                        <a:solidFill>
                          <a:srgbClr val="FF3300"/>
                        </a:solidFill>
                      </a:rPr>
                      <a:t>()     </a:t>
                    </a:r>
                  </a:p>
                  <a:p>
                    <a:r>
                      <a:rPr lang="en-US" sz="2400" dirty="0"/>
                      <a:t>equals(Object)   </a:t>
                    </a:r>
                    <a:r>
                      <a:rPr lang="en-US" sz="2400" dirty="0" err="1"/>
                      <a:t>hashCode</a:t>
                    </a:r>
                    <a:r>
                      <a:rPr lang="en-US" sz="2400" dirty="0" smtClean="0"/>
                      <a:t>()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4871412" y="6629400"/>
                  <a:ext cx="3886200" cy="0"/>
                </a:xfrm>
                <a:prstGeom prst="line">
                  <a:avLst/>
                </a:prstGeom>
                <a:ln w="41275"/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Rectangle 9"/>
                <p:cNvSpPr>
                  <a:spLocks noChangeArrowheads="1"/>
                </p:cNvSpPr>
                <p:nvPr/>
              </p:nvSpPr>
              <p:spPr bwMode="auto">
                <a:xfrm>
                  <a:off x="7668147" y="5495562"/>
                  <a:ext cx="1089465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Object</a:t>
                  </a:r>
                  <a:endParaRPr lang="en-US" sz="2400" dirty="0"/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4879848" y="3080930"/>
                <a:ext cx="3886200" cy="1905976"/>
                <a:chOff x="4876800" y="3667653"/>
                <a:chExt cx="3886200" cy="1905976"/>
              </a:xfrm>
            </p:grpSpPr>
            <p:sp>
              <p:nvSpPr>
                <p:cNvPr id="80" name="Rectangle 7"/>
                <p:cNvSpPr>
                  <a:spLocks noChangeArrowheads="1"/>
                </p:cNvSpPr>
                <p:nvPr/>
              </p:nvSpPr>
              <p:spPr bwMode="auto">
                <a:xfrm>
                  <a:off x="4876800" y="3705402"/>
                  <a:ext cx="3886200" cy="1773024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9"/>
                <p:cNvSpPr>
                  <a:spLocks noChangeArrowheads="1"/>
                </p:cNvSpPr>
                <p:nvPr/>
              </p:nvSpPr>
              <p:spPr bwMode="auto">
                <a:xfrm>
                  <a:off x="7673535" y="3667653"/>
                  <a:ext cx="1089465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House</a:t>
                  </a:r>
                  <a:endParaRPr lang="en-US" sz="2400" dirty="0"/>
                </a:p>
              </p:txBody>
            </p:sp>
            <p:grpSp>
              <p:nvGrpSpPr>
                <p:cNvPr id="82" name="Group 10"/>
                <p:cNvGrpSpPr>
                  <a:grpSpLocks/>
                </p:cNvGrpSpPr>
                <p:nvPr/>
              </p:nvGrpSpPr>
              <p:grpSpPr bwMode="auto">
                <a:xfrm>
                  <a:off x="5036234" y="3870595"/>
                  <a:ext cx="1592678" cy="745136"/>
                  <a:chOff x="480" y="1200"/>
                  <a:chExt cx="959" cy="672"/>
                </a:xfrm>
              </p:grpSpPr>
              <p:sp>
                <p:nvSpPr>
                  <p:cNvPr id="8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200"/>
                    <a:ext cx="672" cy="240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err="1" smtClean="0"/>
                      <a:t>bdrs</a:t>
                    </a:r>
                    <a:endParaRPr lang="en-US" sz="2400" dirty="0"/>
                  </a:p>
                </p:txBody>
              </p:sp>
              <p:sp>
                <p:nvSpPr>
                  <p:cNvPr id="85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200"/>
                    <a:ext cx="335" cy="28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 smtClean="0"/>
                      <a:t>3</a:t>
                    </a:r>
                    <a:endParaRPr lang="en-US" sz="2400" dirty="0"/>
                  </a:p>
                </p:txBody>
              </p:sp>
              <p:sp>
                <p:nvSpPr>
                  <p:cNvPr id="8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584"/>
                    <a:ext cx="624" cy="265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smtClean="0"/>
                      <a:t>baths</a:t>
                    </a:r>
                    <a:endParaRPr lang="en-US" sz="2400" dirty="0"/>
                  </a:p>
                </p:txBody>
              </p:sp>
              <p:sp>
                <p:nvSpPr>
                  <p:cNvPr id="87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584"/>
                    <a:ext cx="335" cy="288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smtClean="0"/>
                      <a:t>1</a:t>
                    </a:r>
                    <a:endParaRPr lang="en-US" sz="2400" dirty="0"/>
                  </a:p>
                </p:txBody>
              </p:sp>
            </p:grpSp>
            <p:sp>
              <p:nvSpPr>
                <p:cNvPr id="83" name="Rectangle 15"/>
                <p:cNvSpPr>
                  <a:spLocks noChangeArrowheads="1"/>
                </p:cNvSpPr>
                <p:nvPr/>
              </p:nvSpPr>
              <p:spPr bwMode="auto">
                <a:xfrm>
                  <a:off x="4876800" y="4605438"/>
                  <a:ext cx="3886200" cy="968191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t" anchorCtr="0"/>
                <a:lstStyle/>
                <a:p>
                  <a:r>
                    <a:rPr lang="en-US" sz="2400" dirty="0" smtClean="0"/>
                    <a:t>House(…) </a:t>
                  </a:r>
                  <a:r>
                    <a:rPr lang="en-US" sz="2400" dirty="0" err="1" smtClean="0"/>
                    <a:t>getBeds</a:t>
                  </a:r>
                  <a:r>
                    <a:rPr lang="en-US" sz="2400" dirty="0" smtClean="0"/>
                    <a:t>() </a:t>
                  </a:r>
                  <a:r>
                    <a:rPr lang="en-US" sz="2400" dirty="0" err="1" smtClean="0"/>
                    <a:t>getBaths</a:t>
                  </a:r>
                  <a:r>
                    <a:rPr lang="en-US" sz="2400" dirty="0"/>
                    <a:t>() </a:t>
                  </a:r>
                  <a:endParaRPr lang="en-US" sz="2400" dirty="0" smtClean="0"/>
                </a:p>
                <a:p>
                  <a:r>
                    <a:rPr lang="en-US" sz="2400" dirty="0" err="1" smtClean="0"/>
                    <a:t>setBeds</a:t>
                  </a:r>
                  <a:r>
                    <a:rPr lang="en-US" sz="2400" dirty="0" smtClean="0"/>
                    <a:t>(…)</a:t>
                  </a:r>
                  <a:r>
                    <a:rPr lang="en-US" sz="2400" dirty="0"/>
                    <a:t> </a:t>
                  </a:r>
                  <a:r>
                    <a:rPr lang="en-US" sz="2400" dirty="0" err="1" smtClean="0"/>
                    <a:t>setBaths</a:t>
                  </a:r>
                  <a:r>
                    <a:rPr lang="en-US" sz="2400" dirty="0" smtClean="0"/>
                    <a:t>(…) </a:t>
                  </a:r>
                </a:p>
                <a:p>
                  <a:endParaRPr lang="en-US" sz="2400" dirty="0"/>
                </a:p>
              </p:txBody>
            </p:sp>
          </p:grpSp>
          <p:cxnSp>
            <p:nvCxnSpPr>
              <p:cNvPr id="72" name="Straight Connector 71"/>
              <p:cNvCxnSpPr/>
              <p:nvPr/>
            </p:nvCxnSpPr>
            <p:spPr>
              <a:xfrm>
                <a:off x="4871412" y="4890132"/>
                <a:ext cx="3886200" cy="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3" name="Group 72"/>
              <p:cNvGrpSpPr/>
              <p:nvPr/>
            </p:nvGrpSpPr>
            <p:grpSpPr>
              <a:xfrm>
                <a:off x="4876800" y="4876425"/>
                <a:ext cx="3889248" cy="1771256"/>
                <a:chOff x="4876800" y="3667278"/>
                <a:chExt cx="3889248" cy="1771256"/>
              </a:xfrm>
            </p:grpSpPr>
            <p:sp>
              <p:nvSpPr>
                <p:cNvPr id="74" name="Rectangle 7"/>
                <p:cNvSpPr>
                  <a:spLocks noChangeArrowheads="1"/>
                </p:cNvSpPr>
                <p:nvPr/>
              </p:nvSpPr>
              <p:spPr bwMode="auto">
                <a:xfrm>
                  <a:off x="4876800" y="3710923"/>
                  <a:ext cx="3886200" cy="1727611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9"/>
                <p:cNvSpPr>
                  <a:spLocks noChangeArrowheads="1"/>
                </p:cNvSpPr>
                <p:nvPr/>
              </p:nvSpPr>
              <p:spPr bwMode="auto">
                <a:xfrm>
                  <a:off x="7089648" y="3667278"/>
                  <a:ext cx="1676400" cy="32267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Apartment</a:t>
                  </a:r>
                  <a:endParaRPr lang="en-US" sz="2400" dirty="0"/>
                </a:p>
              </p:txBody>
            </p:sp>
            <p:grpSp>
              <p:nvGrpSpPr>
                <p:cNvPr id="76" name="Group 10"/>
                <p:cNvGrpSpPr>
                  <a:grpSpLocks/>
                </p:cNvGrpSpPr>
                <p:nvPr/>
              </p:nvGrpSpPr>
              <p:grpSpPr bwMode="auto">
                <a:xfrm>
                  <a:off x="5082733" y="3797414"/>
                  <a:ext cx="1549497" cy="335977"/>
                  <a:chOff x="508" y="1134"/>
                  <a:chExt cx="933" cy="303"/>
                </a:xfrm>
              </p:grpSpPr>
              <p:sp>
                <p:nvSpPr>
                  <p:cNvPr id="7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08" y="1134"/>
                    <a:ext cx="427" cy="279"/>
                  </a:xfrm>
                  <a:prstGeom prst="rect">
                    <a:avLst/>
                  </a:prstGeom>
                  <a:solidFill>
                    <a:srgbClr val="FFCC99"/>
                  </a:solidFill>
                  <a:ln w="0">
                    <a:solidFill>
                      <a:srgbClr val="FFCC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sz="2400" dirty="0" smtClean="0"/>
                      <a:t>floor</a:t>
                    </a:r>
                    <a:endParaRPr lang="en-US" sz="2400" dirty="0"/>
                  </a:p>
                </p:txBody>
              </p:sp>
              <p:sp>
                <p:nvSpPr>
                  <p:cNvPr id="79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106" y="1134"/>
                    <a:ext cx="335" cy="303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2400" dirty="0" smtClean="0"/>
                      <a:t>2</a:t>
                    </a:r>
                    <a:endParaRPr lang="en-US" sz="2400" dirty="0"/>
                  </a:p>
                </p:txBody>
              </p:sp>
            </p:grpSp>
            <p:sp>
              <p:nvSpPr>
                <p:cNvPr id="77" name="Rectangle 15"/>
                <p:cNvSpPr>
                  <a:spLocks noChangeArrowheads="1"/>
                </p:cNvSpPr>
                <p:nvPr/>
              </p:nvSpPr>
              <p:spPr bwMode="auto">
                <a:xfrm>
                  <a:off x="4876800" y="4540102"/>
                  <a:ext cx="3886200" cy="400542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t" anchorCtr="0"/>
                <a:lstStyle/>
                <a:p>
                  <a:r>
                    <a:rPr lang="en-US" sz="2400" dirty="0" smtClean="0"/>
                    <a:t>Apartment(…)    </a:t>
                  </a:r>
                  <a:r>
                    <a:rPr lang="en-US" sz="2400" dirty="0" err="1" smtClean="0"/>
                    <a:t>isBelow</a:t>
                  </a:r>
                  <a:r>
                    <a:rPr lang="en-US" sz="2400" dirty="0" smtClean="0"/>
                    <a:t>(…)</a:t>
                  </a:r>
                </a:p>
              </p:txBody>
            </p:sp>
          </p:grpSp>
        </p:grpSp>
        <p:sp>
          <p:nvSpPr>
            <p:cNvPr id="66" name="Rectangle 15"/>
            <p:cNvSpPr>
              <a:spLocks noChangeArrowheads="1"/>
            </p:cNvSpPr>
            <p:nvPr/>
          </p:nvSpPr>
          <p:spPr bwMode="auto">
            <a:xfrm>
              <a:off x="4920322" y="6162020"/>
              <a:ext cx="1234997" cy="45776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err="1" smtClean="0">
                  <a:solidFill>
                    <a:srgbClr val="FF3300"/>
                  </a:solidFill>
                </a:rPr>
                <a:t>toString</a:t>
              </a:r>
              <a:r>
                <a:rPr lang="en-US" sz="2400" dirty="0" smtClean="0">
                  <a:solidFill>
                    <a:srgbClr val="FF3300"/>
                  </a:solidFill>
                </a:rPr>
                <a:t>()</a:t>
              </a:r>
              <a:endParaRPr lang="en-US" sz="2400" dirty="0">
                <a:solidFill>
                  <a:srgbClr val="FF3300"/>
                </a:solidFill>
              </a:endParaRPr>
            </a:p>
          </p:txBody>
        </p:sp>
        <p:sp>
          <p:nvSpPr>
            <p:cNvPr id="67" name="Rectangle 11"/>
            <p:cNvSpPr>
              <a:spLocks noChangeArrowheads="1"/>
            </p:cNvSpPr>
            <p:nvPr/>
          </p:nvSpPr>
          <p:spPr bwMode="auto">
            <a:xfrm>
              <a:off x="5005852" y="5455223"/>
              <a:ext cx="709148" cy="309365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 smtClean="0"/>
                <a:t>upstairs</a:t>
              </a:r>
              <a:endParaRPr lang="en-US" sz="2400" dirty="0"/>
            </a:p>
          </p:txBody>
        </p:sp>
        <p:sp>
          <p:nvSpPr>
            <p:cNvPr id="68" name="Rectangle 12"/>
            <p:cNvSpPr>
              <a:spLocks noChangeArrowheads="1"/>
            </p:cNvSpPr>
            <p:nvPr/>
          </p:nvSpPr>
          <p:spPr bwMode="auto">
            <a:xfrm>
              <a:off x="6075603" y="5455223"/>
              <a:ext cx="2153997" cy="33597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/>
                <a:t>Apartment@f34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6127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When should you make a subclass?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inheritance hierarchy should reflect </a:t>
            </a:r>
            <a:r>
              <a:rPr lang="en-US" b="1" dirty="0"/>
              <a:t>modeling semantics</a:t>
            </a:r>
            <a:r>
              <a:rPr lang="en-US" dirty="0"/>
              <a:t>, not implementation </a:t>
            </a:r>
            <a:r>
              <a:rPr lang="en-US" dirty="0" smtClean="0"/>
              <a:t>shortcuts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A</a:t>
            </a:r>
            <a:r>
              <a:rPr lang="en-US" dirty="0" smtClean="0"/>
              <a:t> should extend </a:t>
            </a:r>
            <a:r>
              <a:rPr lang="en-US" dirty="0" smtClean="0">
                <a:solidFill>
                  <a:srgbClr val="800000"/>
                </a:solidFill>
              </a:rPr>
              <a:t>B</a:t>
            </a:r>
            <a:r>
              <a:rPr lang="en-US" dirty="0" smtClean="0"/>
              <a:t> if and only if </a:t>
            </a:r>
            <a:r>
              <a:rPr lang="en-US" b="1" dirty="0" smtClean="0">
                <a:solidFill>
                  <a:srgbClr val="800000"/>
                </a:solidFill>
              </a:rPr>
              <a:t>A</a:t>
            </a:r>
            <a:r>
              <a:rPr lang="en-US" b="1" dirty="0" smtClean="0"/>
              <a:t> “is a” </a:t>
            </a:r>
            <a:r>
              <a:rPr lang="en-US" b="1" dirty="0" smtClean="0">
                <a:solidFill>
                  <a:srgbClr val="800000"/>
                </a:solidFill>
              </a:rPr>
              <a:t>B</a:t>
            </a:r>
          </a:p>
          <a:p>
            <a:pPr lvl="1"/>
            <a:r>
              <a:rPr lang="en-US" dirty="0" smtClean="0"/>
              <a:t>An elephant is an animal, so </a:t>
            </a:r>
            <a:r>
              <a:rPr lang="en-US" dirty="0" smtClean="0">
                <a:solidFill>
                  <a:srgbClr val="800000"/>
                </a:solidFill>
              </a:rPr>
              <a:t>Elephant </a:t>
            </a:r>
            <a:r>
              <a:rPr lang="en-US" b="1" dirty="0" smtClean="0">
                <a:solidFill>
                  <a:srgbClr val="800000"/>
                </a:solidFill>
              </a:rPr>
              <a:t>extends</a:t>
            </a:r>
            <a:r>
              <a:rPr lang="en-US" dirty="0" smtClean="0">
                <a:solidFill>
                  <a:srgbClr val="800000"/>
                </a:solidFill>
              </a:rPr>
              <a:t> Animal</a:t>
            </a:r>
          </a:p>
          <a:p>
            <a:pPr lvl="1"/>
            <a:r>
              <a:rPr lang="en-US" dirty="0" smtClean="0"/>
              <a:t>A car is a vehicle, so </a:t>
            </a:r>
            <a:r>
              <a:rPr lang="en-US" dirty="0" smtClean="0">
                <a:solidFill>
                  <a:srgbClr val="800000"/>
                </a:solidFill>
              </a:rPr>
              <a:t>Car </a:t>
            </a:r>
            <a:r>
              <a:rPr lang="en-US" b="1" dirty="0" smtClean="0">
                <a:solidFill>
                  <a:srgbClr val="800000"/>
                </a:solidFill>
              </a:rPr>
              <a:t>extends</a:t>
            </a:r>
            <a:r>
              <a:rPr lang="en-US" dirty="0" smtClean="0">
                <a:solidFill>
                  <a:srgbClr val="800000"/>
                </a:solidFill>
              </a:rPr>
              <a:t> Vehicle</a:t>
            </a:r>
          </a:p>
          <a:p>
            <a:pPr lvl="1"/>
            <a:r>
              <a:rPr lang="en-US" dirty="0" smtClean="0"/>
              <a:t>An instance of any class is an object, so</a:t>
            </a:r>
            <a:br>
              <a:rPr lang="en-US" dirty="0" smtClean="0"/>
            </a:br>
            <a:r>
              <a:rPr lang="en-US" dirty="0" smtClean="0">
                <a:solidFill>
                  <a:srgbClr val="800000"/>
                </a:solidFill>
              </a:rPr>
              <a:t>AnyClass </a:t>
            </a:r>
            <a:r>
              <a:rPr lang="en-US" b="1" dirty="0" smtClean="0">
                <a:solidFill>
                  <a:srgbClr val="800000"/>
                </a:solidFill>
              </a:rPr>
              <a:t>extends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java.lang.Object</a:t>
            </a:r>
            <a:endParaRPr lang="en-US" dirty="0" smtClean="0">
              <a:solidFill>
                <a:srgbClr val="800000"/>
              </a:solidFill>
            </a:endParaRPr>
          </a:p>
          <a:p>
            <a:r>
              <a:rPr lang="en-US" dirty="0"/>
              <a:t>Don’t use </a:t>
            </a:r>
            <a:r>
              <a:rPr lang="en-US" b="1" dirty="0"/>
              <a:t>extends</a:t>
            </a:r>
            <a:r>
              <a:rPr lang="en-US" dirty="0"/>
              <a:t> just to get access to </a:t>
            </a:r>
            <a:r>
              <a:rPr lang="en-US" dirty="0" smtClean="0"/>
              <a:t>protected fields!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22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When should you make a subclass?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Which of the following seem like reasonable designs? </a:t>
            </a:r>
          </a:p>
          <a:p>
            <a:pPr marL="880110" lvl="1" indent="-514350">
              <a:buFont typeface="+mj-lt"/>
              <a:buAutoNum type="alphaUcPeriod"/>
            </a:pPr>
            <a:r>
              <a:rPr lang="en-US" dirty="0" smtClean="0"/>
              <a:t>Triangle extends Shape { </a:t>
            </a:r>
            <a:r>
              <a:rPr lang="is-IS" dirty="0" smtClean="0"/>
              <a:t>… }</a:t>
            </a:r>
            <a:endParaRPr lang="en-US" dirty="0" smtClean="0"/>
          </a:p>
          <a:p>
            <a:pPr marL="880110" lvl="1" indent="-514350">
              <a:buFont typeface="+mj-lt"/>
              <a:buAutoNum type="alphaUcPeriod"/>
            </a:pPr>
            <a:r>
              <a:rPr lang="en-US" dirty="0" err="1" smtClean="0"/>
              <a:t>PHDTester</a:t>
            </a:r>
            <a:r>
              <a:rPr lang="en-US" dirty="0" smtClean="0"/>
              <a:t> </a:t>
            </a:r>
            <a:r>
              <a:rPr lang="en-US" dirty="0"/>
              <a:t>extends PHD { </a:t>
            </a:r>
            <a:r>
              <a:rPr lang="is-IS" dirty="0"/>
              <a:t>… </a:t>
            </a:r>
            <a:r>
              <a:rPr lang="is-IS" dirty="0" smtClean="0"/>
              <a:t>}</a:t>
            </a:r>
          </a:p>
          <a:p>
            <a:pPr marL="880110" lvl="1" indent="-514350">
              <a:buFont typeface="+mj-lt"/>
              <a:buAutoNum type="alphaUcPeriod"/>
            </a:pPr>
            <a:r>
              <a:rPr lang="en-US" dirty="0" err="1"/>
              <a:t>BankAccount</a:t>
            </a:r>
            <a:r>
              <a:rPr lang="en-US" dirty="0"/>
              <a:t> extends </a:t>
            </a:r>
            <a:r>
              <a:rPr lang="en-US" dirty="0" err="1" smtClean="0"/>
              <a:t>CheckingAccount</a:t>
            </a:r>
            <a:r>
              <a:rPr lang="en-US" dirty="0" smtClean="0"/>
              <a:t> { </a:t>
            </a:r>
            <a:r>
              <a:rPr lang="is-IS" dirty="0"/>
              <a:t>… }</a:t>
            </a:r>
          </a:p>
          <a:p>
            <a:pPr marL="880110" lvl="1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9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When should you make a subclass?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Which of the following seem like reasonable designs? </a:t>
            </a:r>
          </a:p>
          <a:p>
            <a:pPr marL="880110" lvl="1" indent="-514350">
              <a:buFont typeface="+mj-lt"/>
              <a:buAutoNum type="alphaUcPeriod"/>
            </a:pPr>
            <a:r>
              <a:rPr lang="en-US" dirty="0" smtClean="0">
                <a:solidFill>
                  <a:srgbClr val="0070C0"/>
                </a:solidFill>
              </a:rPr>
              <a:t>Triangle extends Shape { </a:t>
            </a:r>
            <a:r>
              <a:rPr lang="is-IS" dirty="0" smtClean="0">
                <a:solidFill>
                  <a:srgbClr val="0070C0"/>
                </a:solidFill>
              </a:rPr>
              <a:t>… } </a:t>
            </a:r>
          </a:p>
          <a:p>
            <a:pPr marL="1154430" lvl="2" indent="-514350"/>
            <a:r>
              <a:rPr lang="is-IS" dirty="0" smtClean="0"/>
              <a:t>Yes! A triangle is a kind of shape.</a:t>
            </a:r>
            <a:endParaRPr lang="en-US" dirty="0" smtClean="0"/>
          </a:p>
          <a:p>
            <a:pPr marL="880110" lvl="1" indent="-514350">
              <a:buFont typeface="+mj-lt"/>
              <a:buAutoNum type="alphaUcPeriod"/>
            </a:pPr>
            <a:r>
              <a:rPr lang="en-US" strike="sngStrike" dirty="0" err="1" smtClean="0">
                <a:solidFill>
                  <a:srgbClr val="FF3300"/>
                </a:solidFill>
              </a:rPr>
              <a:t>PHDTester</a:t>
            </a:r>
            <a:r>
              <a:rPr lang="en-US" strike="sngStrike" dirty="0" smtClean="0">
                <a:solidFill>
                  <a:srgbClr val="FF3300"/>
                </a:solidFill>
              </a:rPr>
              <a:t> </a:t>
            </a:r>
            <a:r>
              <a:rPr lang="en-US" strike="sngStrike" dirty="0">
                <a:solidFill>
                  <a:srgbClr val="FF3300"/>
                </a:solidFill>
              </a:rPr>
              <a:t>extends PHD { </a:t>
            </a:r>
            <a:r>
              <a:rPr lang="is-IS" strike="sngStrike" dirty="0">
                <a:solidFill>
                  <a:srgbClr val="FF3300"/>
                </a:solidFill>
              </a:rPr>
              <a:t>… </a:t>
            </a:r>
            <a:r>
              <a:rPr lang="is-IS" strike="sngStrike" dirty="0" smtClean="0">
                <a:solidFill>
                  <a:srgbClr val="FF3300"/>
                </a:solidFill>
              </a:rPr>
              <a:t>}</a:t>
            </a:r>
          </a:p>
          <a:p>
            <a:pPr marL="1154430" lvl="2" indent="-514350"/>
            <a:r>
              <a:rPr lang="is-IS" dirty="0" smtClean="0"/>
              <a:t>No! A PHDTester “tests a” PHD, but itself is not a PHD.</a:t>
            </a:r>
          </a:p>
          <a:p>
            <a:pPr marL="880110" lvl="1" indent="-514350">
              <a:buFont typeface="+mj-lt"/>
              <a:buAutoNum type="alphaUcPeriod"/>
            </a:pPr>
            <a:r>
              <a:rPr lang="en-US" strike="sngStrike" dirty="0" err="1">
                <a:solidFill>
                  <a:srgbClr val="FF3300"/>
                </a:solidFill>
              </a:rPr>
              <a:t>BankAccount</a:t>
            </a:r>
            <a:r>
              <a:rPr lang="en-US" strike="sngStrike" dirty="0">
                <a:solidFill>
                  <a:srgbClr val="FF3300"/>
                </a:solidFill>
              </a:rPr>
              <a:t> extends </a:t>
            </a:r>
            <a:r>
              <a:rPr lang="en-US" strike="sngStrike" dirty="0" err="1" smtClean="0">
                <a:solidFill>
                  <a:srgbClr val="FF3300"/>
                </a:solidFill>
              </a:rPr>
              <a:t>CheckingAccount</a:t>
            </a:r>
            <a:r>
              <a:rPr lang="en-US" strike="sngStrike" dirty="0" smtClean="0">
                <a:solidFill>
                  <a:srgbClr val="FF3300"/>
                </a:solidFill>
              </a:rPr>
              <a:t> { </a:t>
            </a:r>
            <a:r>
              <a:rPr lang="is-IS" strike="sngStrike" dirty="0">
                <a:solidFill>
                  <a:srgbClr val="FF3300"/>
                </a:solidFill>
              </a:rPr>
              <a:t>… </a:t>
            </a:r>
            <a:r>
              <a:rPr lang="is-IS" strike="sngStrike" dirty="0" smtClean="0">
                <a:solidFill>
                  <a:srgbClr val="FF3300"/>
                </a:solidFill>
              </a:rPr>
              <a:t>}</a:t>
            </a:r>
          </a:p>
          <a:p>
            <a:pPr marL="1154430" lvl="2" indent="-514350"/>
            <a:r>
              <a:rPr lang="is-IS" dirty="0" smtClean="0"/>
              <a:t>No! A checking account is a kind of bank account; we likely would prefer:</a:t>
            </a:r>
          </a:p>
          <a:p>
            <a:pPr marL="365760" lvl="1" indent="0">
              <a:buNone/>
            </a:pPr>
            <a:r>
              <a:rPr lang="is-IS" dirty="0" smtClean="0"/>
              <a:t>	</a:t>
            </a:r>
            <a:r>
              <a:rPr lang="is-IS" dirty="0" smtClean="0">
                <a:solidFill>
                  <a:srgbClr val="0070C0"/>
                </a:solidFill>
              </a:rPr>
              <a:t>CheckingAccount extends BankAccount { ... }</a:t>
            </a:r>
            <a:endParaRPr lang="is-IS" dirty="0">
              <a:solidFill>
                <a:srgbClr val="0070C0"/>
              </a:solidFill>
            </a:endParaRPr>
          </a:p>
          <a:p>
            <a:pPr marL="880110" lvl="1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Static Methods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methods are </a:t>
            </a:r>
            <a:r>
              <a:rPr lang="en-US" dirty="0" smtClean="0">
                <a:solidFill>
                  <a:schemeClr val="accent2"/>
                </a:solidFill>
              </a:rPr>
              <a:t>instance methods</a:t>
            </a:r>
            <a:r>
              <a:rPr lang="en-US" dirty="0" smtClean="0"/>
              <a:t>: every instance of the class has a copy of the method</a:t>
            </a:r>
          </a:p>
          <a:p>
            <a:r>
              <a:rPr lang="en-US" dirty="0" smtClean="0"/>
              <a:t>There is only one copy of a </a:t>
            </a:r>
            <a:r>
              <a:rPr lang="en-US" dirty="0" smtClean="0">
                <a:solidFill>
                  <a:schemeClr val="accent2"/>
                </a:solidFill>
              </a:rPr>
              <a:t>static method</a:t>
            </a:r>
            <a:r>
              <a:rPr lang="en-US" dirty="0" smtClean="0"/>
              <a:t>.                   </a:t>
            </a:r>
            <a:r>
              <a:rPr lang="en-US" i="1" dirty="0" smtClean="0"/>
              <a:t>There is not a copy in each object.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363724" y="4191000"/>
            <a:ext cx="4651248" cy="1877437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/>
              <a:t>You should make a method static if the body does not refer to any field or method in the object.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9312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28600" y="2209800"/>
            <a:ext cx="41910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/** = </a:t>
            </a:r>
            <a:r>
              <a:rPr lang="ja-JP" alt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altLang="ja-JP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this object is </a:t>
            </a:r>
            <a:r>
              <a:rPr lang="en-US" altLang="ja-JP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below</a:t>
            </a:r>
            <a:r>
              <a:rPr lang="ja-JP" altLang="en-US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”</a:t>
            </a:r>
            <a:r>
              <a:rPr lang="en-US" altLang="ja-JP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      Pre: </a:t>
            </a:r>
            <a:r>
              <a:rPr lang="en-US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is not null. */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public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boolean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isBelow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(Apartment a){</a:t>
            </a:r>
            <a:endParaRPr lang="en-US" sz="2400" dirty="0">
              <a:solidFill>
                <a:srgbClr val="8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 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return this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==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a.downstairs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;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}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419600" y="2209800"/>
            <a:ext cx="4724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/** = </a:t>
            </a:r>
            <a:r>
              <a:rPr lang="ja-JP" altLang="en-US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altLang="ja-JP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a is below b</a:t>
            </a:r>
            <a:r>
              <a:rPr lang="ja-JP" altLang="en-US" sz="2400" dirty="0" smtClean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”</a:t>
            </a:r>
            <a:r>
              <a:rPr lang="en-US" altLang="ja-JP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8000"/>
                </a:solidFill>
                <a:latin typeface="Times New Roman" charset="0"/>
                <a:ea typeface="Times New Roman" charset="0"/>
                <a:cs typeface="Times New Roman" charset="0"/>
              </a:rPr>
              <a:t>      Pre: b and c are not null. */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public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static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boolean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err="1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isBelow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(Apartment 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b, 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Apartment 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a){</a:t>
            </a:r>
            <a:endParaRPr lang="en-US" sz="2400" dirty="0">
              <a:solidFill>
                <a:srgbClr val="8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      </a:t>
            </a:r>
            <a:r>
              <a:rPr lang="en-US" sz="2400" b="1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return 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b == </a:t>
            </a:r>
            <a:r>
              <a:rPr lang="en-US" sz="2400" dirty="0" err="1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a.downstairs</a:t>
            </a:r>
            <a:r>
              <a:rPr lang="en-US" sz="2400" dirty="0" smtClean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;</a:t>
            </a:r>
            <a:endParaRPr lang="en-US" sz="2400" dirty="0">
              <a:solidFill>
                <a:srgbClr val="8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}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505200" y="2753833"/>
            <a:ext cx="914400" cy="1295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3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Referencing a static method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63077" y="17194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9048" y="4800600"/>
            <a:ext cx="4229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Container for Apartment </a:t>
            </a:r>
          </a:p>
          <a:p>
            <a:r>
              <a:rPr lang="en-US" sz="2400" dirty="0" smtClean="0"/>
              <a:t>contains:</a:t>
            </a:r>
            <a:r>
              <a:rPr lang="en-US" sz="2400" dirty="0"/>
              <a:t> </a:t>
            </a:r>
            <a:r>
              <a:rPr lang="en-US" sz="2400" dirty="0" smtClean="0"/>
              <a:t>objects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505941" y="5795688"/>
            <a:ext cx="5758571" cy="923330"/>
          </a:xfrm>
          <a:prstGeom prst="rect">
            <a:avLst/>
          </a:prstGeom>
          <a:solidFill>
            <a:srgbClr val="FFF7F3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Monaco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Monaco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Monaco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Monaco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Monaco" charset="0"/>
              </a:rPr>
              <a:t>main(String</a:t>
            </a:r>
            <a:r>
              <a:rPr lang="en-US" b="1" dirty="0">
                <a:solidFill>
                  <a:srgbClr val="000000"/>
                </a:solidFill>
                <a:latin typeface="Monaco" charset="0"/>
              </a:rPr>
              <a:t>[] </a:t>
            </a:r>
            <a:r>
              <a:rPr lang="en-US" b="1" dirty="0" err="1">
                <a:solidFill>
                  <a:srgbClr val="6A3E3E"/>
                </a:solidFill>
                <a:latin typeface="Monaco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Monaco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Monaco" charset="0"/>
              </a:rPr>
              <a:t>Apartment.isBelow</a:t>
            </a:r>
            <a:r>
              <a:rPr lang="en-US" dirty="0" smtClean="0">
                <a:solidFill>
                  <a:srgbClr val="000000"/>
                </a:solidFill>
                <a:latin typeface="Monaco" charset="0"/>
              </a:rPr>
              <a:t>(a, b);        </a:t>
            </a:r>
            <a:r>
              <a:rPr lang="en-US" dirty="0">
                <a:solidFill>
                  <a:srgbClr val="000000"/>
                </a:solidFill>
                <a:latin typeface="Monaco" charset="0"/>
              </a:rPr>
              <a:t>	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 charset="0"/>
              </a:rPr>
              <a:t>}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251627" y="1781527"/>
            <a:ext cx="4267200" cy="3048000"/>
            <a:chOff x="4419600" y="2133600"/>
            <a:chExt cx="4267200" cy="3048000"/>
          </a:xfrm>
        </p:grpSpPr>
        <p:sp>
          <p:nvSpPr>
            <p:cNvPr id="62" name="Rectangle 61"/>
            <p:cNvSpPr/>
            <p:nvPr/>
          </p:nvSpPr>
          <p:spPr>
            <a:xfrm>
              <a:off x="4419600" y="2133600"/>
              <a:ext cx="4267200" cy="3048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419600" y="2286000"/>
              <a:ext cx="2073910" cy="2379219"/>
              <a:chOff x="4419600" y="2304411"/>
              <a:chExt cx="2073910" cy="2379219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4588510" y="2625792"/>
                <a:ext cx="1905000" cy="20578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4588901" y="2304411"/>
                <a:ext cx="1142609" cy="362589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 smtClean="0">
                    <a:solidFill>
                      <a:srgbClr val="800000"/>
                    </a:solidFill>
                  </a:rPr>
                  <a:t>A</a:t>
                </a:r>
                <a:r>
                  <a:rPr lang="en-US" sz="2400" dirty="0" err="1" smtClean="0">
                    <a:solidFill>
                      <a:srgbClr val="800000"/>
                    </a:solidFill>
                  </a:rPr>
                  <a:t>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32" name="Rectangle 9"/>
              <p:cNvSpPr>
                <a:spLocks noChangeArrowheads="1"/>
              </p:cNvSpPr>
              <p:nvPr/>
            </p:nvSpPr>
            <p:spPr bwMode="auto">
              <a:xfrm>
                <a:off x="5867400" y="2630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4419600" y="2667000"/>
                <a:ext cx="1262867" cy="319344"/>
                <a:chOff x="5589465" y="3832540"/>
                <a:chExt cx="1262867" cy="319344"/>
              </a:xfrm>
            </p:grpSpPr>
            <p:sp>
              <p:nvSpPr>
                <p:cNvPr id="41" name="Rectangle 11"/>
                <p:cNvSpPr>
                  <a:spLocks noChangeArrowheads="1"/>
                </p:cNvSpPr>
                <p:nvPr/>
              </p:nvSpPr>
              <p:spPr bwMode="auto">
                <a:xfrm>
                  <a:off x="5589465" y="3832540"/>
                  <a:ext cx="1116037" cy="26612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bdrs</a:t>
                  </a:r>
                  <a:endParaRPr lang="en-US" sz="2400" dirty="0"/>
                </a:p>
              </p:txBody>
            </p:sp>
            <p:sp>
              <p:nvSpPr>
                <p:cNvPr id="42" name="Rectangle 12"/>
                <p:cNvSpPr>
                  <a:spLocks noChangeArrowheads="1"/>
                </p:cNvSpPr>
                <p:nvPr/>
              </p:nvSpPr>
              <p:spPr bwMode="auto">
                <a:xfrm>
                  <a:off x="6503865" y="3832540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2</a:t>
                  </a:r>
                  <a:endParaRPr lang="en-US" sz="2400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4724400" y="3429000"/>
                <a:ext cx="958067" cy="319344"/>
                <a:chOff x="4784091" y="4182132"/>
                <a:chExt cx="958067" cy="319344"/>
              </a:xfrm>
            </p:grpSpPr>
            <p:sp>
              <p:nvSpPr>
                <p:cNvPr id="39" name="Rectangle 13"/>
                <p:cNvSpPr>
                  <a:spLocks noChangeArrowheads="1"/>
                </p:cNvSpPr>
                <p:nvPr/>
              </p:nvSpPr>
              <p:spPr bwMode="auto">
                <a:xfrm>
                  <a:off x="4784091" y="4231770"/>
                  <a:ext cx="457201" cy="2286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floor</a:t>
                  </a:r>
                  <a:endParaRPr lang="en-US" sz="2400" dirty="0"/>
                </a:p>
              </p:txBody>
            </p:sp>
            <p:sp>
              <p:nvSpPr>
                <p:cNvPr id="40" name="Rectangle 14"/>
                <p:cNvSpPr>
                  <a:spLocks noChangeArrowheads="1"/>
                </p:cNvSpPr>
                <p:nvPr/>
              </p:nvSpPr>
              <p:spPr bwMode="auto">
                <a:xfrm>
                  <a:off x="5393691" y="4182132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4</a:t>
                  </a:r>
                  <a:endParaRPr lang="en-US" sz="2400" dirty="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4588510" y="3810000"/>
                <a:ext cx="1676400" cy="381000"/>
                <a:chOff x="5758375" y="5431581"/>
                <a:chExt cx="1676400" cy="381000"/>
              </a:xfrm>
            </p:grpSpPr>
            <p:sp>
              <p:nvSpPr>
                <p:cNvPr id="37" name="Rectangle 15"/>
                <p:cNvSpPr>
                  <a:spLocks noChangeArrowheads="1"/>
                </p:cNvSpPr>
                <p:nvPr/>
              </p:nvSpPr>
              <p:spPr bwMode="auto">
                <a:xfrm>
                  <a:off x="5758375" y="5450969"/>
                  <a:ext cx="762000" cy="320841"/>
                </a:xfrm>
                <a:prstGeom prst="rect">
                  <a:avLst/>
                </a:prstGeom>
                <a:noFill/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dstrs</a:t>
                  </a:r>
                  <a:endParaRPr lang="en-US" sz="2400" dirty="0"/>
                </a:p>
              </p:txBody>
            </p:sp>
            <p:sp>
              <p:nvSpPr>
                <p:cNvPr id="38" name="Rectangle 16"/>
                <p:cNvSpPr>
                  <a:spLocks noChangeArrowheads="1"/>
                </p:cNvSpPr>
                <p:nvPr/>
              </p:nvSpPr>
              <p:spPr bwMode="auto">
                <a:xfrm>
                  <a:off x="6503865" y="5431581"/>
                  <a:ext cx="930910" cy="3810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>
                      <a:solidFill>
                        <a:srgbClr val="800000"/>
                      </a:solidFill>
                    </a:rPr>
                    <a:t>A</a:t>
                  </a:r>
                  <a:r>
                    <a:rPr lang="en-US" sz="2400" dirty="0" err="1" smtClean="0">
                      <a:solidFill>
                        <a:srgbClr val="800000"/>
                      </a:solidFill>
                    </a:rPr>
                    <a:t>@af</a:t>
                  </a:r>
                  <a:endParaRPr lang="en-US" sz="2400" dirty="0">
                    <a:solidFill>
                      <a:srgbClr val="800000"/>
                    </a:solidFill>
                  </a:endParaRPr>
                </a:p>
              </p:txBody>
            </p:sp>
          </p:grpSp>
          <p:sp>
            <p:nvSpPr>
              <p:cNvPr id="53" name="Rectangle 11"/>
              <p:cNvSpPr>
                <a:spLocks noChangeArrowheads="1"/>
              </p:cNvSpPr>
              <p:nvPr/>
            </p:nvSpPr>
            <p:spPr bwMode="auto">
              <a:xfrm>
                <a:off x="4419600" y="3033456"/>
                <a:ext cx="1116037" cy="26612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56" name="Rectangle 12"/>
              <p:cNvSpPr>
                <a:spLocks noChangeArrowheads="1"/>
              </p:cNvSpPr>
              <p:nvPr/>
            </p:nvSpPr>
            <p:spPr bwMode="auto">
              <a:xfrm>
                <a:off x="5334000" y="3033456"/>
                <a:ext cx="34846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flipV="1">
                <a:off x="4586932" y="3388230"/>
                <a:ext cx="1906578" cy="790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Rectangle 9"/>
              <p:cNvSpPr>
                <a:spLocks noChangeArrowheads="1"/>
              </p:cNvSpPr>
              <p:nvPr/>
            </p:nvSpPr>
            <p:spPr bwMode="auto">
              <a:xfrm>
                <a:off x="5867400" y="3392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506210" y="2286000"/>
              <a:ext cx="2073910" cy="2379219"/>
              <a:chOff x="4419600" y="2304411"/>
              <a:chExt cx="2073910" cy="2379219"/>
            </a:xfrm>
          </p:grpSpPr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4588510" y="2625792"/>
                <a:ext cx="1905000" cy="20578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4588901" y="2304411"/>
                <a:ext cx="1142609" cy="362589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00000"/>
                    </a:solidFill>
                  </a:rPr>
                  <a:t>A</a:t>
                </a:r>
                <a:r>
                  <a:rPr lang="en-US" sz="2400" dirty="0" smtClean="0">
                    <a:solidFill>
                      <a:srgbClr val="800000"/>
                    </a:solidFill>
                  </a:rPr>
                  <a:t>@b4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auto">
              <a:xfrm>
                <a:off x="5867400" y="2630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grpSp>
            <p:nvGrpSpPr>
              <p:cNvPr id="67" name="Group 66"/>
              <p:cNvGrpSpPr/>
              <p:nvPr/>
            </p:nvGrpSpPr>
            <p:grpSpPr>
              <a:xfrm>
                <a:off x="4419600" y="2667000"/>
                <a:ext cx="1262867" cy="319344"/>
                <a:chOff x="5589465" y="3832540"/>
                <a:chExt cx="1262867" cy="319344"/>
              </a:xfrm>
            </p:grpSpPr>
            <p:sp>
              <p:nvSpPr>
                <p:cNvPr id="78" name="Rectangle 11"/>
                <p:cNvSpPr>
                  <a:spLocks noChangeArrowheads="1"/>
                </p:cNvSpPr>
                <p:nvPr/>
              </p:nvSpPr>
              <p:spPr bwMode="auto">
                <a:xfrm>
                  <a:off x="5589465" y="3832540"/>
                  <a:ext cx="1116037" cy="26612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bdrs</a:t>
                  </a:r>
                  <a:endParaRPr lang="en-US" sz="2400" dirty="0"/>
                </a:p>
              </p:txBody>
            </p:sp>
            <p:sp>
              <p:nvSpPr>
                <p:cNvPr id="79" name="Rectangle 12"/>
                <p:cNvSpPr>
                  <a:spLocks noChangeArrowheads="1"/>
                </p:cNvSpPr>
                <p:nvPr/>
              </p:nvSpPr>
              <p:spPr bwMode="auto">
                <a:xfrm>
                  <a:off x="6503865" y="3832540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2</a:t>
                  </a:r>
                  <a:endParaRPr lang="en-US" sz="2400" dirty="0"/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724400" y="3429000"/>
                <a:ext cx="958067" cy="319344"/>
                <a:chOff x="4784091" y="4182132"/>
                <a:chExt cx="958067" cy="319344"/>
              </a:xfrm>
            </p:grpSpPr>
            <p:sp>
              <p:nvSpPr>
                <p:cNvPr id="76" name="Rectangle 13"/>
                <p:cNvSpPr>
                  <a:spLocks noChangeArrowheads="1"/>
                </p:cNvSpPr>
                <p:nvPr/>
              </p:nvSpPr>
              <p:spPr bwMode="auto">
                <a:xfrm>
                  <a:off x="4784091" y="4231770"/>
                  <a:ext cx="457201" cy="2286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floor</a:t>
                  </a:r>
                  <a:endParaRPr lang="en-US" sz="2400" dirty="0"/>
                </a:p>
              </p:txBody>
            </p:sp>
            <p:sp>
              <p:nvSpPr>
                <p:cNvPr id="77" name="Rectangle 14"/>
                <p:cNvSpPr>
                  <a:spLocks noChangeArrowheads="1"/>
                </p:cNvSpPr>
                <p:nvPr/>
              </p:nvSpPr>
              <p:spPr bwMode="auto">
                <a:xfrm>
                  <a:off x="5393691" y="4182132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4</a:t>
                  </a:r>
                  <a:endParaRPr lang="en-US" sz="2400" dirty="0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588510" y="3810000"/>
                <a:ext cx="1676400" cy="381000"/>
                <a:chOff x="5758375" y="5431581"/>
                <a:chExt cx="1676400" cy="381000"/>
              </a:xfrm>
            </p:grpSpPr>
            <p:sp>
              <p:nvSpPr>
                <p:cNvPr id="74" name="Rectangle 15"/>
                <p:cNvSpPr>
                  <a:spLocks noChangeArrowheads="1"/>
                </p:cNvSpPr>
                <p:nvPr/>
              </p:nvSpPr>
              <p:spPr bwMode="auto">
                <a:xfrm>
                  <a:off x="5758375" y="5450969"/>
                  <a:ext cx="762000" cy="320841"/>
                </a:xfrm>
                <a:prstGeom prst="rect">
                  <a:avLst/>
                </a:prstGeom>
                <a:noFill/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dstrs</a:t>
                  </a:r>
                  <a:endParaRPr lang="en-US" sz="2400" dirty="0"/>
                </a:p>
              </p:txBody>
            </p:sp>
            <p:sp>
              <p:nvSpPr>
                <p:cNvPr id="75" name="Rectangle 16"/>
                <p:cNvSpPr>
                  <a:spLocks noChangeArrowheads="1"/>
                </p:cNvSpPr>
                <p:nvPr/>
              </p:nvSpPr>
              <p:spPr bwMode="auto">
                <a:xfrm>
                  <a:off x="6503865" y="5431581"/>
                  <a:ext cx="930910" cy="3810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>
                      <a:solidFill>
                        <a:srgbClr val="800000"/>
                      </a:solidFill>
                    </a:rPr>
                    <a:t>A</a:t>
                  </a:r>
                  <a:r>
                    <a:rPr lang="en-US" sz="2400" dirty="0" err="1" smtClean="0">
                      <a:solidFill>
                        <a:srgbClr val="800000"/>
                      </a:solidFill>
                    </a:rPr>
                    <a:t>@af</a:t>
                  </a:r>
                  <a:endParaRPr lang="en-US" sz="2400" dirty="0">
                    <a:solidFill>
                      <a:srgbClr val="800000"/>
                    </a:solidFill>
                  </a:endParaRPr>
                </a:p>
              </p:txBody>
            </p:sp>
          </p:grpSp>
          <p:sp>
            <p:nvSpPr>
              <p:cNvPr id="70" name="Rectangle 11"/>
              <p:cNvSpPr>
                <a:spLocks noChangeArrowheads="1"/>
              </p:cNvSpPr>
              <p:nvPr/>
            </p:nvSpPr>
            <p:spPr bwMode="auto">
              <a:xfrm>
                <a:off x="4419600" y="3033456"/>
                <a:ext cx="1116037" cy="26612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5334000" y="3033456"/>
                <a:ext cx="34846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72" name="Straight Connector 71"/>
              <p:cNvCxnSpPr/>
              <p:nvPr/>
            </p:nvCxnSpPr>
            <p:spPr>
              <a:xfrm flipV="1">
                <a:off x="4586932" y="3388230"/>
                <a:ext cx="1906578" cy="790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9"/>
              <p:cNvSpPr>
                <a:spLocks noChangeArrowheads="1"/>
              </p:cNvSpPr>
              <p:nvPr/>
            </p:nvSpPr>
            <p:spPr bwMode="auto">
              <a:xfrm>
                <a:off x="5867400" y="3392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</p:grp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2447435" y="3809581"/>
            <a:ext cx="1311910" cy="4572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anchor="t" anchorCtr="0"/>
          <a:lstStyle/>
          <a:p>
            <a:r>
              <a:rPr lang="en-US" sz="2400" dirty="0" err="1" smtClean="0"/>
              <a:t>isBelow</a:t>
            </a:r>
            <a:r>
              <a:rPr lang="en-US" sz="2400" dirty="0" smtClean="0"/>
              <a:t>(A)</a:t>
            </a:r>
            <a:endParaRPr lang="en-US" sz="24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2447435" y="4307211"/>
            <a:ext cx="3962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isBelow</a:t>
            </a:r>
            <a:r>
              <a:rPr lang="en-US" sz="2400" dirty="0" smtClean="0">
                <a:solidFill>
                  <a:srgbClr val="FF0000"/>
                </a:solidFill>
              </a:rPr>
              <a:t>(Apartment, Apartment)    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4770915" y="3818835"/>
            <a:ext cx="1311910" cy="4572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anchor="t" anchorCtr="0"/>
          <a:lstStyle/>
          <a:p>
            <a:r>
              <a:rPr lang="en-US" sz="2400" dirty="0" err="1" smtClean="0"/>
              <a:t>isBelow</a:t>
            </a:r>
            <a:r>
              <a:rPr lang="en-US" sz="2400" dirty="0" smtClean="0"/>
              <a:t>(A)</a:t>
            </a:r>
            <a:endParaRPr lang="en-US" sz="240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943600" y="917187"/>
            <a:ext cx="3124200" cy="3620857"/>
            <a:chOff x="386527" y="534487"/>
            <a:chExt cx="3124200" cy="3620857"/>
          </a:xfrm>
        </p:grpSpPr>
        <p:sp>
          <p:nvSpPr>
            <p:cNvPr id="4" name="TextBox 3"/>
            <p:cNvSpPr txBox="1"/>
            <p:nvPr/>
          </p:nvSpPr>
          <p:spPr>
            <a:xfrm>
              <a:off x="386527" y="534487"/>
              <a:ext cx="3124200" cy="1200328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s</a:t>
              </a:r>
              <a:r>
                <a:rPr lang="en-US" sz="2400" dirty="0" smtClean="0">
                  <a:solidFill>
                    <a:srgbClr val="FF0000"/>
                  </a:solidFill>
                </a:rPr>
                <a:t>tatic</a:t>
              </a:r>
              <a:r>
                <a:rPr lang="en-US" sz="2400" dirty="0" smtClean="0"/>
                <a:t>: there is only </a:t>
              </a:r>
              <a:r>
                <a:rPr lang="en-US" sz="2400" dirty="0" smtClean="0">
                  <a:solidFill>
                    <a:srgbClr val="800000"/>
                  </a:solidFill>
                </a:rPr>
                <a:t>one</a:t>
              </a:r>
              <a:r>
                <a:rPr lang="en-US" sz="2400" dirty="0" smtClean="0"/>
                <a:t> copy of the method. It is </a:t>
              </a:r>
              <a:r>
                <a:rPr lang="en-US" sz="2400" i="1" dirty="0" smtClean="0"/>
                <a:t>not</a:t>
              </a:r>
              <a:r>
                <a:rPr lang="en-US" sz="2400" dirty="0" smtClean="0"/>
                <a:t> in each object</a:t>
              </a:r>
              <a:endParaRPr lang="en-US" sz="2400" dirty="0"/>
            </a:p>
          </p:txBody>
        </p:sp>
        <p:cxnSp>
          <p:nvCxnSpPr>
            <p:cNvPr id="6" name="Straight Connector 5"/>
            <p:cNvCxnSpPr>
              <a:stCxn id="4" idx="2"/>
              <a:endCxn id="47" idx="3"/>
            </p:cNvCxnSpPr>
            <p:nvPr/>
          </p:nvCxnSpPr>
          <p:spPr>
            <a:xfrm flipH="1">
              <a:off x="852761" y="1734815"/>
              <a:ext cx="1095866" cy="2420529"/>
            </a:xfrm>
            <a:prstGeom prst="line">
              <a:avLst/>
            </a:prstGeom>
            <a:ln w="28575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4216400" y="5166866"/>
            <a:ext cx="265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static</a:t>
            </a:r>
            <a:r>
              <a:rPr lang="en-US" sz="2400" dirty="0" smtClean="0"/>
              <a:t> components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238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/>
      <p:bldP spid="47" grpId="0"/>
      <p:bldP spid="80" grpId="0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Good example of static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err="1" smtClean="0"/>
              <a:t>java.lang.Math</a:t>
            </a:r>
            <a:endParaRPr lang="en-US" sz="3600" dirty="0" smtClean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http://docs.oracle.com/javase</a:t>
            </a:r>
            <a:r>
              <a:rPr lang="en-US" sz="2000" dirty="0" smtClean="0">
                <a:hlinkClick r:id="rId2"/>
              </a:rPr>
              <a:t>/8/</a:t>
            </a:r>
            <a:r>
              <a:rPr lang="en-US" sz="2000" dirty="0">
                <a:hlinkClick r:id="rId2"/>
              </a:rPr>
              <a:t>docs/api/java/lang/</a:t>
            </a:r>
            <a:r>
              <a:rPr lang="en-US" sz="2000" dirty="0" smtClean="0">
                <a:hlinkClick r:id="rId2"/>
              </a:rPr>
              <a:t>Math.html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 smtClean="0"/>
              <a:t>Or find it by </a:t>
            </a:r>
            <a:r>
              <a:rPr lang="en-US" sz="2400" dirty="0" err="1" smtClean="0"/>
              <a:t>googling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smtClean="0"/>
              <a:t>Java</a:t>
            </a:r>
            <a:r>
              <a:rPr lang="en-US" sz="2400" dirty="0" smtClean="0"/>
              <a:t> 8 Math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14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A0, HW1 due tonight</a:t>
            </a:r>
          </a:p>
          <a:p>
            <a:r>
              <a:rPr lang="en-US" dirty="0" smtClean="0"/>
              <a:t>Next week’s recitation: loop invariants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676400" y="2971800"/>
            <a:ext cx="5638800" cy="1938992"/>
            <a:chOff x="1676400" y="2971800"/>
            <a:chExt cx="5638800" cy="1938992"/>
          </a:xfrm>
        </p:grpSpPr>
        <p:sp>
          <p:nvSpPr>
            <p:cNvPr id="5" name="Rectangle 4"/>
            <p:cNvSpPr/>
            <p:nvPr/>
          </p:nvSpPr>
          <p:spPr>
            <a:xfrm>
              <a:off x="1676400" y="3048000"/>
              <a:ext cx="1524000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You do some stuff first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33800" y="2971800"/>
              <a:ext cx="1828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for ( … ) {</a:t>
              </a:r>
            </a:p>
            <a:p>
              <a:endParaRPr lang="en-US" sz="2400" dirty="0" smtClean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r>
                <a:rPr lang="en-US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    …</a:t>
              </a:r>
            </a:p>
            <a:p>
              <a:endParaRPr lang="en-US" sz="2400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r>
                <a:rPr lang="en-US" sz="2400" dirty="0" smtClean="0">
                  <a:latin typeface="Times New Roman" charset="0"/>
                  <a:ea typeface="Times New Roman" charset="0"/>
                  <a:cs typeface="Times New Roman" charset="0"/>
                </a:rPr>
                <a:t>}</a:t>
              </a:r>
              <a:endParaRPr lang="en-US" sz="24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91200" y="3026896"/>
              <a:ext cx="1524000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You hope something is true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812155" y="5486400"/>
            <a:ext cx="5503045" cy="461665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How do you know that your code </a:t>
            </a:r>
            <a:r>
              <a:rPr lang="en-US" sz="2400" smtClean="0">
                <a:solidFill>
                  <a:srgbClr val="800000"/>
                </a:solidFill>
              </a:rPr>
              <a:t>is correct?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947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Static Fields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only one copy of a </a:t>
            </a:r>
            <a:r>
              <a:rPr lang="en-US" dirty="0" smtClean="0">
                <a:solidFill>
                  <a:schemeClr val="accent2"/>
                </a:solidFill>
              </a:rPr>
              <a:t>static method</a:t>
            </a:r>
            <a:r>
              <a:rPr lang="en-US" dirty="0" smtClean="0"/>
              <a:t>.                   </a:t>
            </a:r>
            <a:r>
              <a:rPr lang="en-US" i="1" dirty="0" smtClean="0"/>
              <a:t>There is not a copy in each object.</a:t>
            </a:r>
          </a:p>
          <a:p>
            <a:r>
              <a:rPr lang="en-US" dirty="0" smtClean="0"/>
              <a:t>There is only one copy of a </a:t>
            </a:r>
            <a:r>
              <a:rPr lang="en-US" dirty="0" smtClean="0">
                <a:solidFill>
                  <a:schemeClr val="accent2"/>
                </a:solidFill>
              </a:rPr>
              <a:t>static field</a:t>
            </a:r>
            <a:r>
              <a:rPr lang="en-US" dirty="0" smtClean="0"/>
              <a:t>.                     </a:t>
            </a:r>
            <a:r>
              <a:rPr lang="en-US" i="1" dirty="0" smtClean="0"/>
              <a:t>There is not a copy in each object.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213610" y="4495800"/>
            <a:ext cx="4951476" cy="538609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900" smtClean="0"/>
              <a:t>What are static fields good for?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01992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04800" y="15240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public class </a:t>
            </a:r>
            <a:r>
              <a:rPr lang="en-US" sz="2400" dirty="0" smtClean="0"/>
              <a:t>Apartment </a:t>
            </a:r>
            <a:r>
              <a:rPr lang="en-US" sz="2400" b="1" dirty="0" smtClean="0"/>
              <a:t>extends </a:t>
            </a:r>
            <a:r>
              <a:rPr lang="en-US" sz="2400" dirty="0" smtClean="0"/>
              <a:t>House </a:t>
            </a:r>
            <a:r>
              <a:rPr lang="en-US" sz="2400" dirty="0"/>
              <a:t>{</a:t>
            </a:r>
            <a:endParaRPr lang="en-US" sz="2400" dirty="0" smtClean="0"/>
          </a:p>
          <a:p>
            <a:r>
              <a:rPr lang="en-US" sz="2400" dirty="0" smtClean="0"/>
              <a:t>   </a:t>
            </a:r>
            <a:r>
              <a:rPr lang="en-US" sz="2400" b="1" dirty="0" smtClean="0"/>
              <a:t>public </a:t>
            </a:r>
            <a:r>
              <a:rPr lang="en-US" sz="2400" b="1" dirty="0" smtClean="0">
                <a:solidFill>
                  <a:srgbClr val="FF0000"/>
                </a:solidFill>
              </a:rPr>
              <a:t>static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numAps</a:t>
            </a:r>
            <a:r>
              <a:rPr lang="en-US" sz="2400" dirty="0" smtClean="0"/>
              <a:t>; </a:t>
            </a:r>
            <a:r>
              <a:rPr lang="en-US" sz="2400" dirty="0" smtClean="0">
                <a:solidFill>
                  <a:srgbClr val="008000"/>
                </a:solidFill>
              </a:rPr>
              <a:t>// number of Apartments created</a:t>
            </a:r>
            <a:endParaRPr lang="en-US" sz="2400" dirty="0">
              <a:solidFill>
                <a:srgbClr val="008000"/>
              </a:solidFill>
            </a:endParaRPr>
          </a:p>
          <a:p>
            <a:r>
              <a:rPr lang="en-US" sz="2400" dirty="0" smtClean="0"/>
              <a:t>  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800000"/>
                </a:solidFill>
              </a:rPr>
              <a:t>Use of static variables:  Maintain info about created objects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400" y="4800600"/>
            <a:ext cx="3962400" cy="1938992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have </a:t>
            </a:r>
            <a:r>
              <a:rPr lang="en-US" sz="2400" dirty="0" err="1" smtClean="0">
                <a:solidFill>
                  <a:srgbClr val="800000"/>
                </a:solidFill>
              </a:rPr>
              <a:t>numAps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/>
              <a:t>contain the number of objects of class </a:t>
            </a:r>
            <a:r>
              <a:rPr lang="en-US" sz="2400" dirty="0" smtClean="0">
                <a:solidFill>
                  <a:srgbClr val="800000"/>
                </a:solidFill>
              </a:rPr>
              <a:t>Apartment </a:t>
            </a:r>
            <a:r>
              <a:rPr lang="en-US" sz="2400" dirty="0" smtClean="0"/>
              <a:t> that have been created, simply increment it in constructors.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" y="2362200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/** Constructor:   */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public</a:t>
            </a:r>
            <a:r>
              <a:rPr lang="en-US" sz="2400" dirty="0" smtClean="0">
                <a:solidFill>
                  <a:srgbClr val="800000"/>
                </a:solidFill>
              </a:rPr>
              <a:t> Apartment(…) {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    …</a:t>
            </a:r>
            <a:endParaRPr lang="en-US" sz="2400" b="1" dirty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rgbClr val="800000"/>
                </a:solidFill>
              </a:rPr>
              <a:t>    </a:t>
            </a:r>
            <a:r>
              <a:rPr lang="en-US" sz="2400" dirty="0" err="1" smtClean="0">
                <a:solidFill>
                  <a:srgbClr val="800000"/>
                </a:solidFill>
              </a:rPr>
              <a:t>numAps</a:t>
            </a:r>
            <a:r>
              <a:rPr lang="en-US" sz="2400" dirty="0" smtClean="0">
                <a:solidFill>
                  <a:srgbClr val="800000"/>
                </a:solidFill>
              </a:rPr>
              <a:t>=  </a:t>
            </a:r>
            <a:r>
              <a:rPr lang="en-US" sz="2400" dirty="0" err="1" smtClean="0">
                <a:solidFill>
                  <a:srgbClr val="800000"/>
                </a:solidFill>
              </a:rPr>
              <a:t>numAps</a:t>
            </a:r>
            <a:r>
              <a:rPr lang="en-US" sz="2400" dirty="0" smtClean="0">
                <a:solidFill>
                  <a:srgbClr val="800000"/>
                </a:solidFill>
              </a:rPr>
              <a:t> + 1;</a:t>
            </a:r>
          </a:p>
          <a:p>
            <a:r>
              <a:rPr lang="en-US" sz="2400" dirty="0">
                <a:solidFill>
                  <a:srgbClr val="800000"/>
                </a:solidFill>
              </a:rPr>
              <a:t>}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724400" y="2387600"/>
            <a:ext cx="4267200" cy="3048000"/>
            <a:chOff x="4419600" y="2133600"/>
            <a:chExt cx="4267200" cy="3048000"/>
          </a:xfrm>
        </p:grpSpPr>
        <p:sp>
          <p:nvSpPr>
            <p:cNvPr id="27" name="Rectangle 26"/>
            <p:cNvSpPr/>
            <p:nvPr/>
          </p:nvSpPr>
          <p:spPr>
            <a:xfrm>
              <a:off x="4419600" y="2133600"/>
              <a:ext cx="4267200" cy="3048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4419600" y="2286000"/>
              <a:ext cx="2073910" cy="2379219"/>
              <a:chOff x="4419600" y="2304411"/>
              <a:chExt cx="2073910" cy="2379219"/>
            </a:xfrm>
          </p:grpSpPr>
          <p:sp>
            <p:nvSpPr>
              <p:cNvPr id="46" name="Rectangle 7"/>
              <p:cNvSpPr>
                <a:spLocks noChangeArrowheads="1"/>
              </p:cNvSpPr>
              <p:nvPr/>
            </p:nvSpPr>
            <p:spPr bwMode="auto">
              <a:xfrm>
                <a:off x="4588510" y="2625792"/>
                <a:ext cx="1905000" cy="20578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4588901" y="2304411"/>
                <a:ext cx="1142609" cy="362589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err="1" smtClean="0">
                    <a:solidFill>
                      <a:srgbClr val="800000"/>
                    </a:solidFill>
                  </a:rPr>
                  <a:t>A</a:t>
                </a:r>
                <a:r>
                  <a:rPr lang="en-US" sz="2400" dirty="0" err="1" smtClean="0">
                    <a:solidFill>
                      <a:srgbClr val="800000"/>
                    </a:solidFill>
                  </a:rPr>
                  <a:t>@af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5867400" y="2630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grpSp>
            <p:nvGrpSpPr>
              <p:cNvPr id="49" name="Group 48"/>
              <p:cNvGrpSpPr/>
              <p:nvPr/>
            </p:nvGrpSpPr>
            <p:grpSpPr>
              <a:xfrm>
                <a:off x="4419600" y="2667000"/>
                <a:ext cx="1262867" cy="319344"/>
                <a:chOff x="5589465" y="3832540"/>
                <a:chExt cx="1262867" cy="319344"/>
              </a:xfrm>
            </p:grpSpPr>
            <p:sp>
              <p:nvSpPr>
                <p:cNvPr id="60" name="Rectangle 11"/>
                <p:cNvSpPr>
                  <a:spLocks noChangeArrowheads="1"/>
                </p:cNvSpPr>
                <p:nvPr/>
              </p:nvSpPr>
              <p:spPr bwMode="auto">
                <a:xfrm>
                  <a:off x="5589465" y="3832540"/>
                  <a:ext cx="1116037" cy="26612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bdrs</a:t>
                  </a:r>
                  <a:endParaRPr lang="en-US" sz="2400" dirty="0"/>
                </a:p>
              </p:txBody>
            </p:sp>
            <p:sp>
              <p:nvSpPr>
                <p:cNvPr id="61" name="Rectangle 12"/>
                <p:cNvSpPr>
                  <a:spLocks noChangeArrowheads="1"/>
                </p:cNvSpPr>
                <p:nvPr/>
              </p:nvSpPr>
              <p:spPr bwMode="auto">
                <a:xfrm>
                  <a:off x="6503865" y="3832540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2</a:t>
                  </a:r>
                  <a:endParaRPr lang="en-US" sz="2400" dirty="0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4724400" y="3429000"/>
                <a:ext cx="958067" cy="319344"/>
                <a:chOff x="4784091" y="4182132"/>
                <a:chExt cx="958067" cy="319344"/>
              </a:xfrm>
            </p:grpSpPr>
            <p:sp>
              <p:nvSpPr>
                <p:cNvPr id="58" name="Rectangle 13"/>
                <p:cNvSpPr>
                  <a:spLocks noChangeArrowheads="1"/>
                </p:cNvSpPr>
                <p:nvPr/>
              </p:nvSpPr>
              <p:spPr bwMode="auto">
                <a:xfrm>
                  <a:off x="4784091" y="4231770"/>
                  <a:ext cx="457201" cy="2286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floor</a:t>
                  </a:r>
                  <a:endParaRPr lang="en-US" sz="2400" dirty="0"/>
                </a:p>
              </p:txBody>
            </p:sp>
            <p:sp>
              <p:nvSpPr>
                <p:cNvPr id="59" name="Rectangle 14"/>
                <p:cNvSpPr>
                  <a:spLocks noChangeArrowheads="1"/>
                </p:cNvSpPr>
                <p:nvPr/>
              </p:nvSpPr>
              <p:spPr bwMode="auto">
                <a:xfrm>
                  <a:off x="5393691" y="4182132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4</a:t>
                  </a:r>
                  <a:endParaRPr lang="en-US" sz="2400" dirty="0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4588510" y="3810000"/>
                <a:ext cx="1676400" cy="381000"/>
                <a:chOff x="5758375" y="5431581"/>
                <a:chExt cx="1676400" cy="381000"/>
              </a:xfrm>
            </p:grpSpPr>
            <p:sp>
              <p:nvSpPr>
                <p:cNvPr id="56" name="Rectangle 15"/>
                <p:cNvSpPr>
                  <a:spLocks noChangeArrowheads="1"/>
                </p:cNvSpPr>
                <p:nvPr/>
              </p:nvSpPr>
              <p:spPr bwMode="auto">
                <a:xfrm>
                  <a:off x="5758375" y="5450969"/>
                  <a:ext cx="762000" cy="320841"/>
                </a:xfrm>
                <a:prstGeom prst="rect">
                  <a:avLst/>
                </a:prstGeom>
                <a:noFill/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dstrs</a:t>
                  </a:r>
                  <a:endParaRPr lang="en-US" sz="2400" dirty="0"/>
                </a:p>
              </p:txBody>
            </p:sp>
            <p:sp>
              <p:nvSpPr>
                <p:cNvPr id="57" name="Rectangle 16"/>
                <p:cNvSpPr>
                  <a:spLocks noChangeArrowheads="1"/>
                </p:cNvSpPr>
                <p:nvPr/>
              </p:nvSpPr>
              <p:spPr bwMode="auto">
                <a:xfrm>
                  <a:off x="6503865" y="5431581"/>
                  <a:ext cx="930910" cy="3810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>
                      <a:solidFill>
                        <a:srgbClr val="800000"/>
                      </a:solidFill>
                    </a:rPr>
                    <a:t>A</a:t>
                  </a:r>
                  <a:r>
                    <a:rPr lang="en-US" sz="2400" dirty="0" err="1" smtClean="0">
                      <a:solidFill>
                        <a:srgbClr val="800000"/>
                      </a:solidFill>
                    </a:rPr>
                    <a:t>@af</a:t>
                  </a:r>
                  <a:endParaRPr lang="en-US" sz="2400" dirty="0">
                    <a:solidFill>
                      <a:srgbClr val="800000"/>
                    </a:solidFill>
                  </a:endParaRPr>
                </a:p>
              </p:txBody>
            </p:sp>
          </p:grpSp>
          <p:sp>
            <p:nvSpPr>
              <p:cNvPr id="52" name="Rectangle 11"/>
              <p:cNvSpPr>
                <a:spLocks noChangeArrowheads="1"/>
              </p:cNvSpPr>
              <p:nvPr/>
            </p:nvSpPr>
            <p:spPr bwMode="auto">
              <a:xfrm>
                <a:off x="4419600" y="3033456"/>
                <a:ext cx="1116037" cy="26612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53" name="Rectangle 12"/>
              <p:cNvSpPr>
                <a:spLocks noChangeArrowheads="1"/>
              </p:cNvSpPr>
              <p:nvPr/>
            </p:nvSpPr>
            <p:spPr bwMode="auto">
              <a:xfrm>
                <a:off x="5334000" y="3033456"/>
                <a:ext cx="34846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 flipV="1">
                <a:off x="4586932" y="3388230"/>
                <a:ext cx="1906578" cy="790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 9"/>
              <p:cNvSpPr>
                <a:spLocks noChangeArrowheads="1"/>
              </p:cNvSpPr>
              <p:nvPr/>
            </p:nvSpPr>
            <p:spPr bwMode="auto">
              <a:xfrm>
                <a:off x="5867400" y="3392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506210" y="2286000"/>
              <a:ext cx="2073910" cy="2379219"/>
              <a:chOff x="4419600" y="2304411"/>
              <a:chExt cx="2073910" cy="2379219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4588510" y="2625792"/>
                <a:ext cx="1905000" cy="20578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4588901" y="2304411"/>
                <a:ext cx="1142609" cy="362589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00000"/>
                    </a:solidFill>
                  </a:rPr>
                  <a:t>A</a:t>
                </a:r>
                <a:r>
                  <a:rPr lang="en-US" sz="2400" dirty="0" smtClean="0">
                    <a:solidFill>
                      <a:srgbClr val="800000"/>
                    </a:solidFill>
                  </a:rPr>
                  <a:t>@b4</a:t>
                </a:r>
                <a:endParaRPr lang="en-US" sz="2400" dirty="0">
                  <a:solidFill>
                    <a:srgbClr val="800000"/>
                  </a:solidFill>
                </a:endParaRPr>
              </a:p>
            </p:txBody>
          </p:sp>
          <p:sp>
            <p:nvSpPr>
              <p:cNvPr id="32" name="Rectangle 9"/>
              <p:cNvSpPr>
                <a:spLocks noChangeArrowheads="1"/>
              </p:cNvSpPr>
              <p:nvPr/>
            </p:nvSpPr>
            <p:spPr bwMode="auto">
              <a:xfrm>
                <a:off x="5867400" y="2630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H</a:t>
                </a:r>
                <a:endParaRPr lang="en-US" sz="2400" dirty="0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4419600" y="2667000"/>
                <a:ext cx="1262867" cy="319344"/>
                <a:chOff x="5589465" y="3832540"/>
                <a:chExt cx="1262867" cy="319344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89465" y="3832540"/>
                  <a:ext cx="1116037" cy="266120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bdrs</a:t>
                  </a:r>
                  <a:endParaRPr lang="en-US" sz="2400" dirty="0"/>
                </a:p>
              </p:txBody>
            </p:sp>
            <p:sp>
              <p:nvSpPr>
                <p:cNvPr id="45" name="Rectangle 12"/>
                <p:cNvSpPr>
                  <a:spLocks noChangeArrowheads="1"/>
                </p:cNvSpPr>
                <p:nvPr/>
              </p:nvSpPr>
              <p:spPr bwMode="auto">
                <a:xfrm>
                  <a:off x="6503865" y="3832540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2</a:t>
                  </a:r>
                  <a:endParaRPr lang="en-US" sz="2400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4724400" y="3429000"/>
                <a:ext cx="958067" cy="319344"/>
                <a:chOff x="4784091" y="4182132"/>
                <a:chExt cx="958067" cy="319344"/>
              </a:xfrm>
            </p:grpSpPr>
            <p:sp>
              <p:nvSpPr>
                <p:cNvPr id="42" name="Rectangle 13"/>
                <p:cNvSpPr>
                  <a:spLocks noChangeArrowheads="1"/>
                </p:cNvSpPr>
                <p:nvPr/>
              </p:nvSpPr>
              <p:spPr bwMode="auto">
                <a:xfrm>
                  <a:off x="4784091" y="4231770"/>
                  <a:ext cx="457201" cy="2286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floor</a:t>
                  </a:r>
                  <a:endParaRPr lang="en-US" sz="2400" dirty="0"/>
                </a:p>
              </p:txBody>
            </p:sp>
            <p:sp>
              <p:nvSpPr>
                <p:cNvPr id="43" name="Rectangle 14"/>
                <p:cNvSpPr>
                  <a:spLocks noChangeArrowheads="1"/>
                </p:cNvSpPr>
                <p:nvPr/>
              </p:nvSpPr>
              <p:spPr bwMode="auto">
                <a:xfrm>
                  <a:off x="5393691" y="4182132"/>
                  <a:ext cx="348467" cy="319344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4</a:t>
                  </a:r>
                  <a:endParaRPr lang="en-US" sz="2400" dirty="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4588510" y="3810000"/>
                <a:ext cx="1676400" cy="381000"/>
                <a:chOff x="5758375" y="5431581"/>
                <a:chExt cx="1676400" cy="381000"/>
              </a:xfrm>
            </p:grpSpPr>
            <p:sp>
              <p:nvSpPr>
                <p:cNvPr id="40" name="Rectangle 39"/>
                <p:cNvSpPr>
                  <a:spLocks noChangeArrowheads="1"/>
                </p:cNvSpPr>
                <p:nvPr/>
              </p:nvSpPr>
              <p:spPr bwMode="auto">
                <a:xfrm>
                  <a:off x="5758375" y="5450969"/>
                  <a:ext cx="762000" cy="320841"/>
                </a:xfrm>
                <a:prstGeom prst="rect">
                  <a:avLst/>
                </a:prstGeom>
                <a:noFill/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smtClean="0"/>
                    <a:t>dstrs</a:t>
                  </a:r>
                  <a:endParaRPr lang="en-US" sz="2400" dirty="0"/>
                </a:p>
              </p:txBody>
            </p:sp>
            <p:sp>
              <p:nvSpPr>
                <p:cNvPr id="41" name="Rectangle 40"/>
                <p:cNvSpPr>
                  <a:spLocks noChangeArrowheads="1"/>
                </p:cNvSpPr>
                <p:nvPr/>
              </p:nvSpPr>
              <p:spPr bwMode="auto">
                <a:xfrm>
                  <a:off x="6503865" y="5431581"/>
                  <a:ext cx="930910" cy="3810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>
                      <a:solidFill>
                        <a:srgbClr val="800000"/>
                      </a:solidFill>
                    </a:rPr>
                    <a:t>A</a:t>
                  </a:r>
                  <a:r>
                    <a:rPr lang="en-US" sz="2400" dirty="0" err="1" smtClean="0">
                      <a:solidFill>
                        <a:srgbClr val="800000"/>
                      </a:solidFill>
                    </a:rPr>
                    <a:t>@af</a:t>
                  </a:r>
                  <a:endParaRPr lang="en-US" sz="2400" dirty="0">
                    <a:solidFill>
                      <a:srgbClr val="800000"/>
                    </a:solidFill>
                  </a:endParaRPr>
                </a:p>
              </p:txBody>
            </p:sp>
          </p:grpSp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4419600" y="3033456"/>
                <a:ext cx="1116037" cy="26612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37" name="Rectangle 36"/>
              <p:cNvSpPr>
                <a:spLocks noChangeArrowheads="1"/>
              </p:cNvSpPr>
              <p:nvPr/>
            </p:nvSpPr>
            <p:spPr bwMode="auto">
              <a:xfrm>
                <a:off x="5334000" y="3033456"/>
                <a:ext cx="348467" cy="31934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flipV="1">
                <a:off x="4586932" y="3388230"/>
                <a:ext cx="1906578" cy="7900"/>
              </a:xfrm>
              <a:prstGeom prst="line">
                <a:avLst/>
              </a:prstGeom>
              <a:ln w="41275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9"/>
              <p:cNvSpPr>
                <a:spLocks noChangeArrowheads="1"/>
              </p:cNvSpPr>
              <p:nvPr/>
            </p:nvSpPr>
            <p:spPr bwMode="auto">
              <a:xfrm>
                <a:off x="5867400" y="3392279"/>
                <a:ext cx="626110" cy="34152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</p:grp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7162800" y="4992578"/>
            <a:ext cx="762000" cy="320841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mtClean="0"/>
              <a:t>numAps</a:t>
            </a:r>
            <a:endParaRPr lang="en-US" sz="2400" dirty="0"/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8077200" y="4973190"/>
            <a:ext cx="329565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mtClean="0">
                <a:solidFill>
                  <a:srgbClr val="800000"/>
                </a:solidFill>
              </a:rPr>
              <a:t>2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89348" y="5502208"/>
            <a:ext cx="4229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numAps</a:t>
            </a:r>
            <a:r>
              <a:rPr lang="en-US" sz="2400" dirty="0" smtClean="0"/>
              <a:t> stored in the Container for Apartment </a:t>
            </a:r>
          </a:p>
          <a:p>
            <a:r>
              <a:rPr lang="en-US" sz="2400" dirty="0" smtClean="0"/>
              <a:t>To access: </a:t>
            </a:r>
            <a:r>
              <a:rPr lang="en-US" sz="2400" dirty="0" err="1" smtClean="0"/>
              <a:t>Apartment.numAps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189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712417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 instance of class Color describes a color in the RGB (Red-Green-Blue) color space. The class contains about 20 static variables, each of which is (i.e. contains a pointer to) a non-changeable Color object for a given color:</a:t>
            </a:r>
          </a:p>
          <a:p>
            <a:endParaRPr lang="en-US" sz="2400" dirty="0"/>
          </a:p>
          <a:p>
            <a:r>
              <a:rPr lang="en-US" sz="2400" dirty="0" smtClean="0"/>
              <a:t>public static final Color black = …;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ublic static final Color blue = …;</a:t>
            </a:r>
            <a:endParaRPr lang="en-US" sz="2400" dirty="0"/>
          </a:p>
          <a:p>
            <a:r>
              <a:rPr lang="en-US" sz="2400" dirty="0"/>
              <a:t>public static </a:t>
            </a:r>
            <a:r>
              <a:rPr lang="en-US" sz="2400" dirty="0" smtClean="0"/>
              <a:t>final Color cyan = new Color(0, 255, 255);</a:t>
            </a:r>
            <a:endParaRPr lang="en-US" sz="2400" dirty="0"/>
          </a:p>
          <a:p>
            <a:r>
              <a:rPr lang="en-US" sz="2400" dirty="0"/>
              <a:t>public static final Color </a:t>
            </a:r>
            <a:r>
              <a:rPr lang="en-US" sz="2400" dirty="0" err="1" smtClean="0"/>
              <a:t>darkGray</a:t>
            </a:r>
            <a:r>
              <a:rPr lang="en-US" sz="2400" dirty="0" smtClean="0"/>
              <a:t> = </a:t>
            </a:r>
            <a:r>
              <a:rPr lang="en-US" sz="2400" dirty="0"/>
              <a:t>…;</a:t>
            </a:r>
          </a:p>
          <a:p>
            <a:r>
              <a:rPr lang="en-US" sz="2400" dirty="0" smtClean="0"/>
              <a:t>public </a:t>
            </a:r>
            <a:r>
              <a:rPr lang="en-US" sz="2400" dirty="0"/>
              <a:t>static final Color </a:t>
            </a:r>
            <a:r>
              <a:rPr lang="en-US" sz="2400" dirty="0" smtClean="0"/>
              <a:t>gray = </a:t>
            </a:r>
            <a:r>
              <a:rPr lang="en-US" sz="2400" dirty="0"/>
              <a:t>…;</a:t>
            </a:r>
          </a:p>
          <a:p>
            <a:r>
              <a:rPr lang="en-US" sz="2400" dirty="0"/>
              <a:t>public static final Color </a:t>
            </a:r>
            <a:r>
              <a:rPr lang="en-US" sz="2400" dirty="0" smtClean="0"/>
              <a:t>green = </a:t>
            </a:r>
            <a:r>
              <a:rPr lang="en-US" sz="2400" dirty="0"/>
              <a:t>…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Class </a:t>
            </a:r>
            <a:r>
              <a:rPr lang="en-US" sz="3600" dirty="0" err="1" smtClean="0">
                <a:solidFill>
                  <a:srgbClr val="800000"/>
                </a:solidFill>
              </a:rPr>
              <a:t>java.awt.Color</a:t>
            </a:r>
            <a:r>
              <a:rPr lang="en-US" sz="3600" dirty="0" smtClean="0">
                <a:solidFill>
                  <a:srgbClr val="800000"/>
                </a:solidFill>
              </a:rPr>
              <a:t> uses static variables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1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712417"/>
            <a:ext cx="85344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public class</a:t>
            </a:r>
            <a:r>
              <a:rPr lang="en-US" sz="2400" dirty="0"/>
              <a:t>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 extends House{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b="1" dirty="0"/>
              <a:t>private </a:t>
            </a:r>
            <a:r>
              <a:rPr lang="en-US" sz="2400" b="1" dirty="0">
                <a:solidFill>
                  <a:srgbClr val="FF0000"/>
                </a:solidFill>
              </a:rPr>
              <a:t>static</a:t>
            </a:r>
            <a:r>
              <a:rPr lang="en-US" sz="2400" b="1" dirty="0"/>
              <a:t> final</a:t>
            </a:r>
            <a:r>
              <a:rPr lang="en-US" sz="2400" dirty="0"/>
              <a:t>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instance</a:t>
            </a:r>
            <a:r>
              <a:rPr lang="en-US" sz="2400" dirty="0" smtClean="0"/>
              <a:t>= </a:t>
            </a:r>
            <a:r>
              <a:rPr lang="en-US" sz="2400" b="1" dirty="0"/>
              <a:t>new</a:t>
            </a:r>
            <a:r>
              <a:rPr lang="en-US" sz="2400" dirty="0"/>
              <a:t>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();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private</a:t>
            </a:r>
            <a:r>
              <a:rPr lang="en-US" sz="2400" dirty="0"/>
              <a:t>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() </a:t>
            </a:r>
            <a:r>
              <a:rPr lang="en-US" sz="2400" dirty="0"/>
              <a:t>{ }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 ...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constructor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public static</a:t>
            </a:r>
            <a:r>
              <a:rPr lang="en-US" sz="2400" dirty="0"/>
              <a:t>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 </a:t>
            </a:r>
            <a:r>
              <a:rPr lang="en-US" sz="2400" dirty="0" err="1" smtClean="0"/>
              <a:t>getInstance</a:t>
            </a:r>
            <a:r>
              <a:rPr lang="en-US" sz="2400" dirty="0"/>
              <a:t>() {</a:t>
            </a:r>
          </a:p>
          <a:p>
            <a:r>
              <a:rPr lang="en-US" sz="2400" dirty="0"/>
              <a:t>        return </a:t>
            </a:r>
            <a:r>
              <a:rPr lang="en-US" sz="2400" dirty="0" smtClean="0"/>
              <a:t>instance;</a:t>
            </a:r>
            <a:endParaRPr lang="en-US" sz="2400" dirty="0"/>
          </a:p>
          <a:p>
            <a:r>
              <a:rPr lang="en-US" sz="2400" dirty="0"/>
              <a:t>    }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// ... methods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800000"/>
                </a:solidFill>
              </a:rPr>
              <a:t>Uses of static variables: </a:t>
            </a:r>
            <a:br>
              <a:rPr lang="en-US" sz="3200" dirty="0" smtClean="0">
                <a:solidFill>
                  <a:srgbClr val="800000"/>
                </a:solidFill>
              </a:rPr>
            </a:br>
            <a:r>
              <a:rPr lang="en-US" sz="3200" dirty="0" smtClean="0">
                <a:solidFill>
                  <a:srgbClr val="800000"/>
                </a:solidFill>
              </a:rPr>
              <a:t>     Implement the singleton pattern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410200" y="3581400"/>
            <a:ext cx="3581400" cy="2667000"/>
          </a:xfrm>
          <a:prstGeom prst="rect">
            <a:avLst/>
          </a:prstGeom>
          <a:solidFill>
            <a:srgbClr val="FEF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91200" y="3733800"/>
            <a:ext cx="2971800" cy="1828800"/>
            <a:chOff x="4416" y="2592"/>
            <a:chExt cx="1152" cy="1152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4416" y="2976"/>
              <a:ext cx="1152" cy="76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4416" y="2592"/>
              <a:ext cx="738" cy="38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mtClean="0"/>
                <a:t>WhiteHouse@x3k3</a:t>
              </a:r>
              <a:endParaRPr lang="en-US" dirty="0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5154" y="2976"/>
              <a:ext cx="41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smtClean="0"/>
                <a:t>WH</a:t>
              </a:r>
              <a:endParaRPr lang="en-US" sz="2400" dirty="0"/>
            </a:p>
          </p:txBody>
        </p:sp>
      </p:grp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5562600" y="5751115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instance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6019800" y="6172200"/>
            <a:ext cx="297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dirty="0" smtClean="0">
                <a:latin typeface="+mn-lt"/>
              </a:rPr>
              <a:t>Box for </a:t>
            </a:r>
            <a:r>
              <a:rPr lang="en-US" dirty="0" err="1" smtClean="0">
                <a:latin typeface="+mn-lt"/>
              </a:rPr>
              <a:t>WhiteHouse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43400" y="1367135"/>
            <a:ext cx="4724400" cy="461665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Only one </a:t>
            </a:r>
            <a:r>
              <a:rPr lang="en-US" sz="2400" dirty="0" err="1" smtClean="0"/>
              <a:t>WhiteHouse</a:t>
            </a:r>
            <a:r>
              <a:rPr lang="en-US" sz="2400" dirty="0" smtClean="0"/>
              <a:t> can ever exist.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72200" y="4876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6705600" y="5715000"/>
            <a:ext cx="20574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smtClean="0"/>
              <a:t>WhiteHouse@x3k3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85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Hoare Triples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29253" y="2979003"/>
            <a:ext cx="2499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{P} C {Q}</a:t>
            </a:r>
            <a:endParaRPr lang="en-US" sz="4800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1772503"/>
            <a:ext cx="8008002" cy="1520568"/>
            <a:chOff x="914400" y="1772503"/>
            <a:chExt cx="8008002" cy="1520568"/>
          </a:xfrm>
        </p:grpSpPr>
        <p:sp>
          <p:nvSpPr>
            <p:cNvPr id="6" name="TextBox 5"/>
            <p:cNvSpPr txBox="1"/>
            <p:nvPr/>
          </p:nvSpPr>
          <p:spPr>
            <a:xfrm>
              <a:off x="3991253" y="1828800"/>
              <a:ext cx="848309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800000"/>
                  </a:solidFill>
                </a:rPr>
                <a:t>Code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14400" y="1828800"/>
              <a:ext cx="2122696" cy="830997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800000"/>
                  </a:solidFill>
                </a:rPr>
                <a:t>Precondition</a:t>
              </a:r>
            </a:p>
            <a:p>
              <a:pPr algn="ctr"/>
              <a:r>
                <a:rPr lang="en-US" sz="2400" dirty="0" smtClean="0">
                  <a:solidFill>
                    <a:srgbClr val="800000"/>
                  </a:solidFill>
                </a:rPr>
                <a:t>(an assumption)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89320" y="1772503"/>
              <a:ext cx="3533082" cy="1200329"/>
            </a:xfrm>
            <a:prstGeom prst="rect">
              <a:avLst/>
            </a:prstGeom>
            <a:solidFill>
              <a:srgbClr val="F8DFF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rgbClr val="800000"/>
                  </a:solidFill>
                </a:rPr>
                <a:t>Postcondition</a:t>
              </a:r>
              <a:endParaRPr lang="en-US" sz="2400" dirty="0" smtClean="0">
                <a:solidFill>
                  <a:srgbClr val="800000"/>
                </a:solidFill>
              </a:endParaRPr>
            </a:p>
            <a:p>
              <a:pPr algn="ctr"/>
              <a:r>
                <a:rPr lang="en-US" sz="2400" dirty="0" smtClean="0">
                  <a:solidFill>
                    <a:srgbClr val="800000"/>
                  </a:solidFill>
                </a:rPr>
                <a:t>(property that is true when </a:t>
              </a:r>
            </a:p>
            <a:p>
              <a:pPr algn="ctr"/>
              <a:r>
                <a:rPr lang="en-US" sz="2400" dirty="0" smtClean="0">
                  <a:solidFill>
                    <a:srgbClr val="800000"/>
                  </a:solidFill>
                </a:rPr>
                <a:t>after code finishes)</a:t>
              </a:r>
              <a:endParaRPr lang="en-US" sz="2400" dirty="0"/>
            </a:p>
          </p:txBody>
        </p: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4415408" y="2290465"/>
              <a:ext cx="0" cy="833735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974686" y="2658764"/>
              <a:ext cx="1397510" cy="610633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8" idx="2"/>
            </p:cNvCxnSpPr>
            <p:nvPr/>
          </p:nvCxnSpPr>
          <p:spPr>
            <a:xfrm flipH="1">
              <a:off x="5551782" y="2972832"/>
              <a:ext cx="1604079" cy="320239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0"/>
            <a:ext cx="1523943" cy="15239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673441" y="4270970"/>
                <a:ext cx="37837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=5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+1  {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charset="0"/>
                        </a:rPr>
                        <m:t>≥5}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441" y="4270970"/>
                <a:ext cx="3783728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05333" b="-1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673441" y="4953000"/>
                <a:ext cx="37837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trike="sngStrike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trike="sngStrike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trike="sngStrike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=5</m:t>
                          </m:r>
                        </m:e>
                      </m:d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  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𝑥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=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𝑥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−1  {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𝑥</m:t>
                      </m:r>
                      <m:r>
                        <a:rPr lang="en-US" sz="2400" b="0" i="1" strike="sngStrike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≥5}</m:t>
                      </m:r>
                    </m:oMath>
                  </m:oMathPara>
                </a14:m>
                <a:endParaRPr lang="en-US" sz="2400" strike="sngStrik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441" y="4953000"/>
                <a:ext cx="3783728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105333" b="-1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783005" y="5734208"/>
            <a:ext cx="5564600" cy="830997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There are videos to watch before recitation.</a:t>
            </a:r>
          </a:p>
          <a:p>
            <a:pPr algn="ctr"/>
            <a:r>
              <a:rPr lang="en-US" sz="2400" dirty="0" smtClean="0"/>
              <a:t>Watch them before your recitation.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324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Where am I</a:t>
            </a:r>
            <a:r>
              <a:rPr lang="en-US" dirty="0" smtClean="0">
                <a:solidFill>
                  <a:srgbClr val="800000"/>
                </a:solidFill>
              </a:rPr>
              <a:t>? Big ideas so far.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variables have </a:t>
            </a:r>
            <a:r>
              <a:rPr lang="en-US" i="1" dirty="0" smtClean="0">
                <a:solidFill>
                  <a:schemeClr val="accent2"/>
                </a:solidFill>
              </a:rPr>
              <a:t>types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(L1)</a:t>
            </a:r>
          </a:p>
          <a:p>
            <a:pPr lvl="1"/>
            <a:r>
              <a:rPr lang="en-US" dirty="0" smtClean="0"/>
              <a:t>A type is a set of values and operations on them</a:t>
            </a:r>
            <a:br>
              <a:rPr lang="en-US" dirty="0" smtClean="0"/>
            </a:br>
            <a:r>
              <a:rPr lang="en-US" dirty="0" smtClean="0"/>
              <a:t>		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 smtClean="0"/>
              <a:t>: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+, -, *, /, %, </a:t>
            </a:r>
            <a:r>
              <a:rPr lang="en-US" dirty="0" smtClean="0"/>
              <a:t>etc.)</a:t>
            </a:r>
            <a:endParaRPr lang="en-US" dirty="0"/>
          </a:p>
          <a:p>
            <a:r>
              <a:rPr lang="en-US" i="1" dirty="0" smtClean="0">
                <a:solidFill>
                  <a:schemeClr val="accent2"/>
                </a:solidFill>
              </a:rPr>
              <a:t>Classes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define new types (L2)</a:t>
            </a:r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Methods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are the operations on objects of that class.</a:t>
            </a:r>
            <a:endParaRPr lang="en-US" i="1" dirty="0" smtClean="0"/>
          </a:p>
          <a:p>
            <a:pPr lvl="1"/>
            <a:r>
              <a:rPr lang="en-US" i="1" dirty="0" smtClean="0">
                <a:solidFill>
                  <a:schemeClr val="accent2"/>
                </a:solidFill>
              </a:rPr>
              <a:t>Fields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allow objects to contain data (L3)</a:t>
            </a:r>
          </a:p>
        </p:txBody>
      </p:sp>
    </p:spTree>
    <p:extLst>
      <p:ext uri="{BB962C8B-B14F-4D97-AF65-F5344CB8AC3E}">
        <p14:creationId xmlns:p14="http://schemas.microsoft.com/office/powerpoint/2010/main" val="9660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81000" y="1600200"/>
            <a:ext cx="86106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900" b="1" dirty="0" smtClean="0">
                <a:latin typeface="Times New Roman"/>
                <a:cs typeface="Times New Roman"/>
              </a:rPr>
              <a:t>public</a:t>
            </a:r>
            <a:r>
              <a:rPr lang="en-US" sz="1900" dirty="0" smtClean="0">
                <a:latin typeface="Times New Roman"/>
                <a:cs typeface="Times New Roman"/>
              </a:rPr>
              <a:t> </a:t>
            </a:r>
            <a:r>
              <a:rPr lang="en-US" sz="1900" b="1" dirty="0">
                <a:latin typeface="Times New Roman"/>
                <a:cs typeface="Times New Roman"/>
              </a:rPr>
              <a:t>class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House {</a:t>
            </a:r>
            <a:endParaRPr lang="en-US" sz="1900" dirty="0">
              <a:latin typeface="Times New Roman"/>
              <a:cs typeface="Times New Roman"/>
            </a:endParaRPr>
          </a:p>
          <a:p>
            <a:r>
              <a:rPr lang="en-US" sz="1900" dirty="0"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private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bdrs</a:t>
            </a:r>
            <a:r>
              <a:rPr lang="en-US" sz="1900" dirty="0">
                <a:latin typeface="Times New Roman"/>
                <a:cs typeface="Times New Roman"/>
              </a:rPr>
              <a:t>;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// number of bedrooms,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&gt;= 0.</a:t>
            </a:r>
            <a:endParaRPr lang="en-US" sz="1900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r>
              <a:rPr lang="en-US" sz="1900" dirty="0"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private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baths;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// number of bathrooms, in 1..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5</a:t>
            </a:r>
          </a:p>
          <a:p>
            <a:endParaRPr lang="en-US" sz="1900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/** Constructor: number of bedrooms b1, number of bathrooms b2</a:t>
            </a:r>
          </a:p>
          <a:p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*    </a:t>
            </a:r>
            <a:r>
              <a:rPr lang="en-US" sz="19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Prec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: b1 &gt;= 0, 0 &lt; b2 &lt;= 5 */</a:t>
            </a:r>
          </a:p>
          <a:p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 smtClean="0">
                <a:latin typeface="Times New Roman" charset="0"/>
                <a:cs typeface="Times New Roman" charset="0"/>
              </a:rPr>
              <a:t>public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 House(</a:t>
            </a:r>
            <a:r>
              <a:rPr lang="en-US" sz="19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1900" dirty="0">
                <a:latin typeface="Times New Roman" charset="0"/>
                <a:cs typeface="Times New Roman" charset="0"/>
              </a:rPr>
              <a:t> 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b1, </a:t>
            </a:r>
            <a:r>
              <a:rPr lang="en-US" sz="19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1900" dirty="0">
                <a:latin typeface="Times New Roman" charset="0"/>
                <a:cs typeface="Times New Roman" charset="0"/>
              </a:rPr>
              <a:t> 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b2); </a:t>
            </a:r>
            <a:endParaRPr lang="en-US" sz="1900" dirty="0">
              <a:latin typeface="Times New Roman" charset="0"/>
              <a:cs typeface="Times New Roman" charset="0"/>
            </a:endParaRPr>
          </a:p>
          <a:p>
            <a:endParaRPr lang="en-US" sz="19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/** Return number of bedrooms */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public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getBeds</a:t>
            </a:r>
            <a:r>
              <a:rPr lang="en-US" sz="1900" dirty="0">
                <a:latin typeface="Times New Roman"/>
                <a:cs typeface="Times New Roman"/>
              </a:rPr>
              <a:t>() {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Times New Roman"/>
                <a:cs typeface="Times New Roman"/>
              </a:rPr>
              <a:t>bdrs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;</a:t>
            </a:r>
          </a:p>
          <a:p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 }</a:t>
            </a:r>
            <a:endParaRPr lang="en-US" sz="19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/** Return number of bathrooms */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public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getBaths</a:t>
            </a:r>
            <a:r>
              <a:rPr lang="en-US" sz="1900" dirty="0">
                <a:latin typeface="Times New Roman"/>
                <a:cs typeface="Times New Roman"/>
              </a:rPr>
              <a:t>() {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baths;</a:t>
            </a:r>
          </a:p>
          <a:p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 }</a:t>
            </a:r>
          </a:p>
          <a:p>
            <a:r>
              <a:rPr lang="en-US" sz="1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sz="19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4876800" y="5483947"/>
            <a:ext cx="3886200" cy="1149918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Class House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876800" y="3348335"/>
            <a:ext cx="1600982" cy="362588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mtClean="0">
                <a:solidFill>
                  <a:srgbClr val="800000"/>
                </a:solidFill>
              </a:rPr>
              <a:t>House@af8</a:t>
            </a:r>
            <a:endParaRPr lang="en-US" sz="2400" dirty="0">
              <a:solidFill>
                <a:srgbClr val="8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76800" y="3699894"/>
            <a:ext cx="3886200" cy="1862706"/>
            <a:chOff x="4876800" y="3710923"/>
            <a:chExt cx="3886200" cy="1862706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4876800" y="3710923"/>
              <a:ext cx="3886200" cy="177302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7673535" y="3710923"/>
              <a:ext cx="1089465" cy="3226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House</a:t>
              </a:r>
              <a:endParaRPr lang="en-US" sz="2400" dirty="0"/>
            </a:p>
          </p:txBody>
        </p:sp>
        <p:grpSp>
          <p:nvGrpSpPr>
            <p:cNvPr id="25" name="Group 10"/>
            <p:cNvGrpSpPr>
              <a:grpSpLocks/>
            </p:cNvGrpSpPr>
            <p:nvPr/>
          </p:nvGrpSpPr>
          <p:grpSpPr bwMode="auto">
            <a:xfrm>
              <a:off x="5036234" y="3870595"/>
              <a:ext cx="1592678" cy="745136"/>
              <a:chOff x="480" y="1200"/>
              <a:chExt cx="959" cy="672"/>
            </a:xfrm>
          </p:grpSpPr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480" y="1200"/>
                <a:ext cx="672" cy="24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dirty="0" err="1" smtClean="0"/>
                  <a:t>bdrs</a:t>
                </a:r>
                <a:endParaRPr lang="en-US" sz="2400" dirty="0"/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335" cy="28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624" cy="265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104" y="1584"/>
                <a:ext cx="335" cy="28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smtClean="0"/>
                  <a:t>1</a:t>
                </a:r>
                <a:endParaRPr lang="en-US" sz="2400" dirty="0"/>
              </a:p>
            </p:txBody>
          </p:sp>
        </p:grp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4876800" y="4605438"/>
              <a:ext cx="3886200" cy="96819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smtClean="0"/>
                <a:t>House(…) </a:t>
              </a:r>
              <a:r>
                <a:rPr lang="en-US" sz="2400" dirty="0" err="1" smtClean="0"/>
                <a:t>getBeds</a:t>
              </a:r>
              <a:r>
                <a:rPr lang="en-US" sz="2400" dirty="0" smtClean="0"/>
                <a:t>() </a:t>
              </a:r>
              <a:r>
                <a:rPr lang="en-US" sz="2400" dirty="0" err="1" smtClean="0"/>
                <a:t>getBaths</a:t>
              </a:r>
              <a:r>
                <a:rPr lang="en-US" sz="2400" dirty="0"/>
                <a:t>() </a:t>
              </a:r>
              <a:endParaRPr lang="en-US" sz="2400" dirty="0" smtClean="0"/>
            </a:p>
            <a:p>
              <a:r>
                <a:rPr lang="en-US" sz="2400" dirty="0" err="1" smtClean="0"/>
                <a:t>setBeds</a:t>
              </a:r>
              <a:r>
                <a:rPr lang="en-US" sz="2400" dirty="0" smtClean="0"/>
                <a:t>(…)</a:t>
              </a:r>
              <a:r>
                <a:rPr lang="en-US" sz="2400" dirty="0"/>
                <a:t> </a:t>
              </a:r>
              <a:r>
                <a:rPr lang="en-US" sz="2400" dirty="0" err="1" smtClean="0"/>
                <a:t>setBaths</a:t>
              </a:r>
              <a:r>
                <a:rPr lang="en-US" sz="2400" dirty="0" smtClean="0"/>
                <a:t>(…) </a:t>
              </a:r>
            </a:p>
            <a:p>
              <a:endParaRPr lang="en-US"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76800" y="5486400"/>
            <a:ext cx="3886200" cy="1149918"/>
            <a:chOff x="4876800" y="5486400"/>
            <a:chExt cx="3886200" cy="1149918"/>
          </a:xfrm>
        </p:grpSpPr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4876800" y="5486400"/>
              <a:ext cx="3886200" cy="114991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89985" y="5569803"/>
              <a:ext cx="36070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toString</a:t>
              </a:r>
              <a:r>
                <a:rPr lang="en-US" sz="2400" dirty="0" smtClean="0">
                  <a:solidFill>
                    <a:srgbClr val="FF0000"/>
                  </a:solidFill>
                </a:rPr>
                <a:t>()     </a:t>
              </a:r>
            </a:p>
            <a:p>
              <a:r>
                <a:rPr lang="en-US" sz="2400" dirty="0" smtClean="0">
                  <a:solidFill>
                    <a:srgbClr val="FF0000"/>
                  </a:solidFill>
                </a:rPr>
                <a:t>equals(Object)  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hashCode</a:t>
              </a:r>
              <a:r>
                <a:rPr lang="en-US" sz="2400" dirty="0" smtClean="0">
                  <a:solidFill>
                    <a:srgbClr val="FF0000"/>
                  </a:solidFill>
                </a:rPr>
                <a:t>()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90600" y="5985302"/>
            <a:ext cx="4099385" cy="648563"/>
            <a:chOff x="990600" y="5985302"/>
            <a:chExt cx="4099385" cy="648563"/>
          </a:xfrm>
        </p:grpSpPr>
        <p:sp>
          <p:nvSpPr>
            <p:cNvPr id="10" name="TextBox 9"/>
            <p:cNvSpPr txBox="1"/>
            <p:nvPr/>
          </p:nvSpPr>
          <p:spPr>
            <a:xfrm>
              <a:off x="990600" y="6172200"/>
              <a:ext cx="3276600" cy="461665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Contains other methods!</a:t>
              </a:r>
              <a:endParaRPr lang="en-US" sz="2400" dirty="0"/>
            </a:p>
          </p:txBody>
        </p:sp>
        <p:cxnSp>
          <p:nvCxnSpPr>
            <p:cNvPr id="33" name="Straight Connector 32"/>
            <p:cNvCxnSpPr>
              <a:stCxn id="10" idx="3"/>
              <a:endCxn id="11" idx="1"/>
            </p:cNvCxnSpPr>
            <p:nvPr/>
          </p:nvCxnSpPr>
          <p:spPr>
            <a:xfrm flipV="1">
              <a:off x="4267200" y="5985302"/>
              <a:ext cx="822785" cy="417731"/>
            </a:xfrm>
            <a:prstGeom prst="line">
              <a:avLst/>
            </a:prstGeom>
            <a:ln w="47625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>
            <a:off x="4876800" y="5486400"/>
            <a:ext cx="3886200" cy="0"/>
          </a:xfrm>
          <a:prstGeom prst="line">
            <a:avLst/>
          </a:prstGeom>
          <a:ln w="41275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10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Object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6973"/>
            <a:ext cx="9144000" cy="6636427"/>
          </a:xfrm>
        </p:spPr>
      </p:pic>
    </p:spTree>
    <p:extLst>
      <p:ext uri="{BB962C8B-B14F-4D97-AF65-F5344CB8AC3E}">
        <p14:creationId xmlns:p14="http://schemas.microsoft.com/office/powerpoint/2010/main" val="18271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81000" y="1600200"/>
            <a:ext cx="86106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900" b="1" dirty="0" smtClean="0">
                <a:latin typeface="Times New Roman"/>
                <a:cs typeface="Times New Roman"/>
              </a:rPr>
              <a:t>public</a:t>
            </a:r>
            <a:r>
              <a:rPr lang="en-US" sz="1900" dirty="0" smtClean="0">
                <a:latin typeface="Times New Roman"/>
                <a:cs typeface="Times New Roman"/>
              </a:rPr>
              <a:t> </a:t>
            </a:r>
            <a:r>
              <a:rPr lang="en-US" sz="1900" b="1" dirty="0">
                <a:latin typeface="Times New Roman"/>
                <a:cs typeface="Times New Roman"/>
              </a:rPr>
              <a:t>class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House {</a:t>
            </a:r>
            <a:endParaRPr lang="en-US" sz="1900" dirty="0">
              <a:latin typeface="Times New Roman"/>
              <a:cs typeface="Times New Roman"/>
            </a:endParaRPr>
          </a:p>
          <a:p>
            <a:r>
              <a:rPr lang="en-US" sz="1900" dirty="0"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private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bdrs</a:t>
            </a:r>
            <a:r>
              <a:rPr lang="en-US" sz="1900" dirty="0">
                <a:latin typeface="Times New Roman"/>
                <a:cs typeface="Times New Roman"/>
              </a:rPr>
              <a:t>;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// number of bedrooms,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&gt;= 0.</a:t>
            </a:r>
            <a:endParaRPr lang="en-US" sz="1900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r>
              <a:rPr lang="en-US" sz="1900" dirty="0"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private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baths;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// number of bathrooms, in 1..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5</a:t>
            </a:r>
          </a:p>
          <a:p>
            <a:endParaRPr lang="en-US" sz="1900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/** Constructor: number of bedrooms b1, number of bathrooms b2</a:t>
            </a:r>
          </a:p>
          <a:p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*    </a:t>
            </a:r>
            <a:r>
              <a:rPr lang="en-US" sz="1900" dirty="0" err="1" smtClean="0">
                <a:solidFill>
                  <a:srgbClr val="008000"/>
                </a:solidFill>
                <a:latin typeface="Times New Roman"/>
                <a:cs typeface="Times New Roman"/>
              </a:rPr>
              <a:t>Prec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: b1 &gt;= 0, 0 &lt; b2 &lt;= 5 */</a:t>
            </a:r>
          </a:p>
          <a:p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 smtClean="0">
                <a:latin typeface="Times New Roman" charset="0"/>
                <a:cs typeface="Times New Roman" charset="0"/>
              </a:rPr>
              <a:t>public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 House(</a:t>
            </a:r>
            <a:r>
              <a:rPr lang="en-US" sz="19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1900" dirty="0">
                <a:latin typeface="Times New Roman" charset="0"/>
                <a:cs typeface="Times New Roman" charset="0"/>
              </a:rPr>
              <a:t> 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b1, </a:t>
            </a:r>
            <a:r>
              <a:rPr lang="en-US" sz="1900" b="1" dirty="0" err="1">
                <a:latin typeface="Times New Roman" charset="0"/>
                <a:cs typeface="Times New Roman" charset="0"/>
              </a:rPr>
              <a:t>int</a:t>
            </a:r>
            <a:r>
              <a:rPr lang="en-US" sz="1900" dirty="0">
                <a:latin typeface="Times New Roman" charset="0"/>
                <a:cs typeface="Times New Roman" charset="0"/>
              </a:rPr>
              <a:t> </a:t>
            </a:r>
            <a:r>
              <a:rPr lang="en-US" sz="1900" dirty="0" smtClean="0">
                <a:latin typeface="Times New Roman" charset="0"/>
                <a:cs typeface="Times New Roman" charset="0"/>
              </a:rPr>
              <a:t>b2); </a:t>
            </a:r>
            <a:endParaRPr lang="en-US" sz="1900" dirty="0">
              <a:latin typeface="Times New Roman" charset="0"/>
              <a:cs typeface="Times New Roman" charset="0"/>
            </a:endParaRPr>
          </a:p>
          <a:p>
            <a:endParaRPr lang="en-US" sz="19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/** Return number of bedrooms */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public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getBeds</a:t>
            </a:r>
            <a:r>
              <a:rPr lang="en-US" sz="1900" dirty="0">
                <a:latin typeface="Times New Roman"/>
                <a:cs typeface="Times New Roman"/>
              </a:rPr>
              <a:t>() {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Times New Roman"/>
                <a:cs typeface="Times New Roman"/>
              </a:rPr>
              <a:t>bdrs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;</a:t>
            </a:r>
          </a:p>
          <a:p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 }</a:t>
            </a:r>
            <a:endParaRPr lang="en-US" sz="19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pPr>
              <a:spcBef>
                <a:spcPts val="600"/>
              </a:spcBef>
            </a:pPr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8000"/>
                </a:solidFill>
                <a:latin typeface="Times New Roman"/>
                <a:cs typeface="Times New Roman"/>
              </a:rPr>
              <a:t>/** Return number of bathrooms */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b="1" dirty="0">
                <a:latin typeface="Times New Roman"/>
                <a:cs typeface="Times New Roman"/>
              </a:rPr>
              <a:t>public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b="1" dirty="0" err="1">
                <a:latin typeface="Times New Roman"/>
                <a:cs typeface="Times New Roman"/>
              </a:rPr>
              <a:t>int</a:t>
            </a:r>
            <a:r>
              <a:rPr lang="en-US" sz="1900" dirty="0">
                <a:latin typeface="Times New Roman"/>
                <a:cs typeface="Times New Roman"/>
              </a:rPr>
              <a:t> </a:t>
            </a:r>
            <a:r>
              <a:rPr lang="en-US" sz="1900" dirty="0" err="1">
                <a:latin typeface="Times New Roman"/>
                <a:cs typeface="Times New Roman"/>
              </a:rPr>
              <a:t>getBaths</a:t>
            </a:r>
            <a:r>
              <a:rPr lang="en-US" sz="1900" dirty="0">
                <a:latin typeface="Times New Roman"/>
                <a:cs typeface="Times New Roman"/>
              </a:rPr>
              <a:t>() {</a:t>
            </a:r>
          </a:p>
          <a:p>
            <a:r>
              <a:rPr lang="en-US" sz="1900" dirty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baths;</a:t>
            </a:r>
          </a:p>
          <a:p>
            <a:r>
              <a:rPr lang="en-US" sz="1900" dirty="0">
                <a:solidFill>
                  <a:srgbClr val="000000"/>
                </a:solidFill>
                <a:latin typeface="Times New Roman"/>
                <a:cs typeface="Times New Roman"/>
              </a:rPr>
              <a:t>    }</a:t>
            </a:r>
          </a:p>
          <a:p>
            <a:r>
              <a:rPr lang="en-US" sz="19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  <a:endParaRPr lang="en-US" sz="19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Class Object: the </a:t>
            </a:r>
            <a:r>
              <a:rPr lang="en-US" sz="3600" dirty="0" err="1" smtClean="0">
                <a:solidFill>
                  <a:srgbClr val="800000"/>
                </a:solidFill>
              </a:rPr>
              <a:t>superest</a:t>
            </a:r>
            <a:r>
              <a:rPr lang="en-US" sz="3600" dirty="0" smtClean="0">
                <a:solidFill>
                  <a:srgbClr val="800000"/>
                </a:solidFill>
              </a:rPr>
              <a:t> class of all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879848" y="3360822"/>
            <a:ext cx="1600982" cy="362588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smtClean="0">
                <a:solidFill>
                  <a:srgbClr val="800000"/>
                </a:solidFill>
              </a:rPr>
              <a:t>House@af8</a:t>
            </a:r>
            <a:endParaRPr lang="en-US" sz="2400" dirty="0">
              <a:solidFill>
                <a:srgbClr val="800000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62200" y="1600664"/>
            <a:ext cx="6629400" cy="1580865"/>
            <a:chOff x="2362200" y="1600664"/>
            <a:chExt cx="6629400" cy="1580865"/>
          </a:xfrm>
        </p:grpSpPr>
        <p:sp>
          <p:nvSpPr>
            <p:cNvPr id="13" name="TextBox 12"/>
            <p:cNvSpPr txBox="1"/>
            <p:nvPr/>
          </p:nvSpPr>
          <p:spPr>
            <a:xfrm>
              <a:off x="2362200" y="1600664"/>
              <a:ext cx="1811714" cy="3847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900" b="1">
                  <a:solidFill>
                    <a:srgbClr val="8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extends</a:t>
              </a:r>
              <a:r>
                <a:rPr lang="en-US">
                  <a:solidFill>
                    <a:srgbClr val="8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 </a:t>
              </a:r>
              <a:r>
                <a:rPr lang="en-US" smtClean="0">
                  <a:solidFill>
                    <a:srgbClr val="80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Object {</a:t>
              </a:r>
              <a:endParaRPr lang="en-US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362200" y="1958370"/>
              <a:ext cx="6629400" cy="1223159"/>
              <a:chOff x="2362200" y="1958370"/>
              <a:chExt cx="6629400" cy="1223159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5035999" y="1981200"/>
                <a:ext cx="3955601" cy="1200329"/>
              </a:xfrm>
              <a:prstGeom prst="rect">
                <a:avLst/>
              </a:prstGeom>
              <a:solidFill>
                <a:srgbClr val="F8DFF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3366FF"/>
                    </a:solidFill>
                  </a:rPr>
                  <a:t>Java</a:t>
                </a:r>
                <a:r>
                  <a:rPr lang="en-US" sz="2400" dirty="0"/>
                  <a:t>: Every class that does not</a:t>
                </a:r>
                <a:br>
                  <a:rPr lang="en-US" sz="2400" dirty="0"/>
                </a:br>
                <a:r>
                  <a:rPr lang="en-US" sz="2400" dirty="0"/>
                  <a:t>extend another extends </a:t>
                </a:r>
                <a:r>
                  <a:rPr lang="en-US" sz="2400" dirty="0" smtClean="0"/>
                  <a:t>class Object</a:t>
                </a:r>
                <a:r>
                  <a:rPr lang="en-US" sz="2400" dirty="0"/>
                  <a:t>.</a:t>
                </a:r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 flipH="1">
                <a:off x="2362200" y="1958370"/>
                <a:ext cx="16002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 flipV="1">
                <a:off x="3041933" y="1960464"/>
                <a:ext cx="1988234" cy="60541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/>
          <p:cNvGrpSpPr/>
          <p:nvPr/>
        </p:nvGrpSpPr>
        <p:grpSpPr>
          <a:xfrm>
            <a:off x="228600" y="4201484"/>
            <a:ext cx="4642812" cy="2104245"/>
            <a:chOff x="-1143000" y="5192084"/>
            <a:chExt cx="4642812" cy="2104245"/>
          </a:xfrm>
        </p:grpSpPr>
        <p:sp>
          <p:nvSpPr>
            <p:cNvPr id="41" name="TextBox 40"/>
            <p:cNvSpPr txBox="1"/>
            <p:nvPr/>
          </p:nvSpPr>
          <p:spPr>
            <a:xfrm>
              <a:off x="-1143000" y="6096000"/>
              <a:ext cx="4038600" cy="1200329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We often omit the Object partition to reduce clutter; we know that it is always there.</a:t>
              </a:r>
              <a:endParaRPr lang="en-US" sz="2400" dirty="0"/>
            </a:p>
          </p:txBody>
        </p:sp>
        <p:cxnSp>
          <p:nvCxnSpPr>
            <p:cNvPr id="42" name="Straight Connector 41"/>
            <p:cNvCxnSpPr>
              <a:endCxn id="41" idx="3"/>
            </p:cNvCxnSpPr>
            <p:nvPr/>
          </p:nvCxnSpPr>
          <p:spPr>
            <a:xfrm flipH="1">
              <a:off x="2895600" y="5192084"/>
              <a:ext cx="604212" cy="15040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871412" y="3709928"/>
            <a:ext cx="3891588" cy="1143666"/>
            <a:chOff x="4871412" y="5485734"/>
            <a:chExt cx="3891588" cy="1143666"/>
          </a:xfrm>
        </p:grpSpPr>
        <p:grpSp>
          <p:nvGrpSpPr>
            <p:cNvPr id="9" name="Group 8"/>
            <p:cNvGrpSpPr/>
            <p:nvPr/>
          </p:nvGrpSpPr>
          <p:grpSpPr>
            <a:xfrm>
              <a:off x="4876800" y="5499217"/>
              <a:ext cx="3886200" cy="1130183"/>
              <a:chOff x="4876800" y="5479483"/>
              <a:chExt cx="3886200" cy="1149918"/>
            </a:xfrm>
          </p:grpSpPr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4876800" y="5479483"/>
                <a:ext cx="3886200" cy="114991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5036234" y="5573800"/>
                <a:ext cx="360707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FF0000"/>
                    </a:solidFill>
                  </a:rPr>
                  <a:t>toString</a:t>
                </a:r>
                <a:r>
                  <a:rPr lang="en-US" sz="2400" dirty="0">
                    <a:solidFill>
                      <a:srgbClr val="FF0000"/>
                    </a:solidFill>
                  </a:rPr>
                  <a:t>()     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equals(Object)   </a:t>
                </a:r>
                <a:r>
                  <a:rPr lang="en-US" sz="2400" dirty="0" err="1">
                    <a:solidFill>
                      <a:srgbClr val="FF0000"/>
                    </a:solidFill>
                  </a:rPr>
                  <a:t>hashCode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()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4871412" y="6629400"/>
              <a:ext cx="3886200" cy="0"/>
            </a:xfrm>
            <a:prstGeom prst="line">
              <a:avLst/>
            </a:prstGeom>
            <a:ln w="41275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9"/>
            <p:cNvSpPr>
              <a:spLocks noChangeArrowheads="1"/>
            </p:cNvSpPr>
            <p:nvPr/>
          </p:nvSpPr>
          <p:spPr bwMode="auto">
            <a:xfrm>
              <a:off x="7668147" y="5485734"/>
              <a:ext cx="1089465" cy="3226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Object</a:t>
              </a:r>
              <a:endParaRPr lang="en-US" sz="24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79848" y="3722468"/>
            <a:ext cx="3886200" cy="1862706"/>
            <a:chOff x="4876800" y="3710923"/>
            <a:chExt cx="3886200" cy="1862706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4876800" y="3710923"/>
              <a:ext cx="3886200" cy="177302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7673535" y="3710923"/>
              <a:ext cx="1089465" cy="32267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House</a:t>
              </a:r>
              <a:endParaRPr lang="en-US" sz="2400" dirty="0"/>
            </a:p>
          </p:txBody>
        </p:sp>
        <p:grpSp>
          <p:nvGrpSpPr>
            <p:cNvPr id="25" name="Group 10"/>
            <p:cNvGrpSpPr>
              <a:grpSpLocks/>
            </p:cNvGrpSpPr>
            <p:nvPr/>
          </p:nvGrpSpPr>
          <p:grpSpPr bwMode="auto">
            <a:xfrm>
              <a:off x="5036234" y="3870595"/>
              <a:ext cx="1592678" cy="745136"/>
              <a:chOff x="480" y="1200"/>
              <a:chExt cx="959" cy="672"/>
            </a:xfrm>
          </p:grpSpPr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480" y="1200"/>
                <a:ext cx="672" cy="24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dirty="0" err="1" smtClean="0"/>
                  <a:t>bdrs</a:t>
                </a:r>
                <a:endParaRPr lang="en-US" sz="2400" dirty="0"/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335" cy="28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624" cy="265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dirty="0" smtClean="0"/>
                  <a:t>baths</a:t>
                </a:r>
                <a:endParaRPr lang="en-US" sz="2400" dirty="0"/>
              </a:p>
            </p:txBody>
          </p:sp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104" y="1584"/>
                <a:ext cx="335" cy="28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smtClean="0"/>
                  <a:t>1</a:t>
                </a:r>
                <a:endParaRPr lang="en-US" sz="2400" dirty="0"/>
              </a:p>
            </p:txBody>
          </p:sp>
        </p:grp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4876800" y="4605438"/>
              <a:ext cx="3886200" cy="96819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wrap="none" anchor="t" anchorCtr="0"/>
            <a:lstStyle/>
            <a:p>
              <a:r>
                <a:rPr lang="en-US" sz="2400" dirty="0" smtClean="0"/>
                <a:t>House(…) </a:t>
              </a:r>
              <a:r>
                <a:rPr lang="en-US" sz="2400" dirty="0" err="1" smtClean="0"/>
                <a:t>getBeds</a:t>
              </a:r>
              <a:r>
                <a:rPr lang="en-US" sz="2400" dirty="0" smtClean="0"/>
                <a:t>() </a:t>
              </a:r>
              <a:r>
                <a:rPr lang="en-US" sz="2400" dirty="0" err="1" smtClean="0"/>
                <a:t>getBaths</a:t>
              </a:r>
              <a:r>
                <a:rPr lang="en-US" sz="2400" dirty="0"/>
                <a:t>() </a:t>
              </a:r>
              <a:endParaRPr lang="en-US" sz="2400" dirty="0" smtClean="0"/>
            </a:p>
            <a:p>
              <a:r>
                <a:rPr lang="en-US" sz="2400" dirty="0" err="1" smtClean="0"/>
                <a:t>setBeds</a:t>
              </a:r>
              <a:r>
                <a:rPr lang="en-US" sz="2400" dirty="0" smtClean="0"/>
                <a:t>(…)</a:t>
              </a:r>
              <a:r>
                <a:rPr lang="en-US" sz="2400" dirty="0"/>
                <a:t> </a:t>
              </a:r>
              <a:r>
                <a:rPr lang="en-US" sz="2400" dirty="0" err="1" smtClean="0"/>
                <a:t>setBaths</a:t>
              </a:r>
              <a:r>
                <a:rPr lang="en-US" sz="2400" dirty="0" smtClean="0"/>
                <a:t>(…) </a:t>
              </a:r>
            </a:p>
            <a:p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69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185 L 0.00052 0.1659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800000"/>
                </a:solidFill>
              </a:rPr>
              <a:t>Classes can extend other classes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81000" y="1600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/</a:t>
            </a:r>
            <a:r>
              <a:rPr lang="en-US" sz="2400" dirty="0">
                <a:solidFill>
                  <a:srgbClr val="008000"/>
                </a:solidFill>
              </a:rPr>
              <a:t>** An instance is </a:t>
            </a:r>
            <a:r>
              <a:rPr lang="en-US" sz="2400" dirty="0" smtClean="0">
                <a:solidFill>
                  <a:srgbClr val="008000"/>
                </a:solidFill>
              </a:rPr>
              <a:t>a subclass of </a:t>
            </a:r>
            <a:r>
              <a:rPr lang="en-US" sz="2400" dirty="0" err="1" smtClean="0">
                <a:solidFill>
                  <a:srgbClr val="008000"/>
                </a:solidFill>
              </a:rPr>
              <a:t>JFrame</a:t>
            </a:r>
            <a:r>
              <a:rPr lang="en-US" sz="2400" dirty="0" smtClean="0">
                <a:solidFill>
                  <a:srgbClr val="008000"/>
                </a:solidFill>
              </a:rPr>
              <a:t> */</a:t>
            </a:r>
          </a:p>
          <a:p>
            <a:r>
              <a:rPr lang="en-US" sz="2400" b="1" dirty="0" smtClean="0"/>
              <a:t>public class </a:t>
            </a:r>
            <a:r>
              <a:rPr lang="en-US" sz="2400" dirty="0" smtClean="0"/>
              <a:t>C </a:t>
            </a:r>
            <a:r>
              <a:rPr lang="en-US" sz="2400" b="1" dirty="0" smtClean="0">
                <a:solidFill>
                  <a:srgbClr val="FF0000"/>
                </a:solidFill>
              </a:rPr>
              <a:t>extends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javax.swing.JFrame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{</a:t>
            </a:r>
          </a:p>
          <a:p>
            <a:r>
              <a:rPr lang="en-US" sz="2400" dirty="0" smtClean="0"/>
              <a:t>    </a:t>
            </a:r>
            <a:endParaRPr lang="en-US" sz="2400" dirty="0"/>
          </a:p>
          <a:p>
            <a:r>
              <a:rPr lang="en-US" sz="2400" dirty="0"/>
              <a:t>}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81000" y="353574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C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subclass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/>
              <a:t>of </a:t>
            </a:r>
            <a:r>
              <a:rPr lang="en-US" sz="2400" dirty="0" err="1" smtClean="0">
                <a:solidFill>
                  <a:srgbClr val="800000"/>
                </a:solidFill>
              </a:rPr>
              <a:t>JFrame</a:t>
            </a:r>
            <a:endParaRPr lang="en-US" sz="2400" dirty="0" smtClean="0">
              <a:solidFill>
                <a:srgbClr val="800000"/>
              </a:solidFill>
            </a:endParaRPr>
          </a:p>
          <a:p>
            <a:r>
              <a:rPr lang="en-US" sz="2400" dirty="0" err="1" smtClean="0">
                <a:solidFill>
                  <a:srgbClr val="800000"/>
                </a:solidFill>
              </a:rPr>
              <a:t>JFrame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superclass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800000"/>
                </a:solidFill>
              </a:rPr>
              <a:t>C</a:t>
            </a:r>
            <a:endParaRPr lang="en-US" sz="2400" dirty="0"/>
          </a:p>
          <a:p>
            <a:r>
              <a:rPr lang="en-US" sz="2400" dirty="0" smtClean="0">
                <a:solidFill>
                  <a:srgbClr val="800000"/>
                </a:solidFill>
              </a:rPr>
              <a:t>C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inherits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all methods that are in a </a:t>
            </a:r>
            <a:r>
              <a:rPr lang="en-US" sz="2400" dirty="0" err="1" smtClean="0">
                <a:solidFill>
                  <a:srgbClr val="800000"/>
                </a:solidFill>
              </a:rPr>
              <a:t>JFrame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343400" y="3352800"/>
            <a:ext cx="4419600" cy="23622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343400" y="2743200"/>
            <a:ext cx="1981200" cy="6096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8B008C"/>
                </a:solidFill>
              </a:rPr>
              <a:t>C</a:t>
            </a:r>
            <a:r>
              <a:rPr lang="en-US" sz="2400" dirty="0" smtClean="0">
                <a:solidFill>
                  <a:srgbClr val="8B008C"/>
                </a:solidFill>
              </a:rPr>
              <a:t>@6667f34e</a:t>
            </a:r>
            <a:endParaRPr lang="en-US" sz="2400" dirty="0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4495800" y="3505200"/>
            <a:ext cx="3352800" cy="685800"/>
          </a:xfrm>
          <a:prstGeom prst="rect">
            <a:avLst/>
          </a:prstGeom>
          <a:solidFill>
            <a:srgbClr val="FFCC99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200" dirty="0"/>
              <a:t>h</a:t>
            </a:r>
            <a:r>
              <a:rPr lang="en-US" sz="2200" dirty="0" smtClean="0"/>
              <a:t>ide()   show() </a:t>
            </a:r>
          </a:p>
          <a:p>
            <a:r>
              <a:rPr lang="en-US" sz="2200" dirty="0" err="1" smtClean="0"/>
              <a:t>setTitle</a:t>
            </a:r>
            <a:r>
              <a:rPr lang="en-US" sz="2200" dirty="0"/>
              <a:t>(String)  </a:t>
            </a:r>
            <a:r>
              <a:rPr lang="en-US" sz="2200" dirty="0" err="1" smtClean="0"/>
              <a:t>getTitle</a:t>
            </a:r>
            <a:r>
              <a:rPr lang="en-US" sz="2200" dirty="0"/>
              <a:t>()   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495800" y="4038600"/>
            <a:ext cx="449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200" dirty="0" err="1"/>
              <a:t>getX</a:t>
            </a:r>
            <a:r>
              <a:rPr lang="en-US" sz="2200" dirty="0"/>
              <a:t>()   </a:t>
            </a:r>
            <a:r>
              <a:rPr lang="en-US" sz="2200" dirty="0" err="1" smtClean="0"/>
              <a:t>getY</a:t>
            </a:r>
            <a:r>
              <a:rPr lang="en-US" sz="2200" dirty="0"/>
              <a:t>()   </a:t>
            </a:r>
            <a:r>
              <a:rPr lang="en-US" sz="2200" dirty="0" err="1" smtClean="0"/>
              <a:t>setLocation</a:t>
            </a:r>
            <a:r>
              <a:rPr lang="en-US" sz="2200" dirty="0"/>
              <a:t>(</a:t>
            </a:r>
            <a:r>
              <a:rPr lang="en-US" sz="2200" dirty="0" err="1"/>
              <a:t>int</a:t>
            </a:r>
            <a:r>
              <a:rPr lang="en-US" sz="2200" dirty="0" smtClean="0"/>
              <a:t>, </a:t>
            </a:r>
            <a:r>
              <a:rPr lang="en-US" sz="2200" dirty="0" err="1" smtClean="0"/>
              <a:t>int</a:t>
            </a:r>
            <a:r>
              <a:rPr lang="en-US" sz="2200" dirty="0"/>
              <a:t>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495800" y="44958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2200" dirty="0" err="1"/>
              <a:t>getWidth</a:t>
            </a:r>
            <a:r>
              <a:rPr lang="en-US" sz="2200" dirty="0"/>
              <a:t>()   </a:t>
            </a:r>
            <a:r>
              <a:rPr lang="en-US" sz="2200" dirty="0" err="1"/>
              <a:t>getHeight</a:t>
            </a:r>
            <a:r>
              <a:rPr lang="en-US" sz="2200" dirty="0"/>
              <a:t>() </a:t>
            </a:r>
            <a:r>
              <a:rPr lang="en-US" sz="2200" dirty="0" smtClean="0"/>
              <a:t>  …   </a:t>
            </a:r>
            <a:endParaRPr lang="en-US" sz="2200" dirty="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7239000" y="33528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/>
              <a:t>JFrame</a:t>
            </a:r>
            <a:endParaRPr lang="en-US" sz="2400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7239000" y="5029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343400" y="5029200"/>
            <a:ext cx="2895600" cy="0"/>
          </a:xfrm>
          <a:prstGeom prst="line">
            <a:avLst/>
          </a:prstGeom>
          <a:ln w="508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5352872"/>
            <a:ext cx="3712865" cy="1200328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Object has 2 partitions:</a:t>
            </a:r>
          </a:p>
          <a:p>
            <a:r>
              <a:rPr lang="en-US" sz="2400" dirty="0" smtClean="0"/>
              <a:t>one for </a:t>
            </a:r>
            <a:r>
              <a:rPr lang="en-US" sz="2400" dirty="0" err="1" smtClean="0"/>
              <a:t>JFrame</a:t>
            </a:r>
            <a:r>
              <a:rPr lang="en-US" sz="2400" dirty="0" smtClean="0"/>
              <a:t> methods,</a:t>
            </a:r>
          </a:p>
          <a:p>
            <a:r>
              <a:rPr lang="en-US" sz="2400" dirty="0" smtClean="0"/>
              <a:t>one for C methods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73188" y="533400"/>
            <a:ext cx="2385012" cy="461665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</a:t>
            </a:r>
            <a:r>
              <a:rPr lang="en-US" sz="2400" smtClean="0"/>
              <a:t>saw this in L2!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33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superclass things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302752" cy="2514600"/>
          </a:xfrm>
        </p:spPr>
        <p:txBody>
          <a:bodyPr/>
          <a:lstStyle/>
          <a:p>
            <a:r>
              <a:rPr lang="en-US" dirty="0" smtClean="0"/>
              <a:t>Subclasses are different classes</a:t>
            </a:r>
          </a:p>
          <a:p>
            <a:pPr lvl="1"/>
            <a:r>
              <a:rPr lang="en-US" dirty="0" smtClean="0"/>
              <a:t>Public fields and methods can be accessed</a:t>
            </a:r>
          </a:p>
          <a:p>
            <a:pPr lvl="1"/>
            <a:r>
              <a:rPr lang="en-US" dirty="0" smtClean="0"/>
              <a:t>Private fields and methods cannot be accessed</a:t>
            </a:r>
          </a:p>
          <a:p>
            <a:pPr lvl="1"/>
            <a:r>
              <a:rPr lang="en-US" dirty="0" smtClean="0"/>
              <a:t>Protected fields can be access by </a:t>
            </a:r>
            <a:r>
              <a:rPr lang="en-US" dirty="0" smtClean="0"/>
              <a:t>subclasses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44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25009</TotalTime>
  <Words>1525</Words>
  <Application>Microsoft Macintosh PowerPoint</Application>
  <PresentationFormat>On-screen Show (4:3)</PresentationFormat>
  <Paragraphs>378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Calibri</vt:lpstr>
      <vt:lpstr>Cambria Math</vt:lpstr>
      <vt:lpstr>Courier</vt:lpstr>
      <vt:lpstr>Monaco</vt:lpstr>
      <vt:lpstr>ＭＳ Ｐゴシック</vt:lpstr>
      <vt:lpstr>Times</vt:lpstr>
      <vt:lpstr>Times New Roman</vt:lpstr>
      <vt:lpstr>Tw Cen MT</vt:lpstr>
      <vt:lpstr>Wingdings</vt:lpstr>
      <vt:lpstr>Wingdings 2</vt:lpstr>
      <vt:lpstr>Median</vt:lpstr>
      <vt:lpstr>CS/ENGRD 2110 Fall2017</vt:lpstr>
      <vt:lpstr>Announcements</vt:lpstr>
      <vt:lpstr>Hoare Triples</vt:lpstr>
      <vt:lpstr>Where am I? Big ideas so far.</vt:lpstr>
      <vt:lpstr>Class House</vt:lpstr>
      <vt:lpstr>Class Object</vt:lpstr>
      <vt:lpstr>Class Object: the superest class of all</vt:lpstr>
      <vt:lpstr>Classes can extend other classes</vt:lpstr>
      <vt:lpstr>Accessing superclass things</vt:lpstr>
      <vt:lpstr>Keywords: this</vt:lpstr>
      <vt:lpstr>Overriding methods</vt:lpstr>
      <vt:lpstr>Overriding methods</vt:lpstr>
      <vt:lpstr>When should you make a subclass?</vt:lpstr>
      <vt:lpstr>When should you make a subclass?</vt:lpstr>
      <vt:lpstr>When should you make a subclass?</vt:lpstr>
      <vt:lpstr>Static Methods</vt:lpstr>
      <vt:lpstr>An Example</vt:lpstr>
      <vt:lpstr>Referencing a static method</vt:lpstr>
      <vt:lpstr>Good example of static methods</vt:lpstr>
      <vt:lpstr>Static Fields</vt:lpstr>
      <vt:lpstr>Use of static variables:  Maintain info about created objects</vt:lpstr>
      <vt:lpstr>Class java.awt.Color uses static variables</vt:lpstr>
      <vt:lpstr>Uses of static variables:       Implement the singleton pattern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CS/ENGRD 2110 (formerly CS 211) Fall 2009</dc:title>
  <dc:creator>Ken</dc:creator>
  <cp:lastModifiedBy>Eleanor Jane Birrell</cp:lastModifiedBy>
  <cp:revision>600</cp:revision>
  <cp:lastPrinted>2017-02-06T21:01:04Z</cp:lastPrinted>
  <dcterms:created xsi:type="dcterms:W3CDTF">2006-08-16T00:00:00Z</dcterms:created>
  <dcterms:modified xsi:type="dcterms:W3CDTF">2017-08-30T19:15:03Z</dcterms:modified>
</cp:coreProperties>
</file>