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handoutMasterIdLst>
    <p:handoutMasterId r:id="rId38"/>
  </p:handoutMasterIdLst>
  <p:sldIdLst>
    <p:sldId id="256" r:id="rId2"/>
    <p:sldId id="325" r:id="rId3"/>
    <p:sldId id="298" r:id="rId4"/>
    <p:sldId id="330" r:id="rId5"/>
    <p:sldId id="300" r:id="rId6"/>
    <p:sldId id="327" r:id="rId7"/>
    <p:sldId id="299" r:id="rId8"/>
    <p:sldId id="321" r:id="rId9"/>
    <p:sldId id="260" r:id="rId10"/>
    <p:sldId id="322" r:id="rId11"/>
    <p:sldId id="302" r:id="rId12"/>
    <p:sldId id="301" r:id="rId13"/>
    <p:sldId id="306" r:id="rId14"/>
    <p:sldId id="289" r:id="rId15"/>
    <p:sldId id="265" r:id="rId16"/>
    <p:sldId id="307" r:id="rId17"/>
    <p:sldId id="269" r:id="rId18"/>
    <p:sldId id="270" r:id="rId19"/>
    <p:sldId id="329" r:id="rId20"/>
    <p:sldId id="290" r:id="rId21"/>
    <p:sldId id="308" r:id="rId22"/>
    <p:sldId id="320" r:id="rId23"/>
    <p:sldId id="324" r:id="rId24"/>
    <p:sldId id="309" r:id="rId25"/>
    <p:sldId id="310" r:id="rId26"/>
    <p:sldId id="323" r:id="rId27"/>
    <p:sldId id="318" r:id="rId28"/>
    <p:sldId id="311" r:id="rId29"/>
    <p:sldId id="312" r:id="rId30"/>
    <p:sldId id="313" r:id="rId31"/>
    <p:sldId id="315" r:id="rId32"/>
    <p:sldId id="314" r:id="rId33"/>
    <p:sldId id="316" r:id="rId34"/>
    <p:sldId id="317" r:id="rId35"/>
    <p:sldId id="319"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84" autoAdjust="0"/>
  </p:normalViewPr>
  <p:slideViewPr>
    <p:cSldViewPr>
      <p:cViewPr>
        <p:scale>
          <a:sx n="75" d="100"/>
          <a:sy n="75" d="100"/>
        </p:scale>
        <p:origin x="-1336" y="-632"/>
      </p:cViewPr>
      <p:guideLst>
        <p:guide orient="horz" pos="2016"/>
        <p:guide pos="1728"/>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77A287A-1EF6-4C48-A821-600F40E24D5C}" type="datetime1">
              <a:rPr lang="x-none" smtClean="0"/>
              <a:t>8/22/17</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1A836A-809C-4B6B-8F3B-106C7434EABB}" type="slidenum">
              <a:rPr lang="fr-BE" smtClean="0"/>
              <a:pPr/>
              <a:t>‹#›</a:t>
            </a:fld>
            <a:endParaRPr lang="fr-BE"/>
          </a:p>
        </p:txBody>
      </p:sp>
    </p:spTree>
    <p:extLst>
      <p:ext uri="{BB962C8B-B14F-4D97-AF65-F5344CB8AC3E}">
        <p14:creationId xmlns:p14="http://schemas.microsoft.com/office/powerpoint/2010/main" val="295862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4FC5158-A339-5E4B-8BDA-20FA37F85875}" type="datetime1">
              <a:rPr lang="x-none" smtClean="0"/>
              <a:t>8/22/17</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3D8F2BC-EAAB-4030-AE40-C7E2573B34D6}" type="slidenum">
              <a:rPr lang="fr-BE" smtClean="0"/>
              <a:pPr/>
              <a:t>‹#›</a:t>
            </a:fld>
            <a:endParaRPr lang="fr-BE"/>
          </a:p>
        </p:txBody>
      </p:sp>
    </p:spTree>
    <p:extLst>
      <p:ext uri="{BB962C8B-B14F-4D97-AF65-F5344CB8AC3E}">
        <p14:creationId xmlns:p14="http://schemas.microsoft.com/office/powerpoint/2010/main" val="5178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1</a:t>
            </a:fld>
            <a:endParaRPr lang="fr-BE"/>
          </a:p>
        </p:txBody>
      </p:sp>
    </p:spTree>
    <p:extLst>
      <p:ext uri="{BB962C8B-B14F-4D97-AF65-F5344CB8AC3E}">
        <p14:creationId xmlns:p14="http://schemas.microsoft.com/office/powerpoint/2010/main" val="19854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3</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4</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8</a:t>
            </a:fld>
            <a:endParaRPr lang="fr-BE"/>
          </a:p>
        </p:txBody>
      </p:sp>
    </p:spTree>
    <p:extLst>
      <p:ext uri="{BB962C8B-B14F-4D97-AF65-F5344CB8AC3E}">
        <p14:creationId xmlns:p14="http://schemas.microsoft.com/office/powerpoint/2010/main" val="8100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C2EBC2-BD20-4F70-ACA3-71FBD2A33DA3}" type="datetime1">
              <a:rPr lang="en-US" smtClean="0"/>
              <a:t>8/22/17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DBBA34-B187-4C4C-813A-B19089BDF61A}" type="datetime1">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AB5C17-85E3-4DE0-87FE-DD47CB875591}" type="datetime1">
              <a:rPr lang="en-US" smtClean="0"/>
              <a:t>8/22/17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67EB68-E63F-4230-A579-817B5D616B68}" type="datetime1">
              <a:rPr lang="en-US" smtClean="0"/>
              <a:t>8/22/17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FDD2A8-9349-4AF4-9B1C-79F6E6DE51CE}" type="datetime1">
              <a:rPr lang="en-US" smtClean="0"/>
              <a:t>8/22/17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76EB0C8-AB6E-4979-82CC-174D51F90310}" type="datetime1">
              <a:rPr lang="en-US" smtClean="0"/>
              <a:t>8/22/17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7372C0-CBDB-4250-BA93-99E557CF7A43}" type="datetime1">
              <a:rPr lang="en-US" smtClean="0"/>
              <a:t>8/22/17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5FADC9-AD03-4485-9E94-4C259A109348}" type="datetime1">
              <a:rPr lang="en-US" smtClean="0"/>
              <a:t>8/22/17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5E06-62BE-44A2-BD69-8CEBCAACA8A3}" type="datetime1">
              <a:rPr lang="en-US" smtClean="0"/>
              <a:t>8/22/17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BECE96-6CB5-4C9E-BFA6-8E63E726DC98}" type="datetime1">
              <a:rPr lang="en-US" smtClean="0"/>
              <a:t>8/22/17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1D5D72-5206-4AC8-8F54-1CF8C810014D}" type="datetime1">
              <a:rPr lang="en-US" smtClean="0"/>
              <a:t>8/22/17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7C3EB2-976B-473A-B8BE-5A6C97467BE9}" type="datetime1">
              <a:rPr lang="en-US" smtClean="0"/>
              <a:t>8/22/17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ilsonshistoryclass.com/blog/wp-content/uploads/2008/11/sleepinggirl.jpg&amp;imgrefurl=http://wilsonshistoryclass.com/blog/2008/11/11/lethargic-students/&amp;usg=__C7QeiYGx-LVXeW8mHweG2jVChOo=&amp;h=425&amp;w=400&amp;sz=29&amp;hl=en&amp;start=3&amp;um=1&amp;tbnid=dvbkIjDCZPLH5M:&amp;tbnh=126&amp;tbnw=119&amp;prev=/images?q=students+sleeping&amp;hl=en&amp;rls=com.microsoft:en-us:IE-SearchBox&amp;rlz=1I7GGLD&amp;sa=N&amp;um=1" TargetMode="External"/><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smtClean="0"/>
              <a:t>CS/ENGRD 2110</a:t>
            </a:r>
            <a:br>
              <a:rPr lang="fr-BE" dirty="0" smtClean="0"/>
            </a:br>
            <a:r>
              <a:rPr lang="fr-BE" dirty="0" smtClean="0"/>
              <a:t>Fall2017</a:t>
            </a:r>
            <a:endParaRPr lang="fr-BE" dirty="0"/>
          </a:p>
        </p:txBody>
      </p:sp>
      <p:sp>
        <p:nvSpPr>
          <p:cNvPr id="3" name="Subtitle 2"/>
          <p:cNvSpPr>
            <a:spLocks noGrp="1"/>
          </p:cNvSpPr>
          <p:nvPr>
            <p:ph type="subTitle" idx="1"/>
          </p:nvPr>
        </p:nvSpPr>
        <p:spPr/>
        <p:txBody>
          <a:bodyPr>
            <a:normAutofit fontScale="77500" lnSpcReduction="20000"/>
          </a:bodyPr>
          <a:lstStyle/>
          <a:p>
            <a:r>
              <a:rPr lang="fr-BE" dirty="0" smtClean="0"/>
              <a:t>Lecture 1: Overview and intro to types</a:t>
            </a:r>
          </a:p>
          <a:p>
            <a:r>
              <a:rPr lang="fr-BE" dirty="0" smtClean="0"/>
              <a:t>http://courses.cs.cornell.edu/cs2110/2017fa</a:t>
            </a:r>
            <a:endParaRPr lang="fr-BE" dirty="0"/>
          </a:p>
        </p:txBody>
      </p:sp>
      <p:sp>
        <p:nvSpPr>
          <p:cNvPr id="4" name="TextBox 3"/>
          <p:cNvSpPr txBox="1"/>
          <p:nvPr/>
        </p:nvSpPr>
        <p:spPr>
          <a:xfrm>
            <a:off x="1600200" y="2013972"/>
            <a:ext cx="5542528" cy="2677656"/>
          </a:xfrm>
          <a:prstGeom prst="rect">
            <a:avLst/>
          </a:prstGeom>
          <a:noFill/>
        </p:spPr>
        <p:txBody>
          <a:bodyPr wrap="none" rtlCol="0">
            <a:spAutoFit/>
          </a:bodyPr>
          <a:lstStyle/>
          <a:p>
            <a:r>
              <a:rPr lang="en-US" sz="2800" dirty="0" smtClean="0"/>
              <a:t>THERE IS ROOM IN THE BALCONY!</a:t>
            </a:r>
            <a:endParaRPr lang="en-US" sz="2800" dirty="0"/>
          </a:p>
          <a:p>
            <a:endParaRPr lang="en-US" sz="2800" dirty="0" smtClean="0"/>
          </a:p>
          <a:p>
            <a:r>
              <a:rPr lang="en-US" sz="2800" dirty="0" smtClean="0"/>
              <a:t>Romeo, Romeo, where art thou!</a:t>
            </a:r>
          </a:p>
          <a:p>
            <a:endParaRPr lang="en-US" sz="2800" dirty="0"/>
          </a:p>
          <a:p>
            <a:r>
              <a:rPr lang="en-US" sz="2800" dirty="0" smtClean="0"/>
              <a:t>Up in the balcony, where it’s cheaper!</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Sections (Recitations)</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a:xfrm>
            <a:off x="228600" y="1524000"/>
            <a:ext cx="3581400" cy="3886200"/>
          </a:xfrm>
          <a:ln>
            <a:solidFill>
              <a:srgbClr val="800000"/>
            </a:solidFill>
          </a:ln>
        </p:spPr>
        <p:txBody>
          <a:bodyPr>
            <a:normAutofit/>
          </a:bodyPr>
          <a:lstStyle/>
          <a:p>
            <a:pPr marL="0" indent="0">
              <a:buNone/>
            </a:pPr>
            <a:r>
              <a:rPr lang="en-US" sz="2400" dirty="0" smtClean="0">
                <a:latin typeface="Times New Roman"/>
                <a:cs typeface="Times New Roman"/>
              </a:rPr>
              <a:t>T </a:t>
            </a:r>
            <a:r>
              <a:rPr lang="en-US" sz="2400" dirty="0">
                <a:latin typeface="Times New Roman"/>
                <a:cs typeface="Times New Roman"/>
              </a:rPr>
              <a:t>12:20 </a:t>
            </a:r>
            <a:r>
              <a:rPr lang="en-US" sz="2400" dirty="0" smtClean="0">
                <a:latin typeface="Times New Roman"/>
                <a:cs typeface="Times New Roman"/>
              </a:rPr>
              <a:t>  4 sections: </a:t>
            </a:r>
          </a:p>
          <a:p>
            <a:pPr marL="0" indent="0">
              <a:buNone/>
            </a:pPr>
            <a:r>
              <a:rPr lang="en-US" sz="2400" dirty="0" smtClean="0">
                <a:latin typeface="Times New Roman"/>
                <a:cs typeface="Times New Roman"/>
              </a:rPr>
              <a:t>T </a:t>
            </a:r>
            <a:r>
              <a:rPr lang="en-US" sz="2400" dirty="0">
                <a:latin typeface="Times New Roman"/>
                <a:cs typeface="Times New Roman"/>
              </a:rPr>
              <a:t>1:25 </a:t>
            </a:r>
            <a:r>
              <a:rPr lang="en-US" sz="2400" dirty="0" smtClean="0">
                <a:latin typeface="Times New Roman"/>
                <a:cs typeface="Times New Roman"/>
              </a:rPr>
              <a:t>    2 sections: </a:t>
            </a:r>
          </a:p>
          <a:p>
            <a:pPr marL="0" indent="0">
              <a:buNone/>
            </a:pPr>
            <a:r>
              <a:rPr lang="en-US" sz="2400" dirty="0" smtClean="0">
                <a:latin typeface="Times New Roman"/>
                <a:cs typeface="Times New Roman"/>
              </a:rPr>
              <a:t>T </a:t>
            </a:r>
            <a:r>
              <a:rPr lang="en-US" sz="2400" dirty="0">
                <a:latin typeface="Times New Roman"/>
                <a:cs typeface="Times New Roman"/>
              </a:rPr>
              <a:t>2:30 </a:t>
            </a:r>
            <a:r>
              <a:rPr lang="en-US" sz="2400" dirty="0" smtClean="0">
                <a:latin typeface="Times New Roman"/>
                <a:cs typeface="Times New Roman"/>
              </a:rPr>
              <a:t>    2 sections: </a:t>
            </a:r>
          </a:p>
          <a:p>
            <a:pPr marL="0" indent="0">
              <a:buNone/>
            </a:pPr>
            <a:r>
              <a:rPr lang="en-US" sz="2400" dirty="0" smtClean="0">
                <a:latin typeface="Times New Roman"/>
                <a:cs typeface="Times New Roman"/>
              </a:rPr>
              <a:t>T 3:35     1 section:</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a:t>
            </a:r>
            <a:r>
              <a:rPr lang="en-US" sz="2400" dirty="0">
                <a:latin typeface="Times New Roman"/>
                <a:cs typeface="Times New Roman"/>
              </a:rPr>
              <a:t>12:20 </a:t>
            </a:r>
            <a:r>
              <a:rPr lang="en-US" sz="2400" dirty="0" smtClean="0">
                <a:latin typeface="Times New Roman"/>
                <a:cs typeface="Times New Roman"/>
              </a:rPr>
              <a:t> 2 sections: </a:t>
            </a:r>
          </a:p>
          <a:p>
            <a:pPr marL="0" indent="0">
              <a:buNone/>
            </a:pPr>
            <a:r>
              <a:rPr lang="en-US" sz="2400" dirty="0" smtClean="0">
                <a:latin typeface="Times New Roman"/>
                <a:cs typeface="Times New Roman"/>
              </a:rPr>
              <a:t>W 01</a:t>
            </a:r>
            <a:r>
              <a:rPr lang="en-US" sz="2400" dirty="0">
                <a:latin typeface="Times New Roman"/>
                <a:cs typeface="Times New Roman"/>
              </a:rPr>
              <a:t>:25 </a:t>
            </a:r>
            <a:r>
              <a:rPr lang="en-US" sz="2400" dirty="0" smtClean="0">
                <a:latin typeface="Times New Roman"/>
                <a:cs typeface="Times New Roman"/>
              </a:rPr>
              <a:t> 2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02</a:t>
            </a:r>
            <a:r>
              <a:rPr lang="en-US" sz="2400" dirty="0">
                <a:latin typeface="Times New Roman"/>
                <a:cs typeface="Times New Roman"/>
              </a:rPr>
              <a:t>:30 </a:t>
            </a:r>
            <a:r>
              <a:rPr lang="en-US" sz="2400" dirty="0" smtClean="0">
                <a:latin typeface="Times New Roman"/>
                <a:cs typeface="Times New Roman"/>
              </a:rPr>
              <a:t> 2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07</a:t>
            </a:r>
            <a:r>
              <a:rPr lang="en-US" sz="2400" dirty="0">
                <a:latin typeface="Times New Roman"/>
                <a:cs typeface="Times New Roman"/>
              </a:rPr>
              <a:t>:30 </a:t>
            </a:r>
            <a:r>
              <a:rPr lang="en-US" sz="2400" dirty="0" smtClean="0">
                <a:latin typeface="Times New Roman"/>
                <a:cs typeface="Times New Roman"/>
              </a:rPr>
              <a:t> 1 section:  </a:t>
            </a:r>
            <a:endParaRPr lang="en-US" sz="2400" dirty="0">
              <a:latin typeface="Times New Roman"/>
              <a:cs typeface="Times New Roman"/>
            </a:endParaRPr>
          </a:p>
        </p:txBody>
      </p:sp>
      <p:sp>
        <p:nvSpPr>
          <p:cNvPr id="5" name="TextBox 4"/>
          <p:cNvSpPr txBox="1"/>
          <p:nvPr/>
        </p:nvSpPr>
        <p:spPr>
          <a:xfrm>
            <a:off x="5638800" y="914400"/>
            <a:ext cx="3200400" cy="1569660"/>
          </a:xfrm>
          <a:prstGeom prst="rect">
            <a:avLst/>
          </a:prstGeom>
          <a:solidFill>
            <a:schemeClr val="accent2">
              <a:lumMod val="20000"/>
              <a:lumOff val="80000"/>
            </a:schemeClr>
          </a:solidFill>
        </p:spPr>
        <p:txBody>
          <a:bodyPr wrap="square" rtlCol="0">
            <a:spAutoFit/>
          </a:bodyPr>
          <a:lstStyle/>
          <a:p>
            <a:r>
              <a:rPr lang="en-US" sz="2400" dirty="0" smtClean="0"/>
              <a:t>Some time EARLY, visit </a:t>
            </a:r>
            <a:r>
              <a:rPr lang="en-US" sz="2400" dirty="0" err="1" smtClean="0"/>
              <a:t>StudentCenter</a:t>
            </a:r>
            <a:r>
              <a:rPr lang="en-US" sz="2400" dirty="0" smtClean="0"/>
              <a:t> and change your section to even out the numbers</a:t>
            </a:r>
            <a:endParaRPr lang="en-US" sz="2400" dirty="0"/>
          </a:p>
        </p:txBody>
      </p:sp>
      <p:sp>
        <p:nvSpPr>
          <p:cNvPr id="6" name="Content Placeholder 2"/>
          <p:cNvSpPr txBox="1">
            <a:spLocks/>
          </p:cNvSpPr>
          <p:nvPr/>
        </p:nvSpPr>
        <p:spPr>
          <a:xfrm>
            <a:off x="3962400" y="2743200"/>
            <a:ext cx="4150358" cy="3810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A</a:t>
            </a:r>
            <a:r>
              <a:rPr lang="en-US" sz="2400" dirty="0" smtClean="0"/>
              <a:t>ttendance mandatory</a:t>
            </a:r>
          </a:p>
          <a:p>
            <a:r>
              <a:rPr lang="en-US" sz="2400" dirty="0" smtClean="0"/>
              <a:t>Sometimes flipped: you watch videos beforehand, come to recitation and do something</a:t>
            </a:r>
          </a:p>
          <a:p>
            <a:r>
              <a:rPr lang="en-US" sz="2400" dirty="0" smtClean="0"/>
              <a:t>Sometimes review, help on homework, </a:t>
            </a:r>
            <a:r>
              <a:rPr lang="fr-BE" sz="2400" dirty="0" smtClean="0"/>
              <a:t>new material</a:t>
            </a:r>
          </a:p>
          <a:p>
            <a:r>
              <a:rPr lang="en-US" sz="2400" dirty="0" smtClean="0"/>
              <a:t>No permission needed to switch sections, but do register for whichever one you attend</a:t>
            </a:r>
            <a:endParaRPr lang="fr-BE" sz="2400" dirty="0"/>
          </a:p>
        </p:txBody>
      </p:sp>
    </p:spTree>
    <p:extLst>
      <p:ext uri="{BB962C8B-B14F-4D97-AF65-F5344CB8AC3E}">
        <p14:creationId xmlns:p14="http://schemas.microsoft.com/office/powerpoint/2010/main" val="848072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CS2111</a:t>
            </a:r>
            <a:endParaRPr lang="fr-BE" sz="3600" dirty="0">
              <a:solidFill>
                <a:srgbClr val="800000"/>
              </a:solidFill>
            </a:endParaRPr>
          </a:p>
        </p:txBody>
      </p:sp>
      <p:sp>
        <p:nvSpPr>
          <p:cNvPr id="3" name="Content Placeholder 2"/>
          <p:cNvSpPr>
            <a:spLocks noGrp="1"/>
          </p:cNvSpPr>
          <p:nvPr>
            <p:ph sz="quarter" idx="1"/>
          </p:nvPr>
        </p:nvSpPr>
        <p:spPr>
          <a:xfrm>
            <a:off x="612648" y="1371600"/>
            <a:ext cx="8153400" cy="4495800"/>
          </a:xfrm>
        </p:spPr>
        <p:txBody>
          <a:bodyPr>
            <a:normAutofit/>
          </a:bodyPr>
          <a:lstStyle/>
          <a:p>
            <a:r>
              <a:rPr lang="en-US" sz="2400" dirty="0" smtClean="0">
                <a:latin typeface="Times New Roman"/>
                <a:cs typeface="Times New Roman"/>
              </a:rPr>
              <a:t>An “enrichment” course</a:t>
            </a:r>
          </a:p>
          <a:p>
            <a:r>
              <a:rPr lang="en-US" sz="2400" dirty="0">
                <a:latin typeface="Times New Roman"/>
                <a:cs typeface="Times New Roman"/>
              </a:rPr>
              <a:t>H</a:t>
            </a:r>
            <a:r>
              <a:rPr lang="en-US" sz="2400" dirty="0" smtClean="0">
                <a:latin typeface="Times New Roman"/>
                <a:cs typeface="Times New Roman"/>
              </a:rPr>
              <a:t>elp </a:t>
            </a:r>
            <a:r>
              <a:rPr lang="en-US" sz="2400" dirty="0">
                <a:latin typeface="Times New Roman"/>
                <a:cs typeface="Times New Roman"/>
              </a:rPr>
              <a:t>students who might </a:t>
            </a:r>
            <a:r>
              <a:rPr lang="en-US" sz="2400" dirty="0" smtClean="0">
                <a:latin typeface="Times New Roman"/>
                <a:cs typeface="Times New Roman"/>
              </a:rPr>
              <a:t>feel overwhelmed </a:t>
            </a:r>
            <a:r>
              <a:rPr lang="en-US" sz="2400" dirty="0">
                <a:latin typeface="Times New Roman"/>
                <a:cs typeface="Times New Roman"/>
              </a:rPr>
              <a:t>by </a:t>
            </a:r>
            <a:r>
              <a:rPr lang="en-US" sz="2400" dirty="0" smtClean="0">
                <a:latin typeface="Times New Roman"/>
                <a:cs typeface="Times New Roman"/>
              </a:rPr>
              <a:t>CS2110</a:t>
            </a:r>
          </a:p>
          <a:p>
            <a:r>
              <a:rPr lang="en-US" sz="2400" dirty="0" smtClean="0">
                <a:latin typeface="Times New Roman"/>
                <a:cs typeface="Times New Roman"/>
              </a:rPr>
              <a:t>Gives more explanation of core ideas behind Java, programming, data structures, assignments, etc.</a:t>
            </a:r>
          </a:p>
          <a:p>
            <a:r>
              <a:rPr lang="en-US" sz="2400" dirty="0" smtClean="0">
                <a:latin typeface="Times New Roman"/>
                <a:cs typeface="Times New Roman"/>
              </a:rPr>
              <a:t>Taught by </a:t>
            </a:r>
            <a:r>
              <a:rPr lang="en-US" sz="2400" dirty="0" err="1" smtClean="0">
                <a:latin typeface="Times New Roman"/>
                <a:cs typeface="Times New Roman"/>
              </a:rPr>
              <a:t>Birell</a:t>
            </a:r>
            <a:r>
              <a:rPr lang="en-US" sz="2400" dirty="0" smtClean="0">
                <a:latin typeface="Times New Roman"/>
                <a:cs typeface="Times New Roman"/>
              </a:rPr>
              <a:t>, Gries, Sampson, 1 credit S/U</a:t>
            </a:r>
          </a:p>
          <a:p>
            <a:r>
              <a:rPr lang="en-US" sz="2400" dirty="0">
                <a:latin typeface="Times New Roman"/>
                <a:cs typeface="Times New Roman"/>
              </a:rPr>
              <a:t>O</a:t>
            </a:r>
            <a:r>
              <a:rPr lang="en-US" sz="2400" dirty="0" smtClean="0">
                <a:latin typeface="Times New Roman"/>
                <a:cs typeface="Times New Roman"/>
              </a:rPr>
              <a:t>nly for students who also take CS2110</a:t>
            </a:r>
          </a:p>
          <a:p>
            <a:r>
              <a:rPr lang="en-US" sz="2400" dirty="0" smtClean="0">
                <a:latin typeface="Times New Roman"/>
                <a:cs typeface="Times New Roman"/>
              </a:rPr>
              <a:t>Only requirement: Attend weekly lecture</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5" name="Content Placeholder 2"/>
          <p:cNvSpPr txBox="1">
            <a:spLocks/>
          </p:cNvSpPr>
          <p:nvPr/>
        </p:nvSpPr>
        <p:spPr>
          <a:xfrm>
            <a:off x="533400" y="4800600"/>
            <a:ext cx="8153400" cy="1600200"/>
          </a:xfrm>
          <a:prstGeom prst="rect">
            <a:avLst/>
          </a:prstGeom>
          <a:ln>
            <a:solidFill>
              <a:srgbClr val="800000"/>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smtClean="0">
                <a:latin typeface="Times New Roman"/>
                <a:cs typeface="Times New Roman"/>
              </a:rPr>
              <a:t>I would just like to thank you for taking the time to hold CS2111 this year. You have no idea how the class helped and impacted a lot of us. I would never had "survived" CS2110 without your generous share of your knowledge. I appreciated your time.</a:t>
            </a:r>
          </a:p>
          <a:p>
            <a:pPr marL="0" indent="0">
              <a:buFont typeface="Wingdings"/>
              <a:buNone/>
            </a:pPr>
            <a:endParaRPr lang="en-US" sz="2400" dirty="0">
              <a:latin typeface="Times New Roman"/>
              <a:cs typeface="Times New Roman"/>
            </a:endParaRPr>
          </a:p>
        </p:txBody>
      </p:sp>
    </p:spTree>
    <p:extLst>
      <p:ext uri="{BB962C8B-B14F-4D97-AF65-F5344CB8AC3E}">
        <p14:creationId xmlns:p14="http://schemas.microsoft.com/office/powerpoint/2010/main" val="17630878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smtClean="0">
                <a:solidFill>
                  <a:srgbClr val="800000"/>
                </a:solidFill>
              </a:rPr>
              <a:t>Academic</a:t>
            </a:r>
            <a:r>
              <a:rPr lang="fr-BE" sz="3600" dirty="0" smtClean="0">
                <a:solidFill>
                  <a:srgbClr val="800000"/>
                </a:solidFill>
              </a:rPr>
              <a:t> Excellence Workshops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sz="2400" dirty="0" smtClean="0"/>
              <a:t>Two-hour labs: students work </a:t>
            </a:r>
            <a:r>
              <a:rPr lang="fr-BE" sz="2400" dirty="0" err="1" smtClean="0"/>
              <a:t>together</a:t>
            </a:r>
            <a:r>
              <a:rPr lang="fr-BE" sz="2400" dirty="0" smtClean="0"/>
              <a:t> in </a:t>
            </a:r>
            <a:r>
              <a:rPr lang="fr-BE" sz="2400" dirty="0" err="1" smtClean="0"/>
              <a:t>cooperative</a:t>
            </a:r>
            <a:r>
              <a:rPr lang="fr-BE" sz="2400" dirty="0" smtClean="0"/>
              <a:t> setting</a:t>
            </a:r>
          </a:p>
          <a:p>
            <a:r>
              <a:rPr lang="en-US" sz="2400" i="1" dirty="0" smtClean="0"/>
              <a:t>One credit S/U course based on attendance</a:t>
            </a:r>
          </a:p>
          <a:p>
            <a:r>
              <a:rPr lang="fr-BE" sz="2400" dirty="0" smtClean="0"/>
              <a:t>Time and location TBA</a:t>
            </a:r>
          </a:p>
          <a:p>
            <a:r>
              <a:rPr lang="en-US" sz="2400" dirty="0" smtClean="0"/>
              <a:t>Visit Olin 167 and ask about AEWs</a:t>
            </a:r>
          </a:p>
          <a:p>
            <a:r>
              <a:rPr lang="en-US" sz="2400" dirty="0" smtClean="0"/>
              <a:t>See website for more info:</a:t>
            </a:r>
            <a:endParaRPr lang="fr-BE" sz="2400" dirty="0"/>
          </a:p>
        </p:txBody>
      </p:sp>
      <p:sp>
        <p:nvSpPr>
          <p:cNvPr id="4" name="Rectangle 3"/>
          <p:cNvSpPr/>
          <p:nvPr/>
        </p:nvSpPr>
        <p:spPr>
          <a:xfrm>
            <a:off x="533400" y="3886200"/>
            <a:ext cx="8229600" cy="830997"/>
          </a:xfrm>
          <a:prstGeom prst="rect">
            <a:avLst/>
          </a:prstGeom>
        </p:spPr>
        <p:txBody>
          <a:bodyPr wrap="square">
            <a:spAutoFit/>
          </a:bodyPr>
          <a:lstStyle/>
          <a:p>
            <a:r>
              <a:rPr lang="fr-BE" sz="2400" dirty="0" smtClean="0">
                <a:solidFill>
                  <a:srgbClr val="0000FF"/>
                </a:solidFill>
              </a:rPr>
              <a:t>www.engineering.cornell.edu</a:t>
            </a:r>
            <a:r>
              <a:rPr lang="fr-BE" sz="2400" dirty="0">
                <a:solidFill>
                  <a:srgbClr val="0000FF"/>
                </a:solidFill>
              </a:rPr>
              <a:t>/academics/undergraduate/curriculum/courses/workshops/index.cfm</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Piazza</a:t>
            </a:r>
            <a:endParaRPr lang="en-US" dirty="0"/>
          </a:p>
        </p:txBody>
      </p:sp>
      <p:sp>
        <p:nvSpPr>
          <p:cNvPr id="4" name="Content Placeholder 3"/>
          <p:cNvSpPr>
            <a:spLocks noGrp="1"/>
          </p:cNvSpPr>
          <p:nvPr>
            <p:ph sz="quarter" idx="1"/>
          </p:nvPr>
        </p:nvSpPr>
        <p:spPr/>
        <p:txBody>
          <a:bodyPr/>
          <a:lstStyle/>
          <a:p>
            <a:r>
              <a:rPr lang="en-US" dirty="0" smtClean="0"/>
              <a:t>Click link on our “links” web page to register</a:t>
            </a:r>
          </a:p>
          <a:p>
            <a:endParaRPr lang="en-US" dirty="0"/>
          </a:p>
          <a:p>
            <a:r>
              <a:rPr lang="en-US" dirty="0" smtClean="0"/>
              <a:t>Incredible resource for 24 x 7 help with anything</a:t>
            </a:r>
          </a:p>
          <a:p>
            <a:endParaRPr lang="en-US" dirty="0"/>
          </a:p>
          <a:p>
            <a:r>
              <a:rPr lang="en-US" dirty="0" smtClean="0"/>
              <a:t>We keep an eye on it</a:t>
            </a:r>
            <a:br>
              <a:rPr lang="en-US" dirty="0" smtClean="0"/>
            </a:br>
            <a:r>
              <a:rPr lang="en-US" dirty="0" smtClean="0"/>
              <a:t>and answer questions. </a:t>
            </a:r>
            <a:br>
              <a:rPr lang="en-US" dirty="0" smtClean="0"/>
            </a:br>
            <a:r>
              <a:rPr lang="en-US" dirty="0" smtClean="0"/>
              <a:t>YOU can (and will)</a:t>
            </a:r>
            <a:br>
              <a:rPr lang="en-US" dirty="0" smtClean="0"/>
            </a:br>
            <a:r>
              <a:rPr lang="en-US" dirty="0" smtClean="0"/>
              <a:t>too. Visit the Piazza</a:t>
            </a:r>
            <a:br>
              <a:rPr lang="en-US" dirty="0" smtClean="0"/>
            </a:br>
            <a:r>
              <a:rPr lang="en-US" dirty="0" smtClean="0"/>
              <a:t>often.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61" y="3429000"/>
            <a:ext cx="4139941"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026510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dirty="0" err="1" smtClean="0"/>
              <a:t>Resources</a:t>
            </a:r>
            <a:endParaRPr lang="fr-BE" sz="2800" dirty="0"/>
          </a:p>
        </p:txBody>
      </p:sp>
      <p:sp>
        <p:nvSpPr>
          <p:cNvPr id="3" name="Content Placeholder 2"/>
          <p:cNvSpPr>
            <a:spLocks noGrp="1"/>
          </p:cNvSpPr>
          <p:nvPr>
            <p:ph sz="quarter" idx="1"/>
          </p:nvPr>
        </p:nvSpPr>
        <p:spPr>
          <a:xfrm>
            <a:off x="304800" y="1447800"/>
            <a:ext cx="8458200" cy="4495800"/>
          </a:xfrm>
        </p:spPr>
        <p:txBody>
          <a:bodyPr>
            <a:normAutofit/>
          </a:bodyPr>
          <a:lstStyle/>
          <a:p>
            <a:r>
              <a:rPr lang="en-US" sz="2400" b="1" dirty="0" err="1" smtClean="0">
                <a:solidFill>
                  <a:srgbClr val="FF0000"/>
                </a:solidFill>
              </a:rPr>
              <a:t>JavaHyperText</a:t>
            </a:r>
            <a:r>
              <a:rPr lang="en-US" sz="2400" dirty="0" smtClean="0"/>
              <a:t>. Course website: Link on Links or Resources page</a:t>
            </a:r>
          </a:p>
          <a:p>
            <a:r>
              <a:rPr lang="en-US" sz="2400" dirty="0" smtClean="0"/>
              <a:t>Java resource: online materials at Oracle JDK web site </a:t>
            </a:r>
          </a:p>
          <a:p>
            <a:r>
              <a:rPr lang="en-US" sz="2400" dirty="0" err="1" smtClean="0"/>
              <a:t>VideoNote</a:t>
            </a:r>
            <a:r>
              <a:rPr lang="en-US" sz="2400" dirty="0" smtClean="0"/>
              <a:t>: indexed videos of our lectures.</a:t>
            </a:r>
            <a:br>
              <a:rPr lang="en-US" sz="2400" dirty="0" smtClean="0"/>
            </a:br>
            <a:r>
              <a:rPr lang="en-US" sz="2400" dirty="0" smtClean="0">
                <a:solidFill>
                  <a:srgbClr val="FF0000"/>
                </a:solidFill>
              </a:rPr>
              <a:t>http</a:t>
            </a:r>
            <a:r>
              <a:rPr lang="en-US" sz="2400" dirty="0">
                <a:solidFill>
                  <a:srgbClr val="FF0000"/>
                </a:solidFill>
              </a:rPr>
              <a:t>://www.videonote.com/</a:t>
            </a:r>
            <a:r>
              <a:rPr lang="en-US" sz="2400" dirty="0" smtClean="0">
                <a:solidFill>
                  <a:srgbClr val="FF0000"/>
                </a:solidFill>
              </a:rPr>
              <a:t>cornell. </a:t>
            </a:r>
            <a:r>
              <a:rPr lang="en-US" sz="2400" dirty="0" smtClean="0"/>
              <a:t>Log in with </a:t>
            </a:r>
            <a:r>
              <a:rPr lang="en-US" sz="2400" dirty="0" err="1" smtClean="0"/>
              <a:t>netid</a:t>
            </a:r>
            <a:endParaRPr lang="en-US" sz="2400" dirty="0" smtClean="0"/>
          </a:p>
          <a:p>
            <a:r>
              <a:rPr lang="fr-BE" sz="2400" dirty="0"/>
              <a:t>Book: Frank M. Carrano, </a:t>
            </a:r>
            <a:r>
              <a:rPr lang="fr-BE" sz="2400" i="1" dirty="0"/>
              <a:t>Data Structures </a:t>
            </a:r>
            <a:r>
              <a:rPr lang="en-US" sz="2400" i="1" dirty="0"/>
              <a:t>and Abstractions with Java, 3</a:t>
            </a:r>
            <a:r>
              <a:rPr lang="en-US" sz="2400" i="1" baseline="30000" dirty="0"/>
              <a:t>nd</a:t>
            </a:r>
            <a:r>
              <a:rPr lang="en-US" sz="2400" i="1" dirty="0"/>
              <a:t> ed., Prentice Hall. </a:t>
            </a:r>
            <a:r>
              <a:rPr lang="en-US" sz="2400" i="1" dirty="0">
                <a:solidFill>
                  <a:srgbClr val="3366FF"/>
                </a:solidFill>
              </a:rPr>
              <a:t>It is OPTIONAL</a:t>
            </a:r>
            <a:r>
              <a:rPr lang="en-US" sz="2400" i="1" dirty="0"/>
              <a:t>!</a:t>
            </a:r>
          </a:p>
          <a:p>
            <a:pPr lvl="1"/>
            <a:r>
              <a:rPr lang="en-US" sz="2400" i="1" dirty="0">
                <a:solidFill>
                  <a:srgbClr val="FF3300"/>
                </a:solidFill>
              </a:rPr>
              <a:t>2</a:t>
            </a:r>
            <a:r>
              <a:rPr lang="en-US" sz="2400" i="1" baseline="30000" dirty="0">
                <a:solidFill>
                  <a:srgbClr val="FF3300"/>
                </a:solidFill>
              </a:rPr>
              <a:t>nd</a:t>
            </a:r>
            <a:r>
              <a:rPr lang="en-US" sz="2400" i="1" dirty="0">
                <a:solidFill>
                  <a:srgbClr val="FF3300"/>
                </a:solidFill>
              </a:rPr>
              <a:t> edition is okay. E-book not required</a:t>
            </a:r>
          </a:p>
          <a:p>
            <a:pPr lvl="1"/>
            <a:r>
              <a:rPr lang="en-US" sz="2400" dirty="0"/>
              <a:t>Share textbook. Need access to it from time to time</a:t>
            </a:r>
          </a:p>
          <a:p>
            <a:pPr lvl="1"/>
            <a:r>
              <a:rPr lang="en-US" sz="2400" dirty="0"/>
              <a:t>Copies on reserve in Engineering Library</a:t>
            </a:r>
          </a:p>
          <a:p>
            <a:endParaRPr lang="en-US" sz="2400" dirty="0"/>
          </a:p>
          <a:p>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Obtaining Java and Eclipse</a:t>
            </a:r>
            <a:endParaRPr lang="fr-BE" sz="3600" dirty="0">
              <a:solidFill>
                <a:srgbClr val="800000"/>
              </a:solidFill>
            </a:endParaRPr>
          </a:p>
        </p:txBody>
      </p:sp>
      <p:sp>
        <p:nvSpPr>
          <p:cNvPr id="3" name="Content Placeholder 2"/>
          <p:cNvSpPr>
            <a:spLocks noGrp="1"/>
          </p:cNvSpPr>
          <p:nvPr>
            <p:ph sz="quarter" idx="1"/>
          </p:nvPr>
        </p:nvSpPr>
        <p:spPr>
          <a:xfrm>
            <a:off x="609600" y="1828800"/>
            <a:ext cx="8153400" cy="4495800"/>
          </a:xfrm>
        </p:spPr>
        <p:txBody>
          <a:bodyPr>
            <a:normAutofit lnSpcReduction="10000"/>
          </a:bodyPr>
          <a:lstStyle/>
          <a:p>
            <a:r>
              <a:rPr lang="fr-BE" dirty="0" smtClean="0"/>
              <a:t>Follow instructions on our </a:t>
            </a:r>
            <a:r>
              <a:rPr lang="fr-BE" dirty="0">
                <a:solidFill>
                  <a:srgbClr val="3366FF"/>
                </a:solidFill>
              </a:rPr>
              <a:t>R</a:t>
            </a:r>
            <a:r>
              <a:rPr lang="fr-BE" dirty="0" smtClean="0">
                <a:solidFill>
                  <a:srgbClr val="3366FF"/>
                </a:solidFill>
              </a:rPr>
              <a:t>esources</a:t>
            </a:r>
            <a:r>
              <a:rPr lang="fr-BE" dirty="0" smtClean="0"/>
              <a:t> web page</a:t>
            </a:r>
          </a:p>
          <a:p>
            <a:pPr lvl="1"/>
            <a:r>
              <a:rPr lang="fr-BE" dirty="0" smtClean="0"/>
              <a:t>Make sure you have Java JDK 1.8, if not download and install.  We explain how on the web page.</a:t>
            </a:r>
          </a:p>
          <a:p>
            <a:pPr lvl="1"/>
            <a:r>
              <a:rPr lang="fr-BE" dirty="0" smtClean="0"/>
              <a:t>Then download and install the Eclipse IDE</a:t>
            </a:r>
            <a:endParaRPr lang="en-US" dirty="0" smtClean="0"/>
          </a:p>
          <a:p>
            <a:r>
              <a:rPr lang="en-US" dirty="0" smtClean="0"/>
              <a:t>Test it out: launch Eclipse and click “new&gt;Java Project” </a:t>
            </a:r>
            <a:endParaRPr lang="en-US" dirty="0"/>
          </a:p>
          <a:p>
            <a:pPr lvl="1"/>
            <a:r>
              <a:rPr lang="en-US" dirty="0" smtClean="0"/>
              <a:t>This is one of a few ways Java can be used </a:t>
            </a:r>
          </a:p>
          <a:p>
            <a:pPr lvl="1"/>
            <a:r>
              <a:rPr lang="en-US" dirty="0" smtClean="0"/>
              <a:t>When program runs, output is visible </a:t>
            </a:r>
            <a:br>
              <a:rPr lang="en-US" dirty="0" smtClean="0"/>
            </a:br>
            <a:r>
              <a:rPr lang="en-US" dirty="0" smtClean="0"/>
              <a:t>in a little console window</a:t>
            </a:r>
            <a:r>
              <a:rPr lang="en-US" dirty="0"/>
              <a:t/>
            </a:r>
            <a:br>
              <a:rPr lang="en-US" dirty="0"/>
            </a:br>
            <a:endParaRPr lang="fr-BE" dirty="0"/>
          </a:p>
        </p:txBody>
      </p:sp>
      <p:pic>
        <p:nvPicPr>
          <p:cNvPr id="37890" name="Picture 2" descr="http://www.netbeans.org/images/screenshots/6.0/javaSE_logo_150px.png"/>
          <p:cNvPicPr>
            <a:picLocks noChangeAspect="1" noChangeArrowheads="1"/>
          </p:cNvPicPr>
          <p:nvPr/>
        </p:nvPicPr>
        <p:blipFill>
          <a:blip r:embed="rId2" cstate="print"/>
          <a:srcRect/>
          <a:stretch>
            <a:fillRect/>
          </a:stretch>
        </p:blipFill>
        <p:spPr bwMode="auto">
          <a:xfrm>
            <a:off x="7010400" y="533400"/>
            <a:ext cx="1428750" cy="1428750"/>
          </a:xfrm>
          <a:prstGeom prst="rect">
            <a:avLst/>
          </a:prstGeom>
          <a:noFill/>
          <a:ln>
            <a:solidFill>
              <a:schemeClr val="accent1"/>
            </a:solidFill>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pic>
        <p:nvPicPr>
          <p:cNvPr id="6" name="Picture 2" descr="http://javadocs.files.wordpress.com/2008/12/eclipse_ide.jpg"/>
          <p:cNvPicPr>
            <a:picLocks noChangeAspect="1" noChangeArrowheads="1"/>
          </p:cNvPicPr>
          <p:nvPr/>
        </p:nvPicPr>
        <p:blipFill>
          <a:blip r:embed="rId3" cstate="print"/>
          <a:srcRect/>
          <a:stretch>
            <a:fillRect/>
          </a:stretch>
        </p:blipFill>
        <p:spPr bwMode="auto">
          <a:xfrm>
            <a:off x="6705600" y="4953000"/>
            <a:ext cx="1676400" cy="11064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800000"/>
                </a:solidFill>
              </a:rPr>
              <a:t>DrJava</a:t>
            </a:r>
            <a:r>
              <a:rPr lang="en-US" sz="3600" dirty="0" smtClean="0">
                <a:solidFill>
                  <a:srgbClr val="800000"/>
                </a:solidFill>
              </a:rPr>
              <a:t> IDE</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dirty="0" smtClean="0"/>
              <a:t>IDE: Integrated Development Environment</a:t>
            </a:r>
          </a:p>
          <a:p>
            <a:r>
              <a:rPr lang="en-US" dirty="0" err="1" smtClean="0"/>
              <a:t>DrJava</a:t>
            </a:r>
            <a:r>
              <a:rPr lang="en-US" dirty="0" smtClean="0"/>
              <a:t> is a much simpler IDE, few features</a:t>
            </a:r>
          </a:p>
          <a:p>
            <a:r>
              <a:rPr lang="en-US" dirty="0" smtClean="0"/>
              <a:t>We use it </a:t>
            </a:r>
            <a:r>
              <a:rPr lang="en-US" b="1" dirty="0" smtClean="0">
                <a:solidFill>
                  <a:srgbClr val="FF0000"/>
                </a:solidFill>
              </a:rPr>
              <a:t>only</a:t>
            </a:r>
            <a:r>
              <a:rPr lang="en-US" dirty="0" smtClean="0"/>
              <a:t> to demo Java features and programming concepts. Has an “interactions pane”, which allows trying things without requiring a complete Java program. </a:t>
            </a:r>
            <a:r>
              <a:rPr lang="en-US" dirty="0" smtClean="0">
                <a:solidFill>
                  <a:srgbClr val="FF0000"/>
                </a:solidFill>
              </a:rPr>
              <a:t>Great tool!</a:t>
            </a:r>
          </a:p>
          <a:p>
            <a:r>
              <a:rPr lang="en-US" dirty="0" smtClean="0"/>
              <a:t>DON’T use it for course assignments –use Eclipse</a:t>
            </a:r>
          </a:p>
          <a:p>
            <a:r>
              <a:rPr lang="en-US" dirty="0" smtClean="0">
                <a:solidFill>
                  <a:srgbClr val="FF0000"/>
                </a:solidFill>
              </a:rPr>
              <a:t>Download jar file</a:t>
            </a:r>
            <a:r>
              <a:rPr lang="en-US" dirty="0"/>
              <a:t> </a:t>
            </a:r>
            <a:r>
              <a:rPr lang="en-US" dirty="0" smtClean="0"/>
              <a:t>from</a:t>
            </a:r>
            <a:r>
              <a:rPr lang="en-US" dirty="0"/>
              <a:t> </a:t>
            </a:r>
            <a:r>
              <a:rPr lang="en-US" dirty="0" smtClean="0"/>
              <a:t>links page of course website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pic>
        <p:nvPicPr>
          <p:cNvPr id="5" name="Picture 4" descr="drjav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57200"/>
            <a:ext cx="3214286" cy="900000"/>
          </a:xfrm>
          <a:prstGeom prst="rect">
            <a:avLst/>
          </a:prstGeom>
        </p:spPr>
      </p:pic>
    </p:spTree>
    <p:extLst>
      <p:ext uri="{BB962C8B-B14F-4D97-AF65-F5344CB8AC3E}">
        <p14:creationId xmlns:p14="http://schemas.microsoft.com/office/powerpoint/2010/main" val="2569035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smtClean="0">
                <a:solidFill>
                  <a:srgbClr val="800000"/>
                </a:solidFill>
              </a:rPr>
              <a:t>Coursework</a:t>
            </a:r>
            <a:endParaRPr lang="fr-BE" sz="3600" dirty="0">
              <a:solidFill>
                <a:srgbClr val="800000"/>
              </a:solidFill>
            </a:endParaRPr>
          </a:p>
        </p:txBody>
      </p:sp>
      <p:sp>
        <p:nvSpPr>
          <p:cNvPr id="3" name="Content Placeholder 2"/>
          <p:cNvSpPr>
            <a:spLocks noGrp="1"/>
          </p:cNvSpPr>
          <p:nvPr>
            <p:ph sz="quarter" idx="1"/>
          </p:nvPr>
        </p:nvSpPr>
        <p:spPr>
          <a:xfrm>
            <a:off x="612648" y="1600200"/>
            <a:ext cx="8153400" cy="3581400"/>
          </a:xfrm>
        </p:spPr>
        <p:txBody>
          <a:bodyPr>
            <a:normAutofit/>
          </a:bodyPr>
          <a:lstStyle/>
          <a:p>
            <a:r>
              <a:rPr lang="en-US" sz="2400" dirty="0" smtClean="0"/>
              <a:t>7–8 programming assignments </a:t>
            </a:r>
            <a:r>
              <a:rPr lang="fr-BE" sz="2400" dirty="0" smtClean="0"/>
              <a:t>(37%)</a:t>
            </a:r>
          </a:p>
          <a:p>
            <a:r>
              <a:rPr lang="fr-BE" sz="2400" dirty="0" smtClean="0"/>
              <a:t>Two prelims (14% and 16%)</a:t>
            </a:r>
          </a:p>
          <a:p>
            <a:r>
              <a:rPr lang="fr-BE" sz="2400" dirty="0" smtClean="0"/>
              <a:t>Final exam (30%)</a:t>
            </a:r>
          </a:p>
          <a:p>
            <a:r>
              <a:rPr lang="fr-BE" sz="2400" dirty="0" smtClean="0"/>
              <a:t>Course </a:t>
            </a:r>
            <a:r>
              <a:rPr lang="fr-BE" sz="2400" dirty="0" err="1" smtClean="0"/>
              <a:t>evaluation</a:t>
            </a:r>
            <a:r>
              <a:rPr lang="fr-BE" sz="2400" dirty="0" smtClean="0"/>
              <a:t> (1%)</a:t>
            </a:r>
          </a:p>
          <a:p>
            <a:r>
              <a:rPr lang="fr-BE" sz="2400" dirty="0" smtClean="0"/>
              <a:t>Work in recitations (1-3%)</a:t>
            </a:r>
          </a:p>
          <a:p>
            <a:pPr marL="0" indent="0">
              <a:buNone/>
            </a:pPr>
            <a:r>
              <a:rPr lang="fr-BE" sz="2400" dirty="0"/>
              <a:t>F</a:t>
            </a:r>
            <a:r>
              <a:rPr lang="fr-BE" sz="2400" dirty="0" smtClean="0">
                <a:solidFill>
                  <a:srgbClr val="660066"/>
                </a:solidFill>
              </a:rPr>
              <a:t>ormula will change as course</a:t>
            </a:r>
            <a:br>
              <a:rPr lang="fr-BE" sz="2400" dirty="0" smtClean="0">
                <a:solidFill>
                  <a:srgbClr val="660066"/>
                </a:solidFill>
              </a:rPr>
            </a:br>
            <a:r>
              <a:rPr lang="fr-BE" sz="2400" dirty="0" smtClean="0">
                <a:solidFill>
                  <a:srgbClr val="660066"/>
                </a:solidFill>
              </a:rPr>
              <a:t>progresses and we make changes</a:t>
            </a:r>
            <a:br>
              <a:rPr lang="fr-BE" sz="2400" dirty="0" smtClean="0">
                <a:solidFill>
                  <a:srgbClr val="660066"/>
                </a:solidFill>
              </a:rPr>
            </a:br>
            <a:r>
              <a:rPr lang="fr-BE" sz="2400" dirty="0" smtClean="0">
                <a:solidFill>
                  <a:srgbClr val="660066"/>
                </a:solidFill>
              </a:rPr>
              <a:t>in assignments, give quizzes, etc.</a:t>
            </a:r>
            <a:endParaRPr lang="fr-BE" sz="2400" dirty="0">
              <a:solidFill>
                <a:srgbClr val="660066"/>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5" name="TextBox 4"/>
          <p:cNvSpPr txBox="1"/>
          <p:nvPr/>
        </p:nvSpPr>
        <p:spPr>
          <a:xfrm>
            <a:off x="685800" y="5486400"/>
            <a:ext cx="7532831" cy="461665"/>
          </a:xfrm>
          <a:prstGeom prst="rect">
            <a:avLst/>
          </a:prstGeom>
          <a:solidFill>
            <a:schemeClr val="accent3">
              <a:lumMod val="20000"/>
              <a:lumOff val="80000"/>
            </a:schemeClr>
          </a:solidFill>
        </p:spPr>
        <p:txBody>
          <a:bodyPr wrap="none" rtlCol="0">
            <a:spAutoFit/>
          </a:bodyPr>
          <a:lstStyle/>
          <a:p>
            <a:r>
              <a:rPr lang="en-US" sz="2400" dirty="0" smtClean="0"/>
              <a:t>Exams are most important aspect in determining final grade</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3" name="Content Placeholder 2"/>
          <p:cNvSpPr>
            <a:spLocks noGrp="1"/>
          </p:cNvSpPr>
          <p:nvPr>
            <p:ph sz="quarter" idx="1"/>
          </p:nvPr>
        </p:nvSpPr>
        <p:spPr>
          <a:xfrm>
            <a:off x="381000" y="1371600"/>
            <a:ext cx="8153400" cy="3048000"/>
          </a:xfrm>
        </p:spPr>
        <p:txBody>
          <a:bodyPr>
            <a:normAutofit/>
          </a:bodyPr>
          <a:lstStyle/>
          <a:p>
            <a:r>
              <a:rPr lang="en-US" sz="2400" dirty="0" smtClean="0"/>
              <a:t>Teams of one or two</a:t>
            </a:r>
          </a:p>
          <a:p>
            <a:pPr lvl="1"/>
            <a:r>
              <a:rPr lang="en-US" sz="2400" dirty="0" smtClean="0"/>
              <a:t>A0 and then A1 will be posted soon on the CMS</a:t>
            </a:r>
          </a:p>
          <a:p>
            <a:pPr lvl="1"/>
            <a:r>
              <a:rPr lang="en-US" sz="2400" dirty="0" smtClean="0"/>
              <a:t>Finding a partner: choose your own or contact your TA. Piazza can be helpful.</a:t>
            </a: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5" name="TextBox 4"/>
          <p:cNvSpPr txBox="1"/>
          <p:nvPr/>
        </p:nvSpPr>
        <p:spPr>
          <a:xfrm>
            <a:off x="533400" y="3200400"/>
            <a:ext cx="4876800" cy="3046988"/>
          </a:xfrm>
          <a:prstGeom prst="rect">
            <a:avLst/>
          </a:prstGeom>
          <a:noFill/>
        </p:spPr>
        <p:txBody>
          <a:bodyPr wrap="square" rtlCol="0">
            <a:spAutoFit/>
          </a:bodyPr>
          <a:lstStyle/>
          <a:p>
            <a:r>
              <a:rPr lang="en-US" sz="2400" dirty="0" smtClean="0">
                <a:solidFill>
                  <a:srgbClr val="800000"/>
                </a:solidFill>
              </a:rPr>
              <a:t>One way to do</a:t>
            </a:r>
          </a:p>
          <a:p>
            <a:r>
              <a:rPr lang="en-US" sz="2400" dirty="0" smtClean="0">
                <a:solidFill>
                  <a:srgbClr val="800000"/>
                </a:solidFill>
              </a:rPr>
              <a:t>an assignment</a:t>
            </a:r>
            <a:r>
              <a:rPr lang="en-US" sz="2400" dirty="0" smtClean="0"/>
              <a:t>:</a:t>
            </a:r>
          </a:p>
          <a:p>
            <a:r>
              <a:rPr lang="en-US" sz="2400" dirty="0" smtClean="0"/>
              <a:t>Wait until the day</a:t>
            </a:r>
            <a:br>
              <a:rPr lang="en-US" sz="2400" dirty="0" smtClean="0"/>
            </a:br>
            <a:r>
              <a:rPr lang="en-US" sz="2400" dirty="0" smtClean="0"/>
              <a:t>before</a:t>
            </a:r>
            <a:r>
              <a:rPr lang="en-US" sz="2400" dirty="0"/>
              <a:t> </a:t>
            </a:r>
            <a:r>
              <a:rPr lang="en-US" sz="2400" dirty="0" smtClean="0"/>
              <a:t>it is due.</a:t>
            </a:r>
          </a:p>
          <a:p>
            <a:r>
              <a:rPr lang="en-US" sz="2400" dirty="0" smtClean="0">
                <a:solidFill>
                  <a:srgbClr val="3366FF"/>
                </a:solidFill>
              </a:rPr>
              <a:t>Result</a:t>
            </a:r>
            <a:r>
              <a:rPr lang="en-US" sz="2400" dirty="0" smtClean="0"/>
              <a:t>: Frustration, anger,</a:t>
            </a:r>
          </a:p>
          <a:p>
            <a:r>
              <a:rPr lang="en-US" sz="2400" dirty="0"/>
              <a:t>i</a:t>
            </a:r>
            <a:r>
              <a:rPr lang="en-US" sz="2400" dirty="0" smtClean="0"/>
              <a:t>mpatience, long lines in</a:t>
            </a:r>
          </a:p>
          <a:p>
            <a:r>
              <a:rPr lang="en-US" sz="2400" dirty="0"/>
              <a:t>c</a:t>
            </a:r>
            <a:r>
              <a:rPr lang="en-US" sz="2400" dirty="0" smtClean="0"/>
              <a:t>onsulting room. No fun.</a:t>
            </a:r>
          </a:p>
          <a:p>
            <a:r>
              <a:rPr lang="en-US" sz="2400" dirty="0" smtClean="0">
                <a:solidFill>
                  <a:srgbClr val="FF0000"/>
                </a:solidFill>
              </a:rPr>
              <a:t>Not a good educational experience</a:t>
            </a:r>
          </a:p>
        </p:txBody>
      </p:sp>
      <p:grpSp>
        <p:nvGrpSpPr>
          <p:cNvPr id="10" name="Group 9"/>
          <p:cNvGrpSpPr/>
          <p:nvPr/>
        </p:nvGrpSpPr>
        <p:grpSpPr>
          <a:xfrm>
            <a:off x="3657600" y="2819400"/>
            <a:ext cx="4953000" cy="3695700"/>
            <a:chOff x="3657600" y="2819400"/>
            <a:chExt cx="4953000" cy="3695700"/>
          </a:xfrm>
        </p:grpSpPr>
        <p:pic>
          <p:nvPicPr>
            <p:cNvPr id="7" name="Picture 6"/>
            <p:cNvPicPr>
              <a:picLocks noChangeAspect="1"/>
            </p:cNvPicPr>
            <p:nvPr/>
          </p:nvPicPr>
          <p:blipFill>
            <a:blip r:embed="rId2"/>
            <a:stretch>
              <a:fillRect/>
            </a:stretch>
          </p:blipFill>
          <p:spPr>
            <a:xfrm>
              <a:off x="3657600" y="2819400"/>
              <a:ext cx="1828800" cy="1801368"/>
            </a:xfrm>
            <a:prstGeom prst="rect">
              <a:avLst/>
            </a:prstGeom>
          </p:spPr>
        </p:pic>
        <p:pic>
          <p:nvPicPr>
            <p:cNvPr id="9" name="Picture 8"/>
            <p:cNvPicPr>
              <a:picLocks noChangeAspect="1"/>
            </p:cNvPicPr>
            <p:nvPr/>
          </p:nvPicPr>
          <p:blipFill>
            <a:blip r:embed="rId3"/>
            <a:stretch>
              <a:fillRect/>
            </a:stretch>
          </p:blipFill>
          <p:spPr>
            <a:xfrm>
              <a:off x="5562600" y="2895600"/>
              <a:ext cx="3048000" cy="2451100"/>
            </a:xfrm>
            <a:prstGeom prst="rect">
              <a:avLst/>
            </a:prstGeom>
          </p:spPr>
        </p:pic>
        <p:pic>
          <p:nvPicPr>
            <p:cNvPr id="8" name="Picture 7"/>
            <p:cNvPicPr>
              <a:picLocks noChangeAspect="1"/>
            </p:cNvPicPr>
            <p:nvPr/>
          </p:nvPicPr>
          <p:blipFill>
            <a:blip r:embed="rId4"/>
            <a:stretch>
              <a:fillRect/>
            </a:stretch>
          </p:blipFill>
          <p:spPr>
            <a:xfrm>
              <a:off x="5562600" y="4419600"/>
              <a:ext cx="3048000" cy="2095500"/>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
        <p:nvSpPr>
          <p:cNvPr id="6" name="TextBox 5"/>
          <p:cNvSpPr txBox="1"/>
          <p:nvPr/>
        </p:nvSpPr>
        <p:spPr>
          <a:xfrm>
            <a:off x="381000" y="1371600"/>
            <a:ext cx="4495800" cy="2677656"/>
          </a:xfrm>
          <a:prstGeom prst="rect">
            <a:avLst/>
          </a:prstGeom>
          <a:noFill/>
        </p:spPr>
        <p:txBody>
          <a:bodyPr wrap="square" rtlCol="0">
            <a:spAutoFit/>
          </a:bodyPr>
          <a:lstStyle/>
          <a:p>
            <a:r>
              <a:rPr lang="en-US" sz="2400" dirty="0" smtClean="0">
                <a:solidFill>
                  <a:srgbClr val="800000"/>
                </a:solidFill>
              </a:rPr>
              <a:t>One way to do an assignment</a:t>
            </a:r>
            <a:r>
              <a:rPr lang="en-US" sz="2400" dirty="0" smtClean="0"/>
              <a:t>:</a:t>
            </a:r>
          </a:p>
          <a:p>
            <a:r>
              <a:rPr lang="en-US" sz="2400" dirty="0" smtClean="0"/>
              <a:t>Read the handout immediately.</a:t>
            </a:r>
          </a:p>
          <a:p>
            <a:r>
              <a:rPr lang="en-US" sz="2400" dirty="0" smtClean="0"/>
              <a:t>Work on it every (other) day. Ponder. Look things up. Get help in consulting room, with no lines, or office hours. </a:t>
            </a:r>
            <a:r>
              <a:rPr lang="en-US" sz="2400" dirty="0" smtClean="0">
                <a:solidFill>
                  <a:srgbClr val="FF0000"/>
                </a:solidFill>
              </a:rPr>
              <a:t>Fun, hard work, a</a:t>
            </a:r>
            <a:r>
              <a:rPr lang="en-US" sz="2400" dirty="0">
                <a:solidFill>
                  <a:srgbClr val="FF0000"/>
                </a:solidFill>
              </a:rPr>
              <a:t> </a:t>
            </a:r>
            <a:r>
              <a:rPr lang="en-US" sz="2400" dirty="0" smtClean="0">
                <a:solidFill>
                  <a:srgbClr val="FF0000"/>
                </a:solidFill>
              </a:rPr>
              <a:t>great learning experience</a:t>
            </a:r>
          </a:p>
        </p:txBody>
      </p:sp>
      <p:pic>
        <p:nvPicPr>
          <p:cNvPr id="7" name="Picture 6"/>
          <p:cNvPicPr>
            <a:picLocks noChangeAspect="1"/>
          </p:cNvPicPr>
          <p:nvPr/>
        </p:nvPicPr>
        <p:blipFill>
          <a:blip r:embed="rId2"/>
          <a:stretch>
            <a:fillRect/>
          </a:stretch>
        </p:blipFill>
        <p:spPr>
          <a:xfrm>
            <a:off x="5003800" y="1752600"/>
            <a:ext cx="3810000" cy="2293910"/>
          </a:xfrm>
          <a:prstGeom prst="rect">
            <a:avLst/>
          </a:prstGeom>
        </p:spPr>
      </p:pic>
      <p:pic>
        <p:nvPicPr>
          <p:cNvPr id="8" name="Picture 7"/>
          <p:cNvPicPr>
            <a:picLocks noChangeAspect="1"/>
          </p:cNvPicPr>
          <p:nvPr/>
        </p:nvPicPr>
        <p:blipFill>
          <a:blip r:embed="rId3"/>
          <a:stretch>
            <a:fillRect/>
          </a:stretch>
        </p:blipFill>
        <p:spPr>
          <a:xfrm>
            <a:off x="3936999" y="3886200"/>
            <a:ext cx="2548587" cy="2957945"/>
          </a:xfrm>
          <a:prstGeom prst="rect">
            <a:avLst/>
          </a:prstGeom>
        </p:spPr>
      </p:pic>
      <p:pic>
        <p:nvPicPr>
          <p:cNvPr id="9" name="Picture 8"/>
          <p:cNvPicPr>
            <a:picLocks noChangeAspect="1"/>
          </p:cNvPicPr>
          <p:nvPr/>
        </p:nvPicPr>
        <p:blipFill>
          <a:blip r:embed="rId4"/>
          <a:stretch>
            <a:fillRect/>
          </a:stretch>
        </p:blipFill>
        <p:spPr>
          <a:xfrm>
            <a:off x="6299200" y="3886200"/>
            <a:ext cx="2540000" cy="2540000"/>
          </a:xfrm>
          <a:prstGeom prst="rect">
            <a:avLst/>
          </a:prstGeom>
        </p:spPr>
      </p:pic>
      <p:sp>
        <p:nvSpPr>
          <p:cNvPr id="10" name="TextBox 9"/>
          <p:cNvSpPr txBox="1"/>
          <p:nvPr/>
        </p:nvSpPr>
        <p:spPr>
          <a:xfrm>
            <a:off x="381000" y="4267200"/>
            <a:ext cx="3124200" cy="1938992"/>
          </a:xfrm>
          <a:prstGeom prst="rect">
            <a:avLst/>
          </a:prstGeom>
          <a:noFill/>
        </p:spPr>
        <p:txBody>
          <a:bodyPr wrap="square" rtlCol="0">
            <a:spAutoFit/>
          </a:bodyPr>
          <a:lstStyle/>
          <a:p>
            <a:r>
              <a:rPr lang="en-US" sz="2400" dirty="0" smtClean="0">
                <a:solidFill>
                  <a:srgbClr val="0000FF"/>
                </a:solidFill>
              </a:rPr>
              <a:t>Piano lessons:</a:t>
            </a:r>
          </a:p>
          <a:p>
            <a:r>
              <a:rPr lang="en-US" sz="2400" dirty="0" smtClean="0">
                <a:solidFill>
                  <a:srgbClr val="800000"/>
                </a:solidFill>
              </a:rPr>
              <a:t>Practice Daily?</a:t>
            </a:r>
          </a:p>
          <a:p>
            <a:r>
              <a:rPr lang="en-US" sz="2400" dirty="0" smtClean="0"/>
              <a:t>Or put off practicing until an hour before weekly lesson?</a:t>
            </a:r>
            <a:endParaRPr lang="en-US" sz="2400" dirty="0"/>
          </a:p>
        </p:txBody>
      </p:sp>
    </p:spTree>
    <p:extLst>
      <p:ext uri="{BB962C8B-B14F-4D97-AF65-F5344CB8AC3E}">
        <p14:creationId xmlns:p14="http://schemas.microsoft.com/office/powerpoint/2010/main" val="1490127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495300" y="1676400"/>
            <a:ext cx="8153400" cy="4724400"/>
          </a:xfrm>
        </p:spPr>
        <p:txBody>
          <a:bodyPr>
            <a:noAutofit/>
          </a:bodyPr>
          <a:lstStyle/>
          <a:p>
            <a:pPr marL="0" indent="0">
              <a:buNone/>
            </a:pPr>
            <a:r>
              <a:rPr lang="en-US" sz="2400" dirty="0" smtClean="0"/>
              <a:t>124 Freshmen</a:t>
            </a:r>
          </a:p>
          <a:p>
            <a:pPr marL="0" indent="0">
              <a:buNone/>
            </a:pPr>
            <a:r>
              <a:rPr lang="en-US" sz="2400" dirty="0" smtClean="0"/>
              <a:t>257 Sophomores</a:t>
            </a:r>
          </a:p>
          <a:p>
            <a:pPr marL="0" indent="0">
              <a:buNone/>
            </a:pPr>
            <a:r>
              <a:rPr lang="en-US" sz="2400" dirty="0" smtClean="0"/>
              <a:t>058 Juniors</a:t>
            </a:r>
          </a:p>
          <a:p>
            <a:pPr marL="0" indent="0">
              <a:buNone/>
            </a:pPr>
            <a:r>
              <a:rPr lang="en-US" sz="2400" dirty="0" smtClean="0"/>
              <a:t>056 Seniors</a:t>
            </a:r>
          </a:p>
          <a:p>
            <a:pPr marL="0" indent="0">
              <a:buNone/>
            </a:pPr>
            <a:r>
              <a:rPr lang="en-US" sz="2400" dirty="0" smtClean="0"/>
              <a:t>064 </a:t>
            </a:r>
            <a:r>
              <a:rPr lang="en-US" sz="2400" dirty="0" err="1" smtClean="0"/>
              <a:t>Meng</a:t>
            </a:r>
            <a:r>
              <a:rPr lang="en-US" sz="2400" dirty="0" smtClean="0"/>
              <a:t>/Masters</a:t>
            </a:r>
          </a:p>
          <a:p>
            <a:pPr marL="0" indent="0">
              <a:buNone/>
            </a:pPr>
            <a:r>
              <a:rPr lang="en-US" sz="2400" dirty="0" smtClean="0"/>
              <a:t>022 PhD</a:t>
            </a:r>
          </a:p>
          <a:p>
            <a:pPr marL="0" indent="0">
              <a:buNone/>
            </a:pPr>
            <a:r>
              <a:rPr lang="en-US" sz="2400" dirty="0" smtClean="0"/>
              <a:t>001 Continuing Education</a:t>
            </a:r>
          </a:p>
          <a:p>
            <a:pPr marL="0" indent="0">
              <a:buNone/>
            </a:pPr>
            <a:endParaRPr lang="en-US" sz="2400" dirty="0"/>
          </a:p>
          <a:p>
            <a:pPr marL="0" indent="0">
              <a:buNone/>
            </a:pPr>
            <a:r>
              <a:rPr lang="en-US" sz="2400" dirty="0" smtClean="0"/>
              <a:t>562 Total</a:t>
            </a:r>
          </a:p>
          <a:p>
            <a:pPr marL="0" indent="0">
              <a:buNone/>
            </a:pPr>
            <a:endParaRPr lang="en-US" sz="2400" dirty="0"/>
          </a:p>
          <a:p>
            <a:pPr marL="0" indent="0">
              <a:buNone/>
            </a:pPr>
            <a:r>
              <a:rPr lang="en-US" sz="2400" dirty="0" smtClean="0"/>
              <a:t>As of Fri morn, 18 August</a:t>
            </a:r>
            <a:endParaRPr lang="en-US" sz="2400" dirty="0" smtClean="0">
              <a:solidFill>
                <a:srgbClr val="FF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5" name="TextBox 4"/>
          <p:cNvSpPr txBox="1"/>
          <p:nvPr/>
        </p:nvSpPr>
        <p:spPr>
          <a:xfrm>
            <a:off x="4724400" y="1752600"/>
            <a:ext cx="3527528" cy="4524315"/>
          </a:xfrm>
          <a:prstGeom prst="rect">
            <a:avLst/>
          </a:prstGeom>
          <a:noFill/>
        </p:spPr>
        <p:txBody>
          <a:bodyPr wrap="none" rtlCol="0">
            <a:spAutoFit/>
          </a:bodyPr>
          <a:lstStyle/>
          <a:p>
            <a:r>
              <a:rPr lang="en-US" sz="2400" dirty="0" smtClean="0">
                <a:solidFill>
                  <a:srgbClr val="800000"/>
                </a:solidFill>
              </a:rPr>
              <a:t>Instructors:</a:t>
            </a:r>
          </a:p>
          <a:p>
            <a:r>
              <a:rPr lang="en-US" sz="2400" dirty="0" smtClean="0"/>
              <a:t>Eleanor </a:t>
            </a:r>
            <a:r>
              <a:rPr lang="en-US" sz="2400" dirty="0" err="1" smtClean="0"/>
              <a:t>Birrell</a:t>
            </a:r>
            <a:r>
              <a:rPr lang="en-US" sz="2400" dirty="0" smtClean="0"/>
              <a:t/>
            </a:r>
            <a:br>
              <a:rPr lang="en-US" sz="2400" dirty="0" smtClean="0"/>
            </a:br>
            <a:r>
              <a:rPr lang="en-US" sz="2400" dirty="0" smtClean="0"/>
              <a:t>David Gries</a:t>
            </a:r>
            <a:r>
              <a:rPr lang="en-US" sz="2400" dirty="0"/>
              <a:t/>
            </a:r>
            <a:br>
              <a:rPr lang="en-US" sz="2400" dirty="0"/>
            </a:br>
            <a:r>
              <a:rPr lang="en-US" sz="2400" dirty="0" smtClean="0"/>
              <a:t>Adrian Sampson</a:t>
            </a:r>
          </a:p>
          <a:p>
            <a:endParaRPr lang="en-US" sz="2400" dirty="0"/>
          </a:p>
          <a:p>
            <a:r>
              <a:rPr lang="en-US" sz="2400" dirty="0" smtClean="0">
                <a:solidFill>
                  <a:srgbClr val="800000"/>
                </a:solidFill>
              </a:rPr>
              <a:t>Recitation leaders (TAs): </a:t>
            </a:r>
            <a:r>
              <a:rPr lang="en-US" sz="2400" dirty="0" smtClean="0"/>
              <a:t>20</a:t>
            </a:r>
            <a:endParaRPr lang="en-US" sz="2400" dirty="0"/>
          </a:p>
          <a:p>
            <a:r>
              <a:rPr lang="en-US" sz="2400" dirty="0" smtClean="0">
                <a:solidFill>
                  <a:srgbClr val="800000"/>
                </a:solidFill>
              </a:rPr>
              <a:t>Consultants: </a:t>
            </a:r>
            <a:r>
              <a:rPr lang="en-US" sz="2400" dirty="0" smtClean="0"/>
              <a:t>20</a:t>
            </a:r>
          </a:p>
          <a:p>
            <a:endParaRPr lang="en-US" sz="2400" dirty="0"/>
          </a:p>
          <a:p>
            <a:endParaRPr lang="en-US" sz="2400" dirty="0" smtClean="0"/>
          </a:p>
          <a:p>
            <a:r>
              <a:rPr lang="en-US" sz="2400" dirty="0" smtClean="0"/>
              <a:t>Letter grade: 549</a:t>
            </a:r>
          </a:p>
          <a:p>
            <a:r>
              <a:rPr lang="en-US" sz="2400" dirty="0" smtClean="0"/>
              <a:t>S/U grade:      </a:t>
            </a:r>
            <a:r>
              <a:rPr lang="en-US" sz="2400" dirty="0"/>
              <a:t>7</a:t>
            </a:r>
            <a:endParaRPr lang="en-US" sz="2400" dirty="0" smtClean="0"/>
          </a:p>
          <a:p>
            <a:r>
              <a:rPr lang="en-US" sz="2400" dirty="0" smtClean="0"/>
              <a:t>AUDIT: 5</a:t>
            </a:r>
            <a:endParaRPr lang="en-US" sz="2400" dirty="0"/>
          </a:p>
        </p:txBody>
      </p:sp>
      <p:sp>
        <p:nvSpPr>
          <p:cNvPr id="6" name="TextBox 5"/>
          <p:cNvSpPr txBox="1"/>
          <p:nvPr/>
        </p:nvSpPr>
        <p:spPr>
          <a:xfrm>
            <a:off x="2971800" y="1066800"/>
            <a:ext cx="5667712" cy="523220"/>
          </a:xfrm>
          <a:prstGeom prst="rect">
            <a:avLst/>
          </a:prstGeom>
          <a:solidFill>
            <a:schemeClr val="bg1"/>
          </a:solidFill>
        </p:spPr>
        <p:txBody>
          <a:bodyPr wrap="none" rtlCol="0">
            <a:spAutoFit/>
          </a:bodyPr>
          <a:lstStyle/>
          <a:p>
            <a:r>
              <a:rPr lang="en-US" sz="2800" dirty="0" smtClean="0">
                <a:solidFill>
                  <a:srgbClr val="800000"/>
                </a:solidFill>
              </a:rPr>
              <a:t>OO Programming and Data Structures</a:t>
            </a:r>
            <a:endParaRPr lang="en-US" sz="2800" dirty="0">
              <a:solidFill>
                <a:srgbClr val="800000"/>
              </a:solidFill>
            </a:endParaRPr>
          </a:p>
        </p:txBody>
      </p:sp>
    </p:spTree>
    <p:extLst>
      <p:ext uri="{BB962C8B-B14F-4D97-AF65-F5344CB8AC3E}">
        <p14:creationId xmlns:p14="http://schemas.microsoft.com/office/powerpoint/2010/main" val="8659111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fr-BE" sz="3200" dirty="0" err="1" smtClean="0">
                <a:solidFill>
                  <a:srgbClr val="800000"/>
                </a:solidFill>
              </a:rPr>
              <a:t>Academic</a:t>
            </a:r>
            <a:r>
              <a:rPr lang="fr-BE" sz="3200" dirty="0" smtClean="0">
                <a:solidFill>
                  <a:srgbClr val="800000"/>
                </a:solidFill>
              </a:rPr>
              <a:t> </a:t>
            </a:r>
            <a:r>
              <a:rPr lang="fr-BE" sz="3200" dirty="0" err="1" smtClean="0">
                <a:solidFill>
                  <a:srgbClr val="800000"/>
                </a:solidFill>
              </a:rPr>
              <a:t>Integrity</a:t>
            </a:r>
            <a:r>
              <a:rPr lang="fr-BE" sz="3200" dirty="0" smtClean="0">
                <a:solidFill>
                  <a:srgbClr val="800000"/>
                </a:solidFill>
              </a:rPr>
              <a:t>… Trust but </a:t>
            </a:r>
            <a:r>
              <a:rPr lang="fr-BE" sz="3200" dirty="0" err="1" smtClean="0">
                <a:solidFill>
                  <a:srgbClr val="800000"/>
                </a:solidFill>
              </a:rPr>
              <a:t>verify</a:t>
            </a:r>
            <a:r>
              <a:rPr lang="fr-BE" sz="3200" dirty="0" smtClean="0">
                <a:solidFill>
                  <a:srgbClr val="800000"/>
                </a:solidFill>
              </a:rPr>
              <a:t>!</a:t>
            </a:r>
            <a:endParaRPr lang="fr-BE" sz="3200" dirty="0">
              <a:solidFill>
                <a:srgbClr val="800000"/>
              </a:solidFill>
            </a:endParaRPr>
          </a:p>
        </p:txBody>
      </p:sp>
      <p:sp>
        <p:nvSpPr>
          <p:cNvPr id="3" name="Content Placeholder 2"/>
          <p:cNvSpPr>
            <a:spLocks noGrp="1"/>
          </p:cNvSpPr>
          <p:nvPr>
            <p:ph sz="quarter" idx="1"/>
          </p:nvPr>
        </p:nvSpPr>
        <p:spPr>
          <a:xfrm>
            <a:off x="381000" y="1600200"/>
            <a:ext cx="8534400" cy="4953000"/>
          </a:xfrm>
        </p:spPr>
        <p:txBody>
          <a:bodyPr>
            <a:normAutofit/>
          </a:bodyPr>
          <a:lstStyle/>
          <a:p>
            <a:r>
              <a:rPr lang="en-US" dirty="0" smtClean="0"/>
              <a:t>98% of you are honest and don’t try to cheat</a:t>
            </a:r>
          </a:p>
          <a:p>
            <a:r>
              <a:rPr lang="en-US" dirty="0" smtClean="0"/>
              <a:t>We use artificial intelligence tools to check each homework assignment, so catch the other 2%</a:t>
            </a:r>
          </a:p>
          <a:p>
            <a:pPr lvl="1"/>
            <a:r>
              <a:rPr lang="en-US" dirty="0" smtClean="0"/>
              <a:t>The software is accurate!</a:t>
            </a:r>
          </a:p>
          <a:p>
            <a:pPr lvl="1"/>
            <a:r>
              <a:rPr lang="en-US" dirty="0" smtClean="0"/>
              <a:t>It tests your code and notices similarities between code written by different people</a:t>
            </a:r>
          </a:p>
          <a:p>
            <a:r>
              <a:rPr lang="fr-BE" dirty="0" smtClean="0"/>
              <a:t>Sure, </a:t>
            </a:r>
            <a:r>
              <a:rPr lang="fr-BE" dirty="0" err="1" smtClean="0"/>
              <a:t>you</a:t>
            </a:r>
            <a:r>
              <a:rPr lang="fr-BE" dirty="0" smtClean="0"/>
              <a:t> </a:t>
            </a:r>
            <a:r>
              <a:rPr lang="fr-BE" dirty="0" err="1" smtClean="0"/>
              <a:t>can</a:t>
            </a:r>
            <a:r>
              <a:rPr lang="fr-BE" dirty="0" smtClean="0"/>
              <a:t> </a:t>
            </a:r>
            <a:r>
              <a:rPr lang="fr-BE" dirty="0" err="1" smtClean="0"/>
              <a:t>fool</a:t>
            </a:r>
            <a:r>
              <a:rPr lang="fr-BE" dirty="0" smtClean="0"/>
              <a:t> </a:t>
            </a:r>
            <a:r>
              <a:rPr lang="fr-BE" dirty="0" err="1" smtClean="0"/>
              <a:t>this</a:t>
            </a:r>
            <a:r>
              <a:rPr lang="fr-BE" dirty="0" smtClean="0"/>
              <a:t> software</a:t>
            </a:r>
          </a:p>
          <a:p>
            <a:pPr lvl="1"/>
            <a:r>
              <a:rPr lang="en-US" dirty="0" smtClean="0"/>
              <a:t>… but it’s easier to just do the assignments</a:t>
            </a:r>
          </a:p>
          <a:p>
            <a:pPr lvl="1"/>
            <a:r>
              <a:rPr lang="en-US" dirty="0" smtClean="0"/>
              <a:t>… and if you try to fool it and screw up, you might fail the assignment or even the whole course.</a:t>
            </a:r>
            <a:endParaRPr lang="fr-BE" dirty="0"/>
          </a:p>
        </p:txBody>
      </p:sp>
      <p:pic>
        <p:nvPicPr>
          <p:cNvPr id="20482" name="Picture 2" descr="http://thewordguy.files.wordpress.com/2009/07/trust-but-verify.jpg"/>
          <p:cNvPicPr>
            <a:picLocks noChangeAspect="1" noChangeArrowheads="1"/>
          </p:cNvPicPr>
          <p:nvPr/>
        </p:nvPicPr>
        <p:blipFill>
          <a:blip r:embed="rId2" cstate="print"/>
          <a:srcRect/>
          <a:stretch>
            <a:fillRect/>
          </a:stretch>
        </p:blipFill>
        <p:spPr bwMode="auto">
          <a:xfrm>
            <a:off x="7086600" y="76201"/>
            <a:ext cx="1990725" cy="1355282"/>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Types in Java</a:t>
            </a:r>
            <a:endParaRPr lang="fr-BE" sz="3200" dirty="0">
              <a:solidFill>
                <a:srgbClr val="800000"/>
              </a:solidFill>
            </a:endParaRPr>
          </a:p>
        </p:txBody>
      </p:sp>
      <p:sp>
        <p:nvSpPr>
          <p:cNvPr id="3" name="Content Placeholder 2"/>
          <p:cNvSpPr>
            <a:spLocks noGrp="1"/>
          </p:cNvSpPr>
          <p:nvPr>
            <p:ph sz="quarter" idx="1"/>
          </p:nvPr>
        </p:nvSpPr>
        <p:spPr>
          <a:xfrm>
            <a:off x="612648" y="1600200"/>
            <a:ext cx="7997952" cy="4495800"/>
          </a:xfrm>
        </p:spPr>
        <p:txBody>
          <a:bodyPr>
            <a:normAutofit fontScale="92500" lnSpcReduction="10000"/>
          </a:bodyPr>
          <a:lstStyle/>
          <a:p>
            <a:pPr marL="0" indent="0">
              <a:buNone/>
            </a:pPr>
            <a:r>
              <a:rPr lang="fr-BE" sz="2400" b="1" dirty="0" smtClean="0"/>
              <a:t>References in</a:t>
            </a:r>
            <a:r>
              <a:rPr lang="fr-BE" sz="2400" b="1" dirty="0" smtClean="0">
                <a:solidFill>
                  <a:srgbClr val="800000"/>
                </a:solidFill>
              </a:rPr>
              <a:t> JavaHyperText</a:t>
            </a:r>
          </a:p>
          <a:p>
            <a:pPr marL="0" indent="0">
              <a:buNone/>
            </a:pPr>
            <a:r>
              <a:rPr lang="fr-BE" sz="2400" dirty="0">
                <a:solidFill>
                  <a:srgbClr val="000000"/>
                </a:solidFill>
              </a:rPr>
              <a:t> </a:t>
            </a:r>
            <a:r>
              <a:rPr lang="fr-BE" sz="2400" dirty="0" smtClean="0">
                <a:solidFill>
                  <a:srgbClr val="000000"/>
                </a:solidFill>
              </a:rPr>
              <a:t> type</a:t>
            </a:r>
          </a:p>
          <a:p>
            <a:pPr marL="0" indent="0">
              <a:buNone/>
            </a:pPr>
            <a:r>
              <a:rPr lang="fr-BE" sz="2400" dirty="0">
                <a:solidFill>
                  <a:srgbClr val="000000"/>
                </a:solidFill>
              </a:rPr>
              <a:t> </a:t>
            </a:r>
            <a:r>
              <a:rPr lang="fr-BE" sz="2400" dirty="0" smtClean="0">
                <a:solidFill>
                  <a:srgbClr val="000000"/>
                </a:solidFill>
              </a:rPr>
              <a:t> variable</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variable declaration</a:t>
            </a:r>
            <a:endParaRPr lang="fr-BE" sz="2400" dirty="0">
              <a:solidFill>
                <a:srgbClr val="008000"/>
              </a:solidFill>
            </a:endParaRPr>
          </a:p>
          <a:p>
            <a:pPr marL="0" indent="0">
              <a:buNone/>
            </a:pPr>
            <a:r>
              <a:rPr lang="fr-BE" sz="2400" dirty="0" smtClean="0">
                <a:solidFill>
                  <a:srgbClr val="008000"/>
                </a:solidFill>
              </a:rPr>
              <a:t>  </a:t>
            </a:r>
            <a:r>
              <a:rPr lang="fr-BE" sz="2400" dirty="0">
                <a:solidFill>
                  <a:srgbClr val="000000"/>
                </a:solidFill>
              </a:rPr>
              <a:t>p</a:t>
            </a:r>
            <a:r>
              <a:rPr lang="fr-BE" sz="2400" dirty="0" smtClean="0">
                <a:solidFill>
                  <a:srgbClr val="000000"/>
                </a:solidFill>
              </a:rPr>
              <a:t>rimitive types. A lot of detail</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a:t>
            </a:r>
            <a:r>
              <a:rPr lang="fr-BE" sz="2400" dirty="0">
                <a:solidFill>
                  <a:srgbClr val="000000"/>
                </a:solidFill>
              </a:rPr>
              <a:t>c</a:t>
            </a:r>
            <a:r>
              <a:rPr lang="fr-BE" sz="2400" dirty="0" smtClean="0">
                <a:solidFill>
                  <a:srgbClr val="000000"/>
                </a:solidFill>
              </a:rPr>
              <a:t>onstants: look under Literal</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a:t>
            </a:r>
            <a:r>
              <a:rPr lang="fr-BE" sz="2400" dirty="0">
                <a:solidFill>
                  <a:srgbClr val="000000"/>
                </a:solidFill>
              </a:rPr>
              <a:t>a</a:t>
            </a:r>
            <a:r>
              <a:rPr lang="fr-BE" sz="2400" dirty="0" smtClean="0">
                <a:solidFill>
                  <a:srgbClr val="000000"/>
                </a:solidFill>
              </a:rPr>
              <a:t>ssignment. Has a 2.5-minute video</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casting</a:t>
            </a:r>
            <a:endParaRPr lang="fr-BE" sz="2400" dirty="0" smtClean="0">
              <a:solidFill>
                <a:srgbClr val="008000"/>
              </a:solidFill>
            </a:endParaRPr>
          </a:p>
          <a:p>
            <a:pPr marL="0" indent="0">
              <a:buNone/>
            </a:pPr>
            <a:r>
              <a:rPr lang="fr-BE" sz="2400" dirty="0" smtClean="0">
                <a:solidFill>
                  <a:srgbClr val="000000"/>
                </a:solidFill>
              </a:rPr>
              <a:t>  expression</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precedence</a:t>
            </a:r>
            <a:endParaRPr lang="fr-BE" sz="2400" dirty="0" smtClean="0">
              <a:solidFill>
                <a:srgbClr val="008000"/>
              </a:solidFill>
            </a:endParaRPr>
          </a:p>
          <a:p>
            <a:pPr marL="0" indent="0">
              <a:buNone/>
            </a:pPr>
            <a:r>
              <a:rPr lang="fr-BE" sz="2400" dirty="0">
                <a:solidFill>
                  <a:srgbClr val="000000"/>
                </a:solidFill>
              </a:rPr>
              <a:t> </a:t>
            </a:r>
            <a:r>
              <a:rPr lang="fr-BE" sz="2400" dirty="0" smtClean="0">
                <a:solidFill>
                  <a:srgbClr val="000000"/>
                </a:solidFill>
              </a:rPr>
              <a:t> unicode (characater representation)</a:t>
            </a:r>
            <a:endParaRPr lang="fr-BE" sz="2400" dirty="0" smtClean="0">
              <a:solidFill>
                <a:srgbClr val="008000"/>
              </a:solidFill>
            </a:endParaRPr>
          </a:p>
          <a:p>
            <a:pPr marL="0" indent="0">
              <a:buNone/>
            </a:pPr>
            <a:endParaRPr lang="fr-BE" sz="2400" dirty="0">
              <a:solidFill>
                <a:srgbClr val="FF0000"/>
              </a:solidFill>
            </a:endParaRP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5897571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Type </a:t>
            </a:r>
            <a:r>
              <a:rPr lang="fr-BE" sz="2400" dirty="0" smtClean="0">
                <a:solidFill>
                  <a:srgbClr val="800000"/>
                </a:solidFill>
              </a:rPr>
              <a:t>integer</a:t>
            </a:r>
            <a:r>
              <a:rPr lang="fr-BE" sz="2400" dirty="0" smtClean="0">
                <a:solidFill>
                  <a:srgbClr val="FF0000"/>
                </a:solidFill>
              </a:rPr>
              <a:t>:</a:t>
            </a:r>
          </a:p>
          <a:p>
            <a:pPr marL="0" indent="0">
              <a:spcBef>
                <a:spcPct val="50000"/>
              </a:spcBef>
              <a:buNone/>
            </a:pPr>
            <a:r>
              <a:rPr lang="en-US" sz="2400" dirty="0">
                <a:solidFill>
                  <a:srgbClr val="8B008C"/>
                </a:solidFill>
              </a:rPr>
              <a:t>values</a:t>
            </a:r>
            <a:r>
              <a:rPr lang="en-US" sz="2400" dirty="0"/>
              <a:t>: </a:t>
            </a:r>
            <a:r>
              <a:rPr lang="en-US" sz="2400" dirty="0" smtClean="0"/>
              <a:t>…, –</a:t>
            </a:r>
            <a:r>
              <a:rPr lang="en-US" sz="2400" dirty="0"/>
              <a:t>3,  –2,  –1</a:t>
            </a:r>
            <a:r>
              <a:rPr lang="en-US" sz="2400" dirty="0" smtClean="0"/>
              <a:t>, </a:t>
            </a:r>
            <a:r>
              <a:rPr lang="en-US" sz="2400" dirty="0"/>
              <a:t>0,  1,  2,  3, </a:t>
            </a:r>
            <a:r>
              <a:rPr lang="en-US" sz="2400" dirty="0" smtClean="0"/>
              <a:t>…</a:t>
            </a:r>
          </a:p>
          <a:p>
            <a:pPr marL="0" indent="0">
              <a:spcBef>
                <a:spcPct val="50000"/>
              </a:spcBef>
              <a:buNone/>
            </a:pPr>
            <a:r>
              <a:rPr lang="en-US" sz="2400" dirty="0" smtClean="0">
                <a:solidFill>
                  <a:srgbClr val="8B008C"/>
                </a:solidFill>
              </a:rPr>
              <a:t>operations</a:t>
            </a:r>
            <a:r>
              <a:rPr lang="en-US" sz="2400" dirty="0"/>
              <a:t>: +,  –,  *,  /,  </a:t>
            </a:r>
            <a:r>
              <a:rPr lang="en-US" sz="2400" dirty="0" smtClean="0"/>
              <a:t>unary </a:t>
            </a:r>
            <a:r>
              <a:rPr lang="en-US" sz="2400" dirty="0"/>
              <a:t>–</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5" name="TextBox 4"/>
          <p:cNvSpPr txBox="1"/>
          <p:nvPr/>
        </p:nvSpPr>
        <p:spPr>
          <a:xfrm>
            <a:off x="6096000" y="1788617"/>
            <a:ext cx="2590800" cy="4154983"/>
          </a:xfrm>
          <a:prstGeom prst="rect">
            <a:avLst/>
          </a:prstGeom>
          <a:solidFill>
            <a:schemeClr val="accent2">
              <a:lumMod val="20000"/>
              <a:lumOff val="80000"/>
            </a:schemeClr>
          </a:solidFill>
        </p:spPr>
        <p:txBody>
          <a:bodyPr wrap="square" rtlCol="0">
            <a:spAutoFit/>
          </a:bodyPr>
          <a:lstStyle/>
          <a:p>
            <a:pPr algn="r"/>
            <a:r>
              <a:rPr lang="en-US" sz="2400" dirty="0" smtClean="0"/>
              <a:t>God’s integers!</a:t>
            </a:r>
          </a:p>
          <a:p>
            <a:pPr algn="r"/>
            <a:r>
              <a:rPr lang="en-US" sz="2400" dirty="0" smtClean="0"/>
              <a:t>Can represent them in many ways — decimal, binary, octal, maybe as strokes ||||</a:t>
            </a:r>
          </a:p>
          <a:p>
            <a:pPr algn="r"/>
            <a:r>
              <a:rPr lang="en-US" sz="2400" dirty="0" smtClean="0"/>
              <a:t>(that’s 4)</a:t>
            </a:r>
          </a:p>
          <a:p>
            <a:pPr algn="r"/>
            <a:endParaRPr lang="en-US" sz="2400" dirty="0"/>
          </a:p>
          <a:p>
            <a:pPr algn="r"/>
            <a:r>
              <a:rPr lang="en-US" sz="2400" dirty="0" smtClean="0"/>
              <a:t>Do you know how your computer represents them?</a:t>
            </a:r>
            <a:endParaRPr lang="en-US" sz="2400" dirty="0"/>
          </a:p>
        </p:txBody>
      </p:sp>
    </p:spTree>
    <p:extLst>
      <p:ext uri="{BB962C8B-B14F-4D97-AF65-F5344CB8AC3E}">
        <p14:creationId xmlns:p14="http://schemas.microsoft.com/office/powerpoint/2010/main" val="12294168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The integers as the basis</a:t>
            </a:r>
            <a:endParaRPr lang="fr-BE" sz="3200" dirty="0">
              <a:solidFill>
                <a:srgbClr val="800000"/>
              </a:solidFill>
            </a:endParaRPr>
          </a:p>
        </p:txBody>
      </p:sp>
      <p:sp>
        <p:nvSpPr>
          <p:cNvPr id="3" name="Content Placeholder 2"/>
          <p:cNvSpPr>
            <a:spLocks noGrp="1"/>
          </p:cNvSpPr>
          <p:nvPr>
            <p:ph sz="quarter" idx="1"/>
          </p:nvPr>
        </p:nvSpPr>
        <p:spPr>
          <a:xfrm>
            <a:off x="228600" y="1447800"/>
            <a:ext cx="5788152" cy="5257800"/>
          </a:xfrm>
        </p:spPr>
        <p:txBody>
          <a:bodyPr>
            <a:normAutofit lnSpcReduction="10000"/>
          </a:bodyPr>
          <a:lstStyle/>
          <a:p>
            <a:pPr marL="0" indent="0">
              <a:buNone/>
            </a:pPr>
            <a:r>
              <a:rPr lang="fr-BE" sz="2400" dirty="0" smtClean="0">
                <a:solidFill>
                  <a:srgbClr val="FF0000"/>
                </a:solidFill>
              </a:rPr>
              <a:t>Leopold Kronecker (1823-1891), Prussian mathematician,</a:t>
            </a:r>
          </a:p>
          <a:p>
            <a:pPr marL="0" indent="0">
              <a:buNone/>
            </a:pPr>
            <a:r>
              <a:rPr lang="fr-BE" sz="2400" dirty="0" smtClean="0">
                <a:solidFill>
                  <a:srgbClr val="FF0000"/>
                </a:solidFill>
              </a:rPr>
              <a:t>Argued that arithmetic and analysis should be founded on the whole numbers (integers):</a:t>
            </a:r>
            <a:endParaRPr lang="fr-BE" sz="2400" dirty="0">
              <a:solidFill>
                <a:srgbClr val="FF0000"/>
              </a:solidFill>
            </a:endParaRPr>
          </a:p>
          <a:p>
            <a:pPr marL="0" indent="0">
              <a:buNone/>
            </a:pPr>
            <a:r>
              <a:rPr lang="en-US" sz="2400" i="1" dirty="0"/>
              <a:t>Die </a:t>
            </a:r>
            <a:r>
              <a:rPr lang="en-US" sz="2400" i="1" dirty="0" err="1"/>
              <a:t>ganzen</a:t>
            </a:r>
            <a:r>
              <a:rPr lang="en-US" sz="2400" i="1" dirty="0"/>
              <a:t> </a:t>
            </a:r>
            <a:r>
              <a:rPr lang="en-US" sz="2400" i="1" dirty="0" err="1"/>
              <a:t>Zahlen</a:t>
            </a:r>
            <a:r>
              <a:rPr lang="en-US" sz="2400" i="1" dirty="0"/>
              <a:t> hat der </a:t>
            </a:r>
            <a:r>
              <a:rPr lang="en-US" sz="2400" i="1" dirty="0" err="1"/>
              <a:t>liebe</a:t>
            </a:r>
            <a:r>
              <a:rPr lang="en-US" sz="2400" i="1" dirty="0"/>
              <a:t> </a:t>
            </a:r>
            <a:r>
              <a:rPr lang="en-US" sz="2400" i="1" dirty="0" err="1"/>
              <a:t>Gott</a:t>
            </a:r>
            <a:r>
              <a:rPr lang="en-US" sz="2400" i="1" dirty="0"/>
              <a:t> </a:t>
            </a:r>
            <a:r>
              <a:rPr lang="en-US" sz="2400" i="1" dirty="0" err="1"/>
              <a:t>gemacht</a:t>
            </a:r>
            <a:r>
              <a:rPr lang="en-US" sz="2400" i="1" dirty="0"/>
              <a:t>, </a:t>
            </a:r>
            <a:r>
              <a:rPr lang="en-US" sz="2400" i="1" dirty="0" err="1"/>
              <a:t>alles</a:t>
            </a:r>
            <a:r>
              <a:rPr lang="en-US" sz="2400" i="1" dirty="0"/>
              <a:t> </a:t>
            </a:r>
            <a:r>
              <a:rPr lang="en-US" sz="2400" i="1" dirty="0" err="1"/>
              <a:t>andere</a:t>
            </a:r>
            <a:r>
              <a:rPr lang="en-US" sz="2400" i="1" dirty="0"/>
              <a:t> </a:t>
            </a:r>
            <a:r>
              <a:rPr lang="en-US" sz="2400" i="1" dirty="0" err="1"/>
              <a:t>ist</a:t>
            </a:r>
            <a:r>
              <a:rPr lang="en-US" sz="2400" i="1" dirty="0"/>
              <a:t> </a:t>
            </a:r>
            <a:r>
              <a:rPr lang="en-US" sz="2400" i="1" dirty="0" err="1"/>
              <a:t>Menschenwerk</a:t>
            </a:r>
            <a:r>
              <a:rPr lang="en-US" sz="2400" i="1" dirty="0" smtClean="0"/>
              <a:t>.</a:t>
            </a:r>
          </a:p>
          <a:p>
            <a:pPr marL="0" indent="0">
              <a:buNone/>
            </a:pPr>
            <a:r>
              <a:rPr lang="en-US" sz="2400" dirty="0"/>
              <a:t>The beloved God made the whole numbers, everything else is the work of man.</a:t>
            </a:r>
          </a:p>
          <a:p>
            <a:pPr marL="0" indent="0">
              <a:buNone/>
            </a:pPr>
            <a:endParaRPr lang="fr-BE" sz="2400" dirty="0" smtClean="0">
              <a:solidFill>
                <a:srgbClr val="FF0000"/>
              </a:solidFill>
            </a:endParaRPr>
          </a:p>
          <a:p>
            <a:pPr marL="0" indent="0">
              <a:buNone/>
            </a:pPr>
            <a:r>
              <a:rPr lang="fr-BE" sz="2400" dirty="0" smtClean="0">
                <a:solidFill>
                  <a:srgbClr val="FF0000"/>
                </a:solidFill>
              </a:rPr>
              <a:t>He insisted on the constructibility of math objects. Real numbers –do they really exist?</a:t>
            </a:r>
          </a:p>
          <a:p>
            <a:pPr marL="0" indent="0">
              <a:buNone/>
            </a:pPr>
            <a:r>
              <a:rPr lang="fr-BE" sz="2400" dirty="0" smtClean="0">
                <a:solidFill>
                  <a:srgbClr val="FF0000"/>
                </a:solidFill>
              </a:rPr>
              <a:t>You can’t compute most of them because they have an infinite number of digits.</a:t>
            </a: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
        <p:nvSpPr>
          <p:cNvPr id="5" name="TextBox 4"/>
          <p:cNvSpPr txBox="1"/>
          <p:nvPr/>
        </p:nvSpPr>
        <p:spPr>
          <a:xfrm>
            <a:off x="6096000" y="1676400"/>
            <a:ext cx="2590800" cy="461665"/>
          </a:xfrm>
          <a:prstGeom prst="rect">
            <a:avLst/>
          </a:prstGeom>
          <a:solidFill>
            <a:schemeClr val="accent2">
              <a:lumMod val="20000"/>
              <a:lumOff val="80000"/>
            </a:schemeClr>
          </a:solidFill>
        </p:spPr>
        <p:txBody>
          <a:bodyPr wrap="square" rtlCol="0">
            <a:spAutoFit/>
          </a:bodyPr>
          <a:lstStyle/>
          <a:p>
            <a:pPr algn="ctr"/>
            <a:r>
              <a:rPr lang="en-US" sz="2400" dirty="0" smtClean="0"/>
              <a:t>God’s integers!</a:t>
            </a:r>
          </a:p>
        </p:txBody>
      </p:sp>
      <p:pic>
        <p:nvPicPr>
          <p:cNvPr id="6" name="Picture 5" descr="Leopold_Kronec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3600"/>
            <a:ext cx="2578100" cy="4051300"/>
          </a:xfrm>
          <a:prstGeom prst="rect">
            <a:avLst/>
          </a:prstGeom>
        </p:spPr>
      </p:pic>
    </p:spTree>
    <p:extLst>
      <p:ext uri="{BB962C8B-B14F-4D97-AF65-F5344CB8AC3E}">
        <p14:creationId xmlns:p14="http://schemas.microsoft.com/office/powerpoint/2010/main" val="1506328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a:xfrm>
            <a:off x="457200" y="1676400"/>
            <a:ext cx="5181600" cy="1905000"/>
          </a:xfrm>
        </p:spPr>
        <p:txBody>
          <a:bodyPr>
            <a:noAutofit/>
          </a:bodyPr>
          <a:lstStyle/>
          <a:p>
            <a:pPr marL="0" indent="0">
              <a:buNone/>
            </a:pPr>
            <a:r>
              <a:rPr lang="en-US" sz="2400" dirty="0" err="1" smtClean="0"/>
              <a:t>Matlab</a:t>
            </a:r>
            <a:r>
              <a:rPr lang="en-US" sz="2400" dirty="0" smtClean="0"/>
              <a:t> and Python are </a:t>
            </a:r>
            <a:r>
              <a:rPr lang="en-US" sz="2400" b="1" dirty="0" smtClean="0">
                <a:solidFill>
                  <a:srgbClr val="800000"/>
                </a:solidFill>
              </a:rPr>
              <a:t>weakly typed</a:t>
            </a:r>
            <a:r>
              <a:rPr lang="en-US" sz="2400" dirty="0" smtClean="0"/>
              <a:t>:</a:t>
            </a:r>
          </a:p>
          <a:p>
            <a:pPr marL="0" indent="0">
              <a:buNone/>
            </a:pPr>
            <a:r>
              <a:rPr lang="en-US" sz="2400" dirty="0" smtClean="0"/>
              <a:t>One variable can contain at different</a:t>
            </a:r>
            <a:br>
              <a:rPr lang="en-US" sz="2400" dirty="0" smtClean="0"/>
            </a:br>
            <a:r>
              <a:rPr lang="en-US" sz="2400" dirty="0" smtClean="0"/>
              <a:t>times a number, a string, an array, etc.</a:t>
            </a:r>
          </a:p>
          <a:p>
            <a:pPr marL="0" indent="0">
              <a:buNone/>
            </a:pPr>
            <a:r>
              <a:rPr lang="en-US" sz="2400" dirty="0" smtClean="0"/>
              <a:t>One isn’t so concerned with types.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6" name="TextBox 5"/>
          <p:cNvSpPr txBox="1"/>
          <p:nvPr/>
        </p:nvSpPr>
        <p:spPr>
          <a:xfrm>
            <a:off x="5486400" y="1524000"/>
            <a:ext cx="3010459" cy="1569660"/>
          </a:xfrm>
          <a:prstGeom prst="rect">
            <a:avLst/>
          </a:prstGeom>
          <a:solidFill>
            <a:schemeClr val="accent2">
              <a:lumMod val="20000"/>
              <a:lumOff val="80000"/>
            </a:schemeClr>
          </a:solidFill>
        </p:spPr>
        <p:txBody>
          <a:bodyPr wrap="none" rtlCol="0">
            <a:spAutoFit/>
          </a:bodyPr>
          <a:lstStyle/>
          <a:p>
            <a:r>
              <a:rPr lang="en-US" sz="2400" dirty="0"/>
              <a:t>Valid Python sequence:</a:t>
            </a:r>
          </a:p>
          <a:p>
            <a:r>
              <a:rPr lang="en-US" sz="2400" dirty="0" smtClean="0"/>
              <a:t>    x</a:t>
            </a:r>
            <a:r>
              <a:rPr lang="en-US" sz="2400" dirty="0"/>
              <a:t>= 100;</a:t>
            </a:r>
          </a:p>
          <a:p>
            <a:r>
              <a:rPr lang="en-US" sz="2400" dirty="0"/>
              <a:t>    x= ‘Hello World’;</a:t>
            </a:r>
          </a:p>
          <a:p>
            <a:r>
              <a:rPr lang="en-US" sz="2400" dirty="0"/>
              <a:t> </a:t>
            </a:r>
            <a:r>
              <a:rPr lang="en-US" sz="2400" dirty="0" smtClean="0"/>
              <a:t>   x</a:t>
            </a:r>
            <a:r>
              <a:rPr lang="en-US" sz="2400" dirty="0"/>
              <a:t>= (1, 2, 3, 4, 5 );</a:t>
            </a:r>
          </a:p>
        </p:txBody>
      </p:sp>
      <p:sp>
        <p:nvSpPr>
          <p:cNvPr id="7" name="TextBox 6"/>
          <p:cNvSpPr txBox="1"/>
          <p:nvPr/>
        </p:nvSpPr>
        <p:spPr>
          <a:xfrm>
            <a:off x="5638800" y="3276600"/>
            <a:ext cx="2819400" cy="1938992"/>
          </a:xfrm>
          <a:prstGeom prst="rect">
            <a:avLst/>
          </a:prstGeom>
          <a:solidFill>
            <a:schemeClr val="accent2">
              <a:lumMod val="20000"/>
              <a:lumOff val="80000"/>
            </a:schemeClr>
          </a:solidFill>
        </p:spPr>
        <p:txBody>
          <a:bodyPr wrap="square" rtlCol="0">
            <a:spAutoFit/>
          </a:bodyPr>
          <a:lstStyle/>
          <a:p>
            <a:r>
              <a:rPr lang="en-US" sz="2400" dirty="0" smtClean="0"/>
              <a:t>Corresponding Java</a:t>
            </a:r>
          </a:p>
          <a:p>
            <a:r>
              <a:rPr lang="en-US" sz="2400" b="1" dirty="0" err="1" smtClean="0"/>
              <a:t>int</a:t>
            </a:r>
            <a:r>
              <a:rPr lang="en-US" sz="2400" dirty="0" smtClean="0"/>
              <a:t> x;</a:t>
            </a:r>
          </a:p>
          <a:p>
            <a:r>
              <a:rPr lang="en-US" sz="2400" dirty="0" smtClean="0"/>
              <a:t>x= 100;</a:t>
            </a:r>
          </a:p>
          <a:p>
            <a:endParaRPr lang="en-US" sz="2400" dirty="0"/>
          </a:p>
          <a:p>
            <a:r>
              <a:rPr lang="en-US" sz="2400" dirty="0"/>
              <a:t>x</a:t>
            </a:r>
            <a:r>
              <a:rPr lang="en-US" sz="2400" dirty="0" smtClean="0"/>
              <a:t>= “Hello”;</a:t>
            </a:r>
          </a:p>
        </p:txBody>
      </p:sp>
      <p:sp>
        <p:nvSpPr>
          <p:cNvPr id="9" name="TextBox 8"/>
          <p:cNvSpPr txBox="1"/>
          <p:nvPr/>
        </p:nvSpPr>
        <p:spPr>
          <a:xfrm>
            <a:off x="457201" y="3657600"/>
            <a:ext cx="4648199" cy="1569660"/>
          </a:xfrm>
          <a:prstGeom prst="rect">
            <a:avLst/>
          </a:prstGeom>
          <a:noFill/>
        </p:spPr>
        <p:txBody>
          <a:bodyPr wrap="square" rtlCol="0">
            <a:spAutoFit/>
          </a:bodyPr>
          <a:lstStyle/>
          <a:p>
            <a:r>
              <a:rPr lang="en-US" sz="2400" dirty="0" smtClean="0"/>
              <a:t>Java </a:t>
            </a:r>
            <a:r>
              <a:rPr lang="en-US" sz="2400" b="1" dirty="0" smtClean="0">
                <a:solidFill>
                  <a:srgbClr val="800000"/>
                </a:solidFill>
              </a:rPr>
              <a:t>strongly typed</a:t>
            </a:r>
            <a:r>
              <a:rPr lang="en-US" sz="2400" dirty="0" smtClean="0"/>
              <a:t>:</a:t>
            </a:r>
          </a:p>
          <a:p>
            <a:r>
              <a:rPr lang="en-US" sz="2400" dirty="0" smtClean="0"/>
              <a:t>A variable must be declared before it is used and can contain only values of the type with which it is declared</a:t>
            </a:r>
            <a:endParaRPr lang="en-US" sz="2400" dirty="0"/>
          </a:p>
        </p:txBody>
      </p:sp>
      <p:grpSp>
        <p:nvGrpSpPr>
          <p:cNvPr id="17" name="Group 16"/>
          <p:cNvGrpSpPr/>
          <p:nvPr/>
        </p:nvGrpSpPr>
        <p:grpSpPr>
          <a:xfrm>
            <a:off x="5715000" y="3886200"/>
            <a:ext cx="2895600" cy="2648128"/>
            <a:chOff x="5715000" y="3886200"/>
            <a:chExt cx="2895600" cy="2648128"/>
          </a:xfrm>
        </p:grpSpPr>
        <p:sp>
          <p:nvSpPr>
            <p:cNvPr id="8" name="TextBox 7"/>
            <p:cNvSpPr txBox="1"/>
            <p:nvPr/>
          </p:nvSpPr>
          <p:spPr>
            <a:xfrm>
              <a:off x="5715000" y="5334000"/>
              <a:ext cx="2895600" cy="1200328"/>
            </a:xfrm>
            <a:prstGeom prst="rect">
              <a:avLst/>
            </a:prstGeom>
            <a:solidFill>
              <a:schemeClr val="accent1">
                <a:lumMod val="20000"/>
                <a:lumOff val="80000"/>
              </a:schemeClr>
            </a:solidFill>
          </p:spPr>
          <p:txBody>
            <a:bodyPr wrap="square" rtlCol="0">
              <a:spAutoFit/>
            </a:bodyPr>
            <a:lstStyle/>
            <a:p>
              <a:pPr algn="r"/>
              <a:r>
                <a:rPr lang="en-US" sz="2400" dirty="0" smtClean="0"/>
                <a:t>Declaration of x:</a:t>
              </a:r>
              <a:br>
                <a:rPr lang="en-US" sz="2400" dirty="0" smtClean="0"/>
              </a:br>
              <a:r>
                <a:rPr lang="en-US" sz="2400" dirty="0" smtClean="0"/>
                <a:t>x can contain only values of type </a:t>
              </a:r>
              <a:r>
                <a:rPr lang="en-US" sz="2400" b="1" dirty="0" err="1" smtClean="0"/>
                <a:t>int</a:t>
              </a:r>
              <a:endParaRPr lang="en-US" sz="2400" b="1" dirty="0"/>
            </a:p>
          </p:txBody>
        </p:sp>
        <p:cxnSp>
          <p:nvCxnSpPr>
            <p:cNvPr id="12" name="Straight Connector 11"/>
            <p:cNvCxnSpPr/>
            <p:nvPr/>
          </p:nvCxnSpPr>
          <p:spPr>
            <a:xfrm flipV="1">
              <a:off x="8153400" y="3886200"/>
              <a:ext cx="0" cy="15240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77000" y="3886200"/>
              <a:ext cx="1676400"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219200" y="5181600"/>
            <a:ext cx="4495800" cy="1371600"/>
            <a:chOff x="1295400" y="4945797"/>
            <a:chExt cx="4495800" cy="1371600"/>
          </a:xfrm>
        </p:grpSpPr>
        <p:sp>
          <p:nvSpPr>
            <p:cNvPr id="18" name="TextBox 17"/>
            <p:cNvSpPr txBox="1"/>
            <p:nvPr/>
          </p:nvSpPr>
          <p:spPr>
            <a:xfrm>
              <a:off x="1295400" y="5486400"/>
              <a:ext cx="2743200" cy="830997"/>
            </a:xfrm>
            <a:prstGeom prst="rect">
              <a:avLst/>
            </a:prstGeom>
            <a:solidFill>
              <a:schemeClr val="accent1">
                <a:lumMod val="20000"/>
                <a:lumOff val="80000"/>
              </a:schemeClr>
            </a:solidFill>
          </p:spPr>
          <p:txBody>
            <a:bodyPr wrap="square" rtlCol="0">
              <a:spAutoFit/>
            </a:bodyPr>
            <a:lstStyle/>
            <a:p>
              <a:pPr algn="r"/>
              <a:r>
                <a:rPr lang="en-US" sz="2400" dirty="0" smtClean="0"/>
                <a:t>Illegal assignment: “Hello” is not an </a:t>
              </a:r>
              <a:r>
                <a:rPr lang="en-US" sz="2400" b="1" dirty="0" err="1" smtClean="0"/>
                <a:t>int</a:t>
              </a:r>
              <a:endParaRPr lang="en-US" sz="2400" b="1" dirty="0"/>
            </a:p>
          </p:txBody>
        </p:sp>
        <p:cxnSp>
          <p:nvCxnSpPr>
            <p:cNvPr id="19" name="Straight Connector 18"/>
            <p:cNvCxnSpPr/>
            <p:nvPr/>
          </p:nvCxnSpPr>
          <p:spPr>
            <a:xfrm flipV="1">
              <a:off x="3962400" y="4945797"/>
              <a:ext cx="1828800" cy="997804"/>
            </a:xfrm>
            <a:prstGeom prst="line">
              <a:avLst/>
            </a:prstGeom>
            <a:ln w="508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205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Weakly typed versus strongly typed</a:t>
            </a:r>
            <a:endParaRPr lang="fr-BE" sz="3200" dirty="0">
              <a:solidFill>
                <a:srgbClr val="800000"/>
              </a:solidFill>
            </a:endParaRPr>
          </a:p>
        </p:txBody>
      </p:sp>
      <p:sp>
        <p:nvSpPr>
          <p:cNvPr id="3" name="Content Placeholder 2"/>
          <p:cNvSpPr>
            <a:spLocks noGrp="1"/>
          </p:cNvSpPr>
          <p:nvPr>
            <p:ph sz="quarter" idx="1"/>
          </p:nvPr>
        </p:nvSpPr>
        <p:spPr>
          <a:xfrm>
            <a:off x="457200" y="1524000"/>
            <a:ext cx="7543800" cy="1905000"/>
          </a:xfrm>
        </p:spPr>
        <p:txBody>
          <a:bodyPr>
            <a:noAutofit/>
          </a:bodyPr>
          <a:lstStyle/>
          <a:p>
            <a:pPr marL="0" indent="0">
              <a:buNone/>
            </a:pPr>
            <a:r>
              <a:rPr lang="en-US" sz="2400" b="1" dirty="0" smtClean="0">
                <a:solidFill>
                  <a:srgbClr val="800000"/>
                </a:solidFill>
              </a:rPr>
              <a:t>Weakly typed</a:t>
            </a:r>
            <a:r>
              <a:rPr lang="en-US" sz="2400" dirty="0" smtClean="0"/>
              <a:t>:</a:t>
            </a:r>
          </a:p>
          <a:p>
            <a:pPr marL="0" indent="0">
              <a:buNone/>
            </a:pPr>
            <a:r>
              <a:rPr lang="en-US" sz="2400" dirty="0" smtClean="0"/>
              <a:t>Shorter programs, generally.</a:t>
            </a:r>
          </a:p>
          <a:p>
            <a:pPr marL="0" indent="0">
              <a:buNone/>
            </a:pPr>
            <a:r>
              <a:rPr lang="en-US" sz="2400" dirty="0" smtClean="0"/>
              <a:t>Programmer has more freedom, language is more liberal</a:t>
            </a:r>
            <a:br>
              <a:rPr lang="en-US" sz="2400" dirty="0" smtClean="0"/>
            </a:br>
            <a:r>
              <a:rPr lang="en-US" sz="2400" dirty="0" smtClean="0"/>
              <a:t>     in applying operations to values. </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9" name="TextBox 8"/>
          <p:cNvSpPr txBox="1"/>
          <p:nvPr/>
        </p:nvSpPr>
        <p:spPr>
          <a:xfrm>
            <a:off x="457201" y="3352800"/>
            <a:ext cx="7315199" cy="1938992"/>
          </a:xfrm>
          <a:prstGeom prst="rect">
            <a:avLst/>
          </a:prstGeom>
          <a:noFill/>
        </p:spPr>
        <p:txBody>
          <a:bodyPr wrap="square" rtlCol="0">
            <a:spAutoFit/>
          </a:bodyPr>
          <a:lstStyle/>
          <a:p>
            <a:r>
              <a:rPr lang="en-US" sz="2400" dirty="0">
                <a:solidFill>
                  <a:srgbClr val="800000"/>
                </a:solidFill>
              </a:rPr>
              <a:t>S</a:t>
            </a:r>
            <a:r>
              <a:rPr lang="en-US" sz="2400" b="1" dirty="0" smtClean="0">
                <a:solidFill>
                  <a:srgbClr val="800000"/>
                </a:solidFill>
              </a:rPr>
              <a:t>trongly typed</a:t>
            </a:r>
            <a:r>
              <a:rPr lang="en-US" sz="2400" dirty="0" smtClean="0"/>
              <a:t>:</a:t>
            </a:r>
          </a:p>
          <a:p>
            <a:r>
              <a:rPr lang="en-US" sz="2400" dirty="0" smtClean="0"/>
              <a:t>Programmer has to be more disciplined. </a:t>
            </a:r>
            <a:r>
              <a:rPr lang="en-US" sz="2400" dirty="0"/>
              <a:t>D</a:t>
            </a:r>
            <a:r>
              <a:rPr lang="en-US" sz="2400" dirty="0" smtClean="0"/>
              <a:t>eclarations</a:t>
            </a:r>
            <a:br>
              <a:rPr lang="en-US" sz="2400" dirty="0" smtClean="0"/>
            </a:br>
            <a:r>
              <a:rPr lang="en-US" sz="2400" dirty="0" smtClean="0"/>
              <a:t>     provide a place for comments about variables.</a:t>
            </a:r>
          </a:p>
          <a:p>
            <a:r>
              <a:rPr lang="en-US" sz="2400" dirty="0"/>
              <a:t>M</a:t>
            </a:r>
            <a:r>
              <a:rPr lang="en-US" sz="2400" dirty="0" smtClean="0"/>
              <a:t>ore errors caught at compile-time (e.g. it’s a syntax error</a:t>
            </a:r>
            <a:br>
              <a:rPr lang="en-US" sz="2400" dirty="0" smtClean="0"/>
            </a:br>
            <a:r>
              <a:rPr lang="en-US" sz="2400" dirty="0" smtClean="0"/>
              <a:t>     to assign a string to an </a:t>
            </a:r>
            <a:r>
              <a:rPr lang="en-US" sz="2400" b="1" dirty="0" err="1" smtClean="0"/>
              <a:t>int</a:t>
            </a:r>
            <a:r>
              <a:rPr lang="en-US" sz="2400" dirty="0" smtClean="0"/>
              <a:t> variable). </a:t>
            </a:r>
            <a:endParaRPr lang="en-US" sz="2400" dirty="0"/>
          </a:p>
        </p:txBody>
      </p:sp>
      <p:sp>
        <p:nvSpPr>
          <p:cNvPr id="5" name="TextBox 4"/>
          <p:cNvSpPr txBox="1"/>
          <p:nvPr/>
        </p:nvSpPr>
        <p:spPr>
          <a:xfrm>
            <a:off x="1295400" y="5562600"/>
            <a:ext cx="5867400" cy="830997"/>
          </a:xfrm>
          <a:prstGeom prst="rect">
            <a:avLst/>
          </a:prstGeom>
          <a:solidFill>
            <a:schemeClr val="bg2"/>
          </a:solidFill>
        </p:spPr>
        <p:txBody>
          <a:bodyPr wrap="square" rtlCol="0">
            <a:spAutoFit/>
          </a:bodyPr>
          <a:lstStyle/>
          <a:p>
            <a:r>
              <a:rPr lang="en-US" sz="2400" dirty="0" smtClean="0"/>
              <a:t>Note: weak and strong typing not well defined; literature has several definitions</a:t>
            </a:r>
            <a:endParaRPr lang="en-US" sz="2400" dirty="0"/>
          </a:p>
        </p:txBody>
      </p:sp>
    </p:spTree>
    <p:extLst>
      <p:ext uri="{BB962C8B-B14F-4D97-AF65-F5344CB8AC3E}">
        <p14:creationId xmlns:p14="http://schemas.microsoft.com/office/powerpoint/2010/main" val="3719033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Java Type </a:t>
            </a:r>
            <a:r>
              <a:rPr lang="fr-BE" sz="2400" dirty="0" smtClean="0">
                <a:solidFill>
                  <a:srgbClr val="800000"/>
                </a:solidFill>
              </a:rPr>
              <a:t>int</a:t>
            </a:r>
            <a:r>
              <a:rPr lang="fr-BE" sz="2400" dirty="0" smtClean="0">
                <a:solidFill>
                  <a:srgbClr val="FF0000"/>
                </a:solidFill>
              </a:rPr>
              <a:t>:</a:t>
            </a:r>
          </a:p>
          <a:p>
            <a:pPr marL="0" indent="0">
              <a:spcBef>
                <a:spcPct val="50000"/>
              </a:spcBef>
              <a:buNone/>
            </a:pPr>
            <a:r>
              <a:rPr lang="en-US" sz="2400" dirty="0">
                <a:solidFill>
                  <a:srgbClr val="800000"/>
                </a:solidFill>
              </a:rPr>
              <a:t>values</a:t>
            </a:r>
            <a:r>
              <a:rPr lang="en-US" sz="2400" dirty="0"/>
              <a:t>: </a:t>
            </a:r>
            <a:r>
              <a:rPr lang="en-US" sz="2400" dirty="0">
                <a:solidFill>
                  <a:srgbClr val="741621"/>
                </a:solidFill>
              </a:rPr>
              <a:t>–2</a:t>
            </a:r>
            <a:r>
              <a:rPr lang="en-US" sz="2400" baseline="30000" dirty="0">
                <a:solidFill>
                  <a:srgbClr val="741621"/>
                </a:solidFill>
              </a:rPr>
              <a:t>31</a:t>
            </a:r>
            <a:r>
              <a:rPr lang="en-US" sz="2400" dirty="0">
                <a:solidFill>
                  <a:srgbClr val="741621"/>
                </a:solidFill>
              </a:rPr>
              <a:t> ..  2</a:t>
            </a:r>
            <a:r>
              <a:rPr lang="en-US" sz="2400" baseline="30000" dirty="0">
                <a:solidFill>
                  <a:srgbClr val="741621"/>
                </a:solidFill>
              </a:rPr>
              <a:t>31</a:t>
            </a:r>
            <a:r>
              <a:rPr lang="en-US" sz="2400" dirty="0">
                <a:solidFill>
                  <a:srgbClr val="741621"/>
                </a:solidFill>
              </a:rPr>
              <a:t>–1</a:t>
            </a:r>
            <a:endParaRPr lang="en-US" sz="2400" dirty="0"/>
          </a:p>
          <a:p>
            <a:pPr marL="0" indent="0">
              <a:spcBef>
                <a:spcPts val="240"/>
              </a:spcBef>
              <a:buNone/>
            </a:pPr>
            <a:r>
              <a:rPr lang="en-US" sz="2400" dirty="0">
                <a:solidFill>
                  <a:srgbClr val="8B008C"/>
                </a:solidFill>
              </a:rPr>
              <a:t>operations</a:t>
            </a:r>
            <a:r>
              <a:rPr lang="en-US" sz="2400" dirty="0"/>
              <a:t>: +,  –,  *,  /,  %, unary –</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5" name="TextBox 4"/>
          <p:cNvSpPr txBox="1"/>
          <p:nvPr/>
        </p:nvSpPr>
        <p:spPr>
          <a:xfrm>
            <a:off x="1219200" y="5562600"/>
            <a:ext cx="6858000" cy="830997"/>
          </a:xfrm>
          <a:prstGeom prst="rect">
            <a:avLst/>
          </a:prstGeom>
          <a:solidFill>
            <a:schemeClr val="accent2">
              <a:lumMod val="20000"/>
              <a:lumOff val="80000"/>
            </a:schemeClr>
          </a:solidFill>
        </p:spPr>
        <p:txBody>
          <a:bodyPr wrap="square" rtlCol="0">
            <a:spAutoFit/>
          </a:bodyPr>
          <a:lstStyle/>
          <a:p>
            <a:r>
              <a:rPr lang="en-US" sz="2400" dirty="0" smtClean="0"/>
              <a:t>J</a:t>
            </a:r>
            <a:r>
              <a:rPr lang="en-US" sz="2400" dirty="0" smtClean="0">
                <a:solidFill>
                  <a:srgbClr val="800000"/>
                </a:solidFill>
              </a:rPr>
              <a:t>ava designers decided on this </a:t>
            </a:r>
            <a:r>
              <a:rPr lang="en-US" sz="2400" dirty="0">
                <a:solidFill>
                  <a:srgbClr val="800000"/>
                </a:solidFill>
              </a:rPr>
              <a:t>P</a:t>
            </a:r>
            <a:r>
              <a:rPr lang="en-US" sz="2400" dirty="0" smtClean="0">
                <a:solidFill>
                  <a:srgbClr val="800000"/>
                </a:solidFill>
              </a:rPr>
              <a:t>rinciple</a:t>
            </a:r>
            <a:r>
              <a:rPr lang="en-US" sz="2400" dirty="0" smtClean="0"/>
              <a:t>: primitive operations on type </a:t>
            </a:r>
            <a:r>
              <a:rPr lang="en-US" sz="2400" b="1" dirty="0" err="1" smtClean="0"/>
              <a:t>int</a:t>
            </a:r>
            <a:r>
              <a:rPr lang="en-US" sz="2400" dirty="0" smtClean="0"/>
              <a:t> should yield an </a:t>
            </a:r>
            <a:r>
              <a:rPr lang="en-US" sz="2400" b="1" dirty="0" smtClean="0"/>
              <a:t>int.</a:t>
            </a:r>
            <a:endParaRPr lang="en-US" sz="2400" dirty="0" smtClean="0"/>
          </a:p>
        </p:txBody>
      </p:sp>
      <p:sp>
        <p:nvSpPr>
          <p:cNvPr id="6" name="TextBox 5"/>
          <p:cNvSpPr txBox="1">
            <a:spLocks noChangeArrowheads="1"/>
          </p:cNvSpPr>
          <p:nvPr/>
        </p:nvSpPr>
        <p:spPr bwMode="auto">
          <a:xfrm>
            <a:off x="5638800" y="16764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sp>
        <p:nvSpPr>
          <p:cNvPr id="7" name="TextBox 6"/>
          <p:cNvSpPr txBox="1"/>
          <p:nvPr/>
        </p:nvSpPr>
        <p:spPr>
          <a:xfrm>
            <a:off x="457200" y="3429000"/>
            <a:ext cx="8361884" cy="461665"/>
          </a:xfrm>
          <a:prstGeom prst="rect">
            <a:avLst/>
          </a:prstGeom>
          <a:noFill/>
        </p:spPr>
        <p:txBody>
          <a:bodyPr wrap="none" rtlCol="0">
            <a:spAutoFit/>
          </a:bodyPr>
          <a:lstStyle/>
          <a:p>
            <a:r>
              <a:rPr lang="en-US" sz="2400" dirty="0" err="1">
                <a:solidFill>
                  <a:srgbClr val="800000"/>
                </a:solidFill>
              </a:rPr>
              <a:t>Integer.MAX_VALUE</a:t>
            </a:r>
            <a:r>
              <a:rPr lang="en-US" sz="2400" dirty="0"/>
              <a:t>: </a:t>
            </a:r>
            <a:r>
              <a:rPr lang="en-US" sz="2400" dirty="0" smtClean="0"/>
              <a:t>name for max </a:t>
            </a:r>
            <a:r>
              <a:rPr lang="en-US" sz="2400" b="1" dirty="0" err="1" smtClean="0"/>
              <a:t>int</a:t>
            </a:r>
            <a:r>
              <a:rPr lang="en-US" sz="2400" dirty="0" smtClean="0"/>
              <a:t> value: </a:t>
            </a:r>
            <a:r>
              <a:rPr lang="en-US" sz="2400" dirty="0" smtClean="0">
                <a:solidFill>
                  <a:srgbClr val="800000"/>
                </a:solidFill>
              </a:rPr>
              <a:t>2</a:t>
            </a:r>
            <a:r>
              <a:rPr lang="en-US" sz="2400" baseline="30000" dirty="0" smtClean="0">
                <a:solidFill>
                  <a:srgbClr val="800000"/>
                </a:solidFill>
              </a:rPr>
              <a:t>31</a:t>
            </a:r>
            <a:r>
              <a:rPr lang="en-US" sz="2400" dirty="0">
                <a:solidFill>
                  <a:srgbClr val="800000"/>
                </a:solidFill>
              </a:rPr>
              <a:t>–</a:t>
            </a:r>
            <a:r>
              <a:rPr lang="en-US" sz="2400" dirty="0" smtClean="0">
                <a:solidFill>
                  <a:srgbClr val="800000"/>
                </a:solidFill>
              </a:rPr>
              <a:t>1: 2147483647</a:t>
            </a:r>
          </a:p>
        </p:txBody>
      </p:sp>
      <p:sp>
        <p:nvSpPr>
          <p:cNvPr id="8" name="TextBox 7"/>
          <p:cNvSpPr txBox="1"/>
          <p:nvPr/>
        </p:nvSpPr>
        <p:spPr>
          <a:xfrm>
            <a:off x="533400" y="4114800"/>
            <a:ext cx="8001000" cy="1200328"/>
          </a:xfrm>
          <a:prstGeom prst="rect">
            <a:avLst/>
          </a:prstGeom>
          <a:noFill/>
          <a:ln>
            <a:solidFill>
              <a:srgbClr val="800000"/>
            </a:solidFill>
          </a:ln>
        </p:spPr>
        <p:txBody>
          <a:bodyPr wrap="square" rtlCol="0">
            <a:spAutoFit/>
          </a:bodyPr>
          <a:lstStyle/>
          <a:p>
            <a:r>
              <a:rPr lang="en-US" sz="2400" dirty="0">
                <a:solidFill>
                  <a:srgbClr val="000000"/>
                </a:solidFill>
              </a:rPr>
              <a:t>What do you </a:t>
            </a:r>
            <a:r>
              <a:rPr lang="en-US" sz="2400" dirty="0" smtClean="0">
                <a:solidFill>
                  <a:srgbClr val="000000"/>
                </a:solidFill>
              </a:rPr>
              <a:t>think happens when </a:t>
            </a:r>
            <a:r>
              <a:rPr lang="en-US" sz="2400" dirty="0" err="1">
                <a:solidFill>
                  <a:srgbClr val="800000"/>
                </a:solidFill>
              </a:rPr>
              <a:t>Integer.MAX_VALUE</a:t>
            </a:r>
            <a:r>
              <a:rPr lang="en-US" sz="2400" dirty="0">
                <a:solidFill>
                  <a:srgbClr val="800000"/>
                </a:solidFill>
              </a:rPr>
              <a:t> + 1</a:t>
            </a:r>
            <a:endParaRPr lang="en-US" sz="2400" dirty="0">
              <a:solidFill>
                <a:srgbClr val="000000"/>
              </a:solidFill>
            </a:endParaRPr>
          </a:p>
          <a:p>
            <a:r>
              <a:rPr lang="en-US" sz="2400" dirty="0">
                <a:solidFill>
                  <a:srgbClr val="000000"/>
                </a:solidFill>
              </a:rPr>
              <a:t>is evaluated</a:t>
            </a:r>
            <a:r>
              <a:rPr lang="en-US" sz="2400" dirty="0" smtClean="0">
                <a:solidFill>
                  <a:srgbClr val="000000"/>
                </a:solidFill>
              </a:rPr>
              <a:t>?.</a:t>
            </a:r>
          </a:p>
          <a:p>
            <a:r>
              <a:rPr lang="en-US" sz="2400" dirty="0" smtClean="0">
                <a:solidFill>
                  <a:srgbClr val="000000"/>
                </a:solidFill>
              </a:rPr>
              <a:t>Talk to neighbors about possibilities. </a:t>
            </a:r>
            <a:r>
              <a:rPr lang="en-US" sz="2400" dirty="0" smtClean="0">
                <a:solidFill>
                  <a:srgbClr val="FF0000"/>
                </a:solidFill>
              </a:rPr>
              <a:t>Know Java? KEEP QUIET</a:t>
            </a:r>
            <a:endParaRPr lang="en-US" sz="2400" dirty="0">
              <a:solidFill>
                <a:srgbClr val="FF0000"/>
              </a:solidFill>
            </a:endParaRPr>
          </a:p>
        </p:txBody>
      </p:sp>
    </p:spTree>
    <p:extLst>
      <p:ext uri="{BB962C8B-B14F-4D97-AF65-F5344CB8AC3E}">
        <p14:creationId xmlns:p14="http://schemas.microsoft.com/office/powerpoint/2010/main" val="2798510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About</a:t>
            </a:r>
            <a:r>
              <a:rPr lang="fr-BE" sz="3200" dirty="0" smtClean="0">
                <a:solidFill>
                  <a:srgbClr val="800000"/>
                </a:solidFill>
              </a:rPr>
              <a:t> ‘primitive’ type int</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
        <p:nvSpPr>
          <p:cNvPr id="8" name="Text Box 5"/>
          <p:cNvSpPr txBox="1">
            <a:spLocks noChangeArrowheads="1"/>
          </p:cNvSpPr>
          <p:nvPr/>
        </p:nvSpPr>
        <p:spPr bwMode="auto">
          <a:xfrm>
            <a:off x="457200" y="1524000"/>
            <a:ext cx="4648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int</a:t>
            </a:r>
            <a:r>
              <a:rPr lang="en-US" dirty="0" smtClean="0"/>
              <a:t>:  </a:t>
            </a:r>
            <a:r>
              <a:rPr lang="en-US" dirty="0" smtClean="0">
                <a:solidFill>
                  <a:srgbClr val="800000"/>
                </a:solidFill>
              </a:rPr>
              <a:t>values</a:t>
            </a:r>
            <a:r>
              <a:rPr lang="en-US" dirty="0" smtClean="0"/>
              <a:t>: </a:t>
            </a:r>
            <a:r>
              <a:rPr lang="en-US" dirty="0">
                <a:solidFill>
                  <a:srgbClr val="741621"/>
                </a:solidFill>
              </a:rPr>
              <a:t>–2</a:t>
            </a:r>
            <a:r>
              <a:rPr lang="en-US" baseline="30000" dirty="0">
                <a:solidFill>
                  <a:srgbClr val="741621"/>
                </a:solidFill>
              </a:rPr>
              <a:t>31</a:t>
            </a:r>
            <a:r>
              <a:rPr lang="en-US" dirty="0">
                <a:solidFill>
                  <a:srgbClr val="741621"/>
                </a:solidFill>
              </a:rPr>
              <a:t> .. </a:t>
            </a:r>
            <a:r>
              <a:rPr lang="en-US" dirty="0" smtClean="0">
                <a:solidFill>
                  <a:srgbClr val="741621"/>
                </a:solidFill>
              </a:rPr>
              <a:t> 2</a:t>
            </a:r>
            <a:r>
              <a:rPr lang="en-US" baseline="30000" dirty="0" smtClean="0">
                <a:solidFill>
                  <a:srgbClr val="741621"/>
                </a:solidFill>
              </a:rPr>
              <a:t>31</a:t>
            </a:r>
            <a:r>
              <a:rPr lang="en-US" dirty="0">
                <a:solidFill>
                  <a:srgbClr val="741621"/>
                </a:solidFill>
              </a:rPr>
              <a:t>–</a:t>
            </a:r>
            <a:r>
              <a:rPr lang="en-US" dirty="0" smtClean="0">
                <a:solidFill>
                  <a:srgbClr val="741621"/>
                </a:solidFill>
              </a:rPr>
              <a:t>1, i.e. </a:t>
            </a:r>
            <a:endParaRPr lang="en-US" dirty="0"/>
          </a:p>
          <a:p>
            <a:pPr>
              <a:spcBef>
                <a:spcPts val="240"/>
              </a:spcBef>
            </a:pPr>
            <a:r>
              <a:rPr lang="en-US" dirty="0" smtClean="0">
                <a:solidFill>
                  <a:srgbClr val="8B008C"/>
                </a:solidFill>
              </a:rPr>
              <a:t>operations</a:t>
            </a:r>
            <a:r>
              <a:rPr lang="en-US" dirty="0"/>
              <a:t>: +,  –,  *,  /,  %, unary </a:t>
            </a:r>
            <a:r>
              <a:rPr lang="en-US" dirty="0" smtClean="0"/>
              <a:t>–</a:t>
            </a:r>
            <a:endParaRPr lang="en-US"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3" name="TextBox 2"/>
          <p:cNvSpPr txBox="1"/>
          <p:nvPr/>
        </p:nvSpPr>
        <p:spPr>
          <a:xfrm>
            <a:off x="5334000" y="1066800"/>
            <a:ext cx="3352800" cy="1200328"/>
          </a:xfrm>
          <a:prstGeom prst="rect">
            <a:avLst/>
          </a:prstGeom>
          <a:solidFill>
            <a:schemeClr val="accent4">
              <a:lumMod val="20000"/>
              <a:lumOff val="80000"/>
            </a:schemeClr>
          </a:solidFill>
        </p:spPr>
        <p:txBody>
          <a:bodyPr wrap="square" rtlCol="0">
            <a:spAutoFit/>
          </a:bodyPr>
          <a:lstStyle/>
          <a:p>
            <a:pPr algn="r"/>
            <a:r>
              <a:rPr lang="en-US" sz="2400" dirty="0" smtClean="0">
                <a:solidFill>
                  <a:srgbClr val="800000"/>
                </a:solidFill>
              </a:rPr>
              <a:t>Java Principle</a:t>
            </a:r>
            <a:r>
              <a:rPr lang="en-US" sz="2400" dirty="0" smtClean="0"/>
              <a:t>: A basic operation of type </a:t>
            </a:r>
            <a:r>
              <a:rPr lang="en-US" sz="2400" b="1" dirty="0" err="1" smtClean="0">
                <a:solidFill>
                  <a:srgbClr val="800000"/>
                </a:solidFill>
              </a:rPr>
              <a:t>int</a:t>
            </a:r>
            <a:r>
              <a:rPr lang="en-US" sz="2400" dirty="0" smtClean="0">
                <a:solidFill>
                  <a:srgbClr val="800000"/>
                </a:solidFill>
              </a:rPr>
              <a:t> </a:t>
            </a:r>
            <a:r>
              <a:rPr lang="en-US" sz="2400" dirty="0" smtClean="0"/>
              <a:t>must produce an </a:t>
            </a:r>
            <a:r>
              <a:rPr lang="en-US" sz="2400" b="1" dirty="0" err="1" smtClean="0">
                <a:solidFill>
                  <a:srgbClr val="800000"/>
                </a:solidFill>
              </a:rPr>
              <a:t>int</a:t>
            </a:r>
            <a:endParaRPr lang="en-US" sz="2400" b="1" dirty="0" smtClean="0">
              <a:solidFill>
                <a:srgbClr val="800000"/>
              </a:solidFill>
            </a:endParaRPr>
          </a:p>
        </p:txBody>
      </p:sp>
      <p:pic>
        <p:nvPicPr>
          <p:cNvPr id="5" name="Picture 4" descr="01-09sep01-she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57" y="3840829"/>
            <a:ext cx="8457143" cy="2788571"/>
          </a:xfrm>
          <a:prstGeom prst="rect">
            <a:avLst/>
          </a:prstGeom>
        </p:spPr>
      </p:pic>
      <p:sp>
        <p:nvSpPr>
          <p:cNvPr id="6" name="TextBox 5"/>
          <p:cNvSpPr txBox="1"/>
          <p:nvPr/>
        </p:nvSpPr>
        <p:spPr>
          <a:xfrm>
            <a:off x="679459" y="3048000"/>
            <a:ext cx="8312141" cy="461665"/>
          </a:xfrm>
          <a:prstGeom prst="rect">
            <a:avLst/>
          </a:prstGeom>
          <a:noFill/>
        </p:spPr>
        <p:txBody>
          <a:bodyPr wrap="none" rtlCol="0">
            <a:spAutoFit/>
          </a:bodyPr>
          <a:lstStyle/>
          <a:p>
            <a:r>
              <a:rPr lang="en-US" sz="2400" dirty="0" smtClean="0">
                <a:solidFill>
                  <a:srgbClr val="741621"/>
                </a:solidFill>
              </a:rPr>
              <a:t>                                      –2</a:t>
            </a:r>
            <a:r>
              <a:rPr lang="en-US" sz="2400" baseline="30000" dirty="0" smtClean="0">
                <a:solidFill>
                  <a:srgbClr val="741621"/>
                </a:solidFill>
              </a:rPr>
              <a:t>31</a:t>
            </a:r>
            <a:r>
              <a:rPr lang="en-US" sz="2400" dirty="0">
                <a:solidFill>
                  <a:srgbClr val="741621"/>
                </a:solidFill>
              </a:rPr>
              <a:t>:  -</a:t>
            </a:r>
            <a:r>
              <a:rPr lang="en-US" sz="2400" dirty="0" smtClean="0">
                <a:solidFill>
                  <a:srgbClr val="741621"/>
                </a:solidFill>
              </a:rPr>
              <a:t>2147483648   </a:t>
            </a:r>
            <a:r>
              <a:rPr lang="en-US" sz="2400" dirty="0" smtClean="0">
                <a:solidFill>
                  <a:srgbClr val="FF0000"/>
                </a:solidFill>
              </a:rPr>
              <a:t>WRAP-AROUND</a:t>
            </a:r>
            <a:endParaRPr lang="en-US" sz="2400" dirty="0">
              <a:solidFill>
                <a:srgbClr val="FF0000"/>
              </a:solidFill>
            </a:endParaRPr>
          </a:p>
        </p:txBody>
      </p:sp>
      <p:sp>
        <p:nvSpPr>
          <p:cNvPr id="21" name="TextBox 20"/>
          <p:cNvSpPr txBox="1"/>
          <p:nvPr/>
        </p:nvSpPr>
        <p:spPr>
          <a:xfrm>
            <a:off x="401116" y="2590800"/>
            <a:ext cx="8361884" cy="933589"/>
          </a:xfrm>
          <a:prstGeom prst="rect">
            <a:avLst/>
          </a:prstGeom>
          <a:noFill/>
        </p:spPr>
        <p:txBody>
          <a:bodyPr wrap="none" rtlCol="0">
            <a:spAutoFit/>
          </a:bodyPr>
          <a:lstStyle/>
          <a:p>
            <a:r>
              <a:rPr lang="en-US" sz="2400" dirty="0" err="1">
                <a:solidFill>
                  <a:srgbClr val="800000"/>
                </a:solidFill>
              </a:rPr>
              <a:t>Integer.MAX_VALUE</a:t>
            </a:r>
            <a:r>
              <a:rPr lang="en-US" sz="2400" dirty="0"/>
              <a:t>: </a:t>
            </a:r>
            <a:r>
              <a:rPr lang="en-US" sz="2400" dirty="0" smtClean="0"/>
              <a:t>name for max </a:t>
            </a:r>
            <a:r>
              <a:rPr lang="en-US" sz="2400" b="1" dirty="0" err="1" smtClean="0"/>
              <a:t>int</a:t>
            </a:r>
            <a:r>
              <a:rPr lang="en-US" sz="2400" dirty="0" smtClean="0"/>
              <a:t> value: </a:t>
            </a:r>
            <a:r>
              <a:rPr lang="en-US" sz="2400" dirty="0" smtClean="0">
                <a:solidFill>
                  <a:srgbClr val="800000"/>
                </a:solidFill>
              </a:rPr>
              <a:t>2</a:t>
            </a:r>
            <a:r>
              <a:rPr lang="en-US" sz="2400" baseline="30000" dirty="0" smtClean="0">
                <a:solidFill>
                  <a:srgbClr val="800000"/>
                </a:solidFill>
              </a:rPr>
              <a:t>31</a:t>
            </a:r>
            <a:r>
              <a:rPr lang="en-US" sz="2400" dirty="0">
                <a:solidFill>
                  <a:srgbClr val="800000"/>
                </a:solidFill>
              </a:rPr>
              <a:t>–</a:t>
            </a:r>
            <a:r>
              <a:rPr lang="en-US" sz="2400" dirty="0" smtClean="0">
                <a:solidFill>
                  <a:srgbClr val="800000"/>
                </a:solidFill>
              </a:rPr>
              <a:t>1: 2147483647</a:t>
            </a:r>
          </a:p>
          <a:p>
            <a:pPr>
              <a:spcBef>
                <a:spcPts val="800"/>
              </a:spcBef>
            </a:pPr>
            <a:r>
              <a:rPr lang="en-US" sz="2400" dirty="0" err="1">
                <a:solidFill>
                  <a:srgbClr val="800000"/>
                </a:solidFill>
              </a:rPr>
              <a:t>Integer.MAX_VALUE</a:t>
            </a:r>
            <a:r>
              <a:rPr lang="en-US" sz="2400" dirty="0">
                <a:solidFill>
                  <a:srgbClr val="800000"/>
                </a:solidFill>
              </a:rPr>
              <a:t> + 1 is </a:t>
            </a:r>
            <a:endParaRPr lang="en-US" sz="2400" dirty="0" smtClean="0">
              <a:solidFill>
                <a:srgbClr val="800000"/>
              </a:solidFill>
            </a:endParaRPr>
          </a:p>
        </p:txBody>
      </p:sp>
    </p:spTree>
    <p:extLst>
      <p:ext uri="{BB962C8B-B14F-4D97-AF65-F5344CB8AC3E}">
        <p14:creationId xmlns:p14="http://schemas.microsoft.com/office/powerpoint/2010/main" val="1269901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Most-used ‘primitive’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8" name="Text Box 5"/>
          <p:cNvSpPr txBox="1">
            <a:spLocks noChangeArrowheads="1"/>
          </p:cNvSpPr>
          <p:nvPr/>
        </p:nvSpPr>
        <p:spPr bwMode="auto">
          <a:xfrm>
            <a:off x="457200" y="1524000"/>
            <a:ext cx="46482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int</a:t>
            </a:r>
            <a:r>
              <a:rPr lang="en-US" dirty="0" smtClean="0"/>
              <a:t>:  </a:t>
            </a:r>
            <a:r>
              <a:rPr lang="en-US" dirty="0" smtClean="0">
                <a:solidFill>
                  <a:srgbClr val="800000"/>
                </a:solidFill>
              </a:rPr>
              <a:t>values</a:t>
            </a:r>
            <a:r>
              <a:rPr lang="en-US" dirty="0" smtClean="0"/>
              <a:t>: </a:t>
            </a:r>
            <a:r>
              <a:rPr lang="en-US" dirty="0">
                <a:solidFill>
                  <a:srgbClr val="741621"/>
                </a:solidFill>
              </a:rPr>
              <a:t>–2</a:t>
            </a:r>
            <a:r>
              <a:rPr lang="en-US" baseline="30000" dirty="0">
                <a:solidFill>
                  <a:srgbClr val="741621"/>
                </a:solidFill>
              </a:rPr>
              <a:t>31</a:t>
            </a:r>
            <a:r>
              <a:rPr lang="en-US" dirty="0">
                <a:solidFill>
                  <a:srgbClr val="741621"/>
                </a:solidFill>
              </a:rPr>
              <a:t> .. </a:t>
            </a:r>
            <a:r>
              <a:rPr lang="en-US" dirty="0" smtClean="0">
                <a:solidFill>
                  <a:srgbClr val="741621"/>
                </a:solidFill>
              </a:rPr>
              <a:t> 2</a:t>
            </a:r>
            <a:r>
              <a:rPr lang="en-US" baseline="30000" dirty="0" smtClean="0">
                <a:solidFill>
                  <a:srgbClr val="741621"/>
                </a:solidFill>
              </a:rPr>
              <a:t>31</a:t>
            </a:r>
            <a:r>
              <a:rPr lang="en-US" dirty="0">
                <a:solidFill>
                  <a:srgbClr val="741621"/>
                </a:solidFill>
              </a:rPr>
              <a:t>–</a:t>
            </a:r>
            <a:r>
              <a:rPr lang="en-US" dirty="0" smtClean="0">
                <a:solidFill>
                  <a:srgbClr val="741621"/>
                </a:solidFill>
              </a:rPr>
              <a:t>1</a:t>
            </a:r>
            <a:endParaRPr lang="en-US" dirty="0"/>
          </a:p>
          <a:p>
            <a:pPr>
              <a:spcBef>
                <a:spcPts val="240"/>
              </a:spcBef>
            </a:pPr>
            <a:r>
              <a:rPr lang="en-US" dirty="0" smtClean="0">
                <a:solidFill>
                  <a:srgbClr val="8B008C"/>
                </a:solidFill>
              </a:rPr>
              <a:t>operations</a:t>
            </a:r>
            <a:r>
              <a:rPr lang="en-US" dirty="0"/>
              <a:t>: +,  –,  *,  /,  %, unary –</a:t>
            </a:r>
          </a:p>
          <a:p>
            <a:pPr>
              <a:spcBef>
                <a:spcPct val="50000"/>
              </a:spcBef>
            </a:pPr>
            <a:endParaRPr lang="en-US" sz="2200"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11" name="TextBox 5"/>
          <p:cNvSpPr txBox="1">
            <a:spLocks noChangeArrowheads="1"/>
          </p:cNvSpPr>
          <p:nvPr/>
        </p:nvSpPr>
        <p:spPr bwMode="auto">
          <a:xfrm>
            <a:off x="5638800" y="12192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grpSp>
        <p:nvGrpSpPr>
          <p:cNvPr id="7" name="Group 6"/>
          <p:cNvGrpSpPr/>
          <p:nvPr/>
        </p:nvGrpSpPr>
        <p:grpSpPr>
          <a:xfrm>
            <a:off x="381000" y="2819400"/>
            <a:ext cx="8284956" cy="861774"/>
            <a:chOff x="381000" y="3048000"/>
            <a:chExt cx="8284956" cy="861774"/>
          </a:xfrm>
        </p:grpSpPr>
        <p:sp>
          <p:nvSpPr>
            <p:cNvPr id="12" name="Text Box 5"/>
            <p:cNvSpPr txBox="1">
              <a:spLocks noChangeArrowheads="1"/>
            </p:cNvSpPr>
            <p:nvPr/>
          </p:nvSpPr>
          <p:spPr bwMode="auto">
            <a:xfrm>
              <a:off x="381000" y="3048000"/>
              <a:ext cx="495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double</a:t>
              </a:r>
              <a:r>
                <a:rPr lang="en-US" dirty="0" smtClean="0"/>
                <a:t>:  </a:t>
              </a:r>
              <a:r>
                <a:rPr lang="en-US" dirty="0" smtClean="0">
                  <a:solidFill>
                    <a:srgbClr val="800000"/>
                  </a:solidFill>
                </a:rPr>
                <a:t>values like </a:t>
              </a:r>
              <a:r>
                <a:rPr lang="en-US" dirty="0" smtClean="0"/>
                <a:t>: </a:t>
              </a:r>
              <a:r>
                <a:rPr lang="en-US" dirty="0">
                  <a:solidFill>
                    <a:srgbClr val="008000"/>
                  </a:solidFill>
                </a:rPr>
                <a:t>–</a:t>
              </a:r>
              <a:r>
                <a:rPr lang="en-US" dirty="0" smtClean="0">
                  <a:solidFill>
                    <a:srgbClr val="008000"/>
                  </a:solidFill>
                </a:rPr>
                <a:t>22.51E6, </a:t>
              </a:r>
              <a:r>
                <a:rPr lang="en-US" dirty="0">
                  <a:solidFill>
                    <a:srgbClr val="008000"/>
                  </a:solidFill>
                </a:rPr>
                <a:t>24.9</a:t>
              </a:r>
              <a:r>
                <a:rPr lang="en-US" dirty="0" smtClean="0">
                  <a:solidFill>
                    <a:srgbClr val="008000"/>
                  </a:solidFill>
                </a:rPr>
                <a:t> </a:t>
              </a:r>
            </a:p>
            <a:p>
              <a:pPr>
                <a:spcBef>
                  <a:spcPts val="240"/>
                </a:spcBef>
              </a:pPr>
              <a:r>
                <a:rPr lang="en-US" dirty="0" smtClean="0">
                  <a:solidFill>
                    <a:srgbClr val="8B008C"/>
                  </a:solidFill>
                </a:rPr>
                <a:t>operations</a:t>
              </a:r>
              <a:r>
                <a:rPr lang="en-US" dirty="0"/>
                <a:t>: +,  –,  *,  /,  %, unary </a:t>
              </a:r>
              <a:r>
                <a:rPr lang="en-US" dirty="0" smtClean="0"/>
                <a:t>–</a:t>
              </a:r>
              <a:endParaRPr lang="en-US" dirty="0"/>
            </a:p>
          </p:txBody>
        </p:sp>
        <p:sp>
          <p:nvSpPr>
            <p:cNvPr id="13" name="TextBox 5"/>
            <p:cNvSpPr txBox="1">
              <a:spLocks noChangeArrowheads="1"/>
            </p:cNvSpPr>
            <p:nvPr/>
          </p:nvSpPr>
          <p:spPr bwMode="auto">
            <a:xfrm>
              <a:off x="5562600" y="3048000"/>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Write values in “scientific notation”</a:t>
              </a:r>
              <a:endParaRPr lang="en-US" dirty="0">
                <a:solidFill>
                  <a:srgbClr val="008000"/>
                </a:solidFill>
              </a:endParaRPr>
            </a:p>
          </p:txBody>
        </p:sp>
      </p:grpSp>
      <p:grpSp>
        <p:nvGrpSpPr>
          <p:cNvPr id="14" name="Group 13"/>
          <p:cNvGrpSpPr/>
          <p:nvPr/>
        </p:nvGrpSpPr>
        <p:grpSpPr>
          <a:xfrm>
            <a:off x="381000" y="4057472"/>
            <a:ext cx="8284956" cy="1200328"/>
            <a:chOff x="381000" y="2844463"/>
            <a:chExt cx="8284956" cy="1200328"/>
          </a:xfrm>
        </p:grpSpPr>
        <p:sp>
          <p:nvSpPr>
            <p:cNvPr id="15" name="Text Box 5"/>
            <p:cNvSpPr txBox="1">
              <a:spLocks noChangeArrowheads="1"/>
            </p:cNvSpPr>
            <p:nvPr/>
          </p:nvSpPr>
          <p:spPr bwMode="auto">
            <a:xfrm>
              <a:off x="381000" y="2920663"/>
              <a:ext cx="495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char</a:t>
              </a:r>
              <a:r>
                <a:rPr lang="en-US" dirty="0" smtClean="0"/>
                <a:t>:  </a:t>
              </a:r>
              <a:r>
                <a:rPr lang="en-US" dirty="0" smtClean="0">
                  <a:solidFill>
                    <a:srgbClr val="800000"/>
                  </a:solidFill>
                </a:rPr>
                <a:t>values like </a:t>
              </a:r>
              <a:r>
                <a:rPr lang="en-US" dirty="0" smtClean="0"/>
                <a:t>: </a:t>
              </a:r>
              <a:r>
                <a:rPr lang="fr-FR" dirty="0">
                  <a:solidFill>
                    <a:srgbClr val="008000"/>
                  </a:solidFill>
                </a:rPr>
                <a:t>'</a:t>
              </a:r>
              <a:r>
                <a:rPr lang="en-US" dirty="0" smtClean="0">
                  <a:solidFill>
                    <a:srgbClr val="008000"/>
                  </a:solidFill>
                </a:rPr>
                <a:t>V</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\n</a:t>
              </a:r>
              <a:r>
                <a:rPr lang="fr-FR" dirty="0">
                  <a:solidFill>
                    <a:srgbClr val="008000"/>
                  </a:solidFill>
                </a:rPr>
                <a:t>'</a:t>
              </a:r>
              <a:endParaRPr lang="en-US" dirty="0" smtClean="0">
                <a:solidFill>
                  <a:srgbClr val="008000"/>
                </a:solidFill>
              </a:endParaRPr>
            </a:p>
            <a:p>
              <a:pPr>
                <a:spcBef>
                  <a:spcPts val="240"/>
                </a:spcBef>
              </a:pPr>
              <a:r>
                <a:rPr lang="en-US" dirty="0" smtClean="0">
                  <a:solidFill>
                    <a:srgbClr val="8B008C"/>
                  </a:solidFill>
                </a:rPr>
                <a:t>operations</a:t>
              </a:r>
              <a:r>
                <a:rPr lang="en-US" dirty="0"/>
                <a:t>: </a:t>
              </a:r>
              <a:r>
                <a:rPr lang="en-US" dirty="0" smtClean="0"/>
                <a:t>none</a:t>
              </a:r>
              <a:endParaRPr lang="en-US" dirty="0"/>
            </a:p>
          </p:txBody>
        </p:sp>
        <p:sp>
          <p:nvSpPr>
            <p:cNvPr id="16" name="TextBox 5"/>
            <p:cNvSpPr txBox="1">
              <a:spLocks noChangeArrowheads="1"/>
            </p:cNvSpPr>
            <p:nvPr/>
          </p:nvSpPr>
          <p:spPr bwMode="auto">
            <a:xfrm>
              <a:off x="5562600" y="2844463"/>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Use single quotes for type char.</a:t>
              </a:r>
            </a:p>
            <a:p>
              <a:pPr algn="r"/>
              <a:r>
                <a:rPr lang="fr-FR" dirty="0">
                  <a:solidFill>
                    <a:srgbClr val="8B008C"/>
                  </a:solidFill>
                </a:rPr>
                <a:t>'</a:t>
              </a:r>
              <a:r>
                <a:rPr lang="en-US" dirty="0" smtClean="0">
                  <a:solidFill>
                    <a:srgbClr val="8B008C"/>
                  </a:solidFill>
                </a:rPr>
                <a:t>\n</a:t>
              </a:r>
              <a:r>
                <a:rPr lang="fr-FR" dirty="0">
                  <a:solidFill>
                    <a:srgbClr val="8B008C"/>
                  </a:solidFill>
                </a:rPr>
                <a:t>'</a:t>
              </a:r>
              <a:r>
                <a:rPr lang="en-US" dirty="0" smtClean="0">
                  <a:solidFill>
                    <a:srgbClr val="8B008C"/>
                  </a:solidFill>
                </a:rPr>
                <a:t> is new-line char</a:t>
              </a:r>
              <a:endParaRPr lang="en-US" dirty="0">
                <a:solidFill>
                  <a:srgbClr val="008000"/>
                </a:solidFill>
              </a:endParaRPr>
            </a:p>
          </p:txBody>
        </p:sp>
      </p:grpSp>
      <p:grpSp>
        <p:nvGrpSpPr>
          <p:cNvPr id="17" name="Group 16"/>
          <p:cNvGrpSpPr/>
          <p:nvPr/>
        </p:nvGrpSpPr>
        <p:grpSpPr>
          <a:xfrm>
            <a:off x="381000" y="5385137"/>
            <a:ext cx="8284956" cy="927795"/>
            <a:chOff x="381000" y="3105328"/>
            <a:chExt cx="8284956" cy="927795"/>
          </a:xfrm>
        </p:grpSpPr>
        <p:sp>
          <p:nvSpPr>
            <p:cNvPr id="18" name="Text Box 5"/>
            <p:cNvSpPr txBox="1">
              <a:spLocks noChangeArrowheads="1"/>
            </p:cNvSpPr>
            <p:nvPr/>
          </p:nvSpPr>
          <p:spPr bwMode="auto">
            <a:xfrm>
              <a:off x="381000" y="3105328"/>
              <a:ext cx="4953000"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boolean</a:t>
              </a:r>
              <a:r>
                <a:rPr lang="en-US" dirty="0" smtClean="0"/>
                <a:t>:  </a:t>
              </a:r>
              <a:r>
                <a:rPr lang="en-US" dirty="0" smtClean="0">
                  <a:solidFill>
                    <a:srgbClr val="800000"/>
                  </a:solidFill>
                </a:rPr>
                <a:t>values</a:t>
              </a:r>
              <a:r>
                <a:rPr lang="en-US" dirty="0" smtClean="0"/>
                <a:t>: </a:t>
              </a:r>
              <a:r>
                <a:rPr lang="en-US" dirty="0" smtClean="0">
                  <a:solidFill>
                    <a:srgbClr val="008000"/>
                  </a:solidFill>
                </a:rPr>
                <a:t>true  false</a:t>
              </a:r>
            </a:p>
            <a:p>
              <a:pPr>
                <a:spcBef>
                  <a:spcPts val="240"/>
                </a:spcBef>
              </a:pPr>
              <a:r>
                <a:rPr lang="en-US" dirty="0" smtClean="0">
                  <a:solidFill>
                    <a:srgbClr val="8B008C"/>
                  </a:solidFill>
                </a:rPr>
                <a:t>operations</a:t>
              </a:r>
              <a:r>
                <a:rPr lang="en-US" dirty="0"/>
                <a:t>: </a:t>
              </a:r>
              <a:r>
                <a:rPr lang="en-US" dirty="0" smtClean="0"/>
                <a:t>! (not), &amp;&amp; (and), || (or)</a:t>
              </a:r>
              <a:endParaRPr lang="en-US" dirty="0"/>
            </a:p>
          </p:txBody>
        </p:sp>
        <p:sp>
          <p:nvSpPr>
            <p:cNvPr id="19" name="TextBox 5"/>
            <p:cNvSpPr txBox="1">
              <a:spLocks noChangeArrowheads="1"/>
            </p:cNvSpPr>
            <p:nvPr/>
          </p:nvSpPr>
          <p:spPr bwMode="auto">
            <a:xfrm>
              <a:off x="5562600" y="3202126"/>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008000"/>
                  </a:solidFill>
                </a:rPr>
                <a:t>Can’t use integers</a:t>
              </a:r>
              <a:br>
                <a:rPr lang="en-US" dirty="0" smtClean="0">
                  <a:solidFill>
                    <a:srgbClr val="008000"/>
                  </a:solidFill>
                </a:rPr>
              </a:br>
              <a:r>
                <a:rPr lang="en-US" dirty="0" smtClean="0">
                  <a:solidFill>
                    <a:srgbClr val="008000"/>
                  </a:solidFill>
                </a:rPr>
                <a:t>as </a:t>
              </a:r>
              <a:r>
                <a:rPr lang="en-US" dirty="0" err="1" smtClean="0">
                  <a:solidFill>
                    <a:srgbClr val="008000"/>
                  </a:solidFill>
                </a:rPr>
                <a:t>booleans</a:t>
              </a:r>
              <a:r>
                <a:rPr lang="en-US" dirty="0">
                  <a:solidFill>
                    <a:srgbClr val="008000"/>
                  </a:solidFill>
                </a:rPr>
                <a:t>!</a:t>
              </a:r>
            </a:p>
          </p:txBody>
        </p:sp>
      </p:grpSp>
    </p:spTree>
    <p:extLst>
      <p:ext uri="{BB962C8B-B14F-4D97-AF65-F5344CB8AC3E}">
        <p14:creationId xmlns:p14="http://schemas.microsoft.com/office/powerpoint/2010/main" val="3325639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Primitive number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8" name="TextBox 1"/>
          <p:cNvSpPr txBox="1">
            <a:spLocks noChangeArrowheads="1"/>
          </p:cNvSpPr>
          <p:nvPr/>
        </p:nvSpPr>
        <p:spPr bwMode="auto">
          <a:xfrm>
            <a:off x="457200" y="1905000"/>
            <a:ext cx="6528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solidFill>
                  <a:srgbClr val="8B008C"/>
                </a:solidFill>
              </a:rPr>
              <a:t>Integer </a:t>
            </a:r>
            <a:r>
              <a:rPr lang="en-US" dirty="0">
                <a:solidFill>
                  <a:srgbClr val="8B008C"/>
                </a:solidFill>
              </a:rPr>
              <a:t>types</a:t>
            </a:r>
            <a:r>
              <a:rPr lang="en-US" dirty="0"/>
              <a:t>:    </a:t>
            </a:r>
            <a:r>
              <a:rPr lang="en-US" b="1" dirty="0" smtClean="0"/>
              <a:t>byte</a:t>
            </a:r>
            <a:r>
              <a:rPr lang="en-US" dirty="0" smtClean="0"/>
              <a:t>      </a:t>
            </a:r>
            <a:r>
              <a:rPr lang="en-US" b="1" dirty="0"/>
              <a:t>short     </a:t>
            </a:r>
            <a:r>
              <a:rPr lang="en-US" dirty="0" smtClean="0"/>
              <a:t> </a:t>
            </a:r>
            <a:r>
              <a:rPr lang="en-US" b="1" dirty="0" err="1"/>
              <a:t>int</a:t>
            </a:r>
            <a:r>
              <a:rPr lang="en-US" dirty="0"/>
              <a:t>          </a:t>
            </a:r>
            <a:r>
              <a:rPr lang="en-US" dirty="0" smtClean="0"/>
              <a:t>  </a:t>
            </a:r>
            <a:r>
              <a:rPr lang="en-US" b="1" dirty="0" smtClean="0"/>
              <a:t>long</a:t>
            </a:r>
            <a:endParaRPr lang="en-US" b="1" dirty="0"/>
          </a:p>
          <a:p>
            <a:r>
              <a:rPr lang="en-US" dirty="0"/>
              <a:t>                         1 byte    2 bytes    4 bytes     8 bytes</a:t>
            </a:r>
          </a:p>
          <a:p>
            <a:endParaRPr lang="en-US" dirty="0"/>
          </a:p>
          <a:p>
            <a:r>
              <a:rPr lang="en-US" dirty="0" smtClean="0">
                <a:solidFill>
                  <a:srgbClr val="8B008C"/>
                </a:solidFill>
              </a:rPr>
              <a:t>Real types</a:t>
            </a:r>
            <a:r>
              <a:rPr lang="en-US" dirty="0" smtClean="0"/>
              <a:t>:         </a:t>
            </a:r>
            <a:r>
              <a:rPr lang="en-US" b="1" dirty="0" smtClean="0"/>
              <a:t>float</a:t>
            </a:r>
            <a:r>
              <a:rPr lang="en-US" dirty="0" smtClean="0"/>
              <a:t>       </a:t>
            </a:r>
            <a:r>
              <a:rPr lang="en-US" b="1" dirty="0"/>
              <a:t>double</a:t>
            </a:r>
            <a:r>
              <a:rPr lang="en-US" dirty="0"/>
              <a:t>             </a:t>
            </a:r>
            <a:r>
              <a:rPr lang="en-US" dirty="0">
                <a:solidFill>
                  <a:srgbClr val="008000"/>
                </a:solidFill>
              </a:rPr>
              <a:t>–22.51E6 </a:t>
            </a:r>
            <a:endParaRPr lang="en-US" b="1" dirty="0">
              <a:solidFill>
                <a:srgbClr val="008000"/>
              </a:solidFill>
            </a:endParaRPr>
          </a:p>
          <a:p>
            <a:r>
              <a:rPr lang="en-US" dirty="0"/>
              <a:t>                          4 bytes    8 bytes             </a:t>
            </a:r>
            <a:r>
              <a:rPr lang="en-US" dirty="0" smtClean="0">
                <a:solidFill>
                  <a:srgbClr val="008000"/>
                </a:solidFill>
              </a:rPr>
              <a:t>24.9</a:t>
            </a:r>
            <a:endParaRPr lang="en-US" dirty="0">
              <a:solidFill>
                <a:srgbClr val="008000"/>
              </a:solidFill>
            </a:endParaRPr>
          </a:p>
        </p:txBody>
      </p:sp>
      <p:sp>
        <p:nvSpPr>
          <p:cNvPr id="7" name="TextBox 6"/>
          <p:cNvSpPr txBox="1"/>
          <p:nvPr/>
        </p:nvSpPr>
        <p:spPr>
          <a:xfrm>
            <a:off x="304800" y="4267200"/>
            <a:ext cx="5638800" cy="1938992"/>
          </a:xfrm>
          <a:prstGeom prst="rect">
            <a:avLst/>
          </a:prstGeom>
          <a:noFill/>
        </p:spPr>
        <p:txBody>
          <a:bodyPr wrap="square" rtlCol="0">
            <a:spAutoFit/>
          </a:bodyPr>
          <a:lstStyle/>
          <a:p>
            <a:r>
              <a:rPr lang="en-US" sz="2400" dirty="0" smtClean="0"/>
              <a:t>Use these to save space. </a:t>
            </a:r>
          </a:p>
          <a:p>
            <a:endParaRPr lang="en-US" sz="2400" dirty="0" smtClean="0"/>
          </a:p>
          <a:p>
            <a:r>
              <a:rPr lang="en-US" sz="2400" dirty="0" smtClean="0"/>
              <a:t>Have an array of 1,000,000 integers in range 0..7?</a:t>
            </a:r>
          </a:p>
          <a:p>
            <a:r>
              <a:rPr lang="en-US" sz="2400" dirty="0" smtClean="0"/>
              <a:t>Use a </a:t>
            </a:r>
            <a:r>
              <a:rPr lang="en-US" sz="2400" b="1" dirty="0" smtClean="0"/>
              <a:t>byte</a:t>
            </a:r>
            <a:r>
              <a:rPr lang="en-US" sz="2400" dirty="0" smtClean="0"/>
              <a:t> array rather than an </a:t>
            </a:r>
            <a:r>
              <a:rPr lang="en-US" sz="2400" b="1" dirty="0" err="1" smtClean="0"/>
              <a:t>int</a:t>
            </a:r>
            <a:r>
              <a:rPr lang="en-US" sz="2400" dirty="0" smtClean="0"/>
              <a:t> array</a:t>
            </a:r>
            <a:endParaRPr lang="en-US" sz="2400" dirty="0"/>
          </a:p>
        </p:txBody>
      </p:sp>
      <p:sp>
        <p:nvSpPr>
          <p:cNvPr id="10" name="TextBox 15"/>
          <p:cNvSpPr txBox="1">
            <a:spLocks noChangeArrowheads="1"/>
          </p:cNvSpPr>
          <p:nvPr/>
        </p:nvSpPr>
        <p:spPr bwMode="auto">
          <a:xfrm>
            <a:off x="7239000" y="1905000"/>
            <a:ext cx="1371600" cy="830263"/>
          </a:xfrm>
          <a:prstGeom prst="rect">
            <a:avLst/>
          </a:prstGeom>
          <a:solidFill>
            <a:srgbClr val="FFF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1" name="TextBox 15"/>
          <p:cNvSpPr txBox="1">
            <a:spLocks noChangeArrowheads="1"/>
          </p:cNvSpPr>
          <p:nvPr/>
        </p:nvSpPr>
        <p:spPr bwMode="auto">
          <a:xfrm>
            <a:off x="7239000" y="2971800"/>
            <a:ext cx="1371600" cy="830263"/>
          </a:xfrm>
          <a:prstGeom prst="rect">
            <a:avLst/>
          </a:prstGeom>
          <a:solidFill>
            <a:srgbClr val="FFF0A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2" name="TextBox 11"/>
          <p:cNvSpPr txBox="1"/>
          <p:nvPr/>
        </p:nvSpPr>
        <p:spPr>
          <a:xfrm>
            <a:off x="6096000" y="4526340"/>
            <a:ext cx="2514600" cy="1569660"/>
          </a:xfrm>
          <a:prstGeom prst="rect">
            <a:avLst/>
          </a:prstGeom>
          <a:solidFill>
            <a:schemeClr val="accent1">
              <a:lumMod val="20000"/>
              <a:lumOff val="80000"/>
            </a:schemeClr>
          </a:solidFill>
        </p:spPr>
        <p:txBody>
          <a:bodyPr wrap="square" rtlCol="0">
            <a:spAutoFit/>
          </a:bodyPr>
          <a:lstStyle/>
          <a:p>
            <a:pPr algn="r"/>
            <a:r>
              <a:rPr lang="en-US" sz="2400" dirty="0" smtClean="0"/>
              <a:t>Don’t worry about this in next 7-8 weeks. Use </a:t>
            </a:r>
            <a:r>
              <a:rPr lang="en-US" sz="2400" b="1" dirty="0" err="1" smtClean="0"/>
              <a:t>int</a:t>
            </a:r>
            <a:r>
              <a:rPr lang="en-US" sz="2400" dirty="0" smtClean="0"/>
              <a:t> and </a:t>
            </a:r>
            <a:r>
              <a:rPr lang="en-US" sz="2400" b="1" dirty="0" smtClean="0"/>
              <a:t>double</a:t>
            </a:r>
            <a:r>
              <a:rPr lang="en-US" sz="2400" dirty="0" smtClean="0"/>
              <a:t>.</a:t>
            </a:r>
            <a:endParaRPr lang="en-US" sz="2400" dirty="0"/>
          </a:p>
        </p:txBody>
      </p:sp>
    </p:spTree>
    <p:extLst>
      <p:ext uri="{BB962C8B-B14F-4D97-AF65-F5344CB8AC3E}">
        <p14:creationId xmlns:p14="http://schemas.microsoft.com/office/powerpoint/2010/main" val="1039025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latin typeface="Times New Roman"/>
                <a:cs typeface="Times New Roman"/>
              </a:rPr>
              <a:t>Welcome to CS2110!</a:t>
            </a:r>
            <a:endParaRPr lang="fr-BE" sz="3600" dirty="0">
              <a:solidFill>
                <a:srgbClr val="800000"/>
              </a:solidFill>
              <a:latin typeface="Times New Roman"/>
              <a:cs typeface="Times New Roman"/>
            </a:endParaRPr>
          </a:p>
        </p:txBody>
      </p:sp>
      <p:sp>
        <p:nvSpPr>
          <p:cNvPr id="4" name="Content Placeholder 3"/>
          <p:cNvSpPr>
            <a:spLocks noGrp="1"/>
          </p:cNvSpPr>
          <p:nvPr>
            <p:ph sz="quarter" idx="1"/>
          </p:nvPr>
        </p:nvSpPr>
        <p:spPr>
          <a:xfrm>
            <a:off x="533400" y="1371600"/>
            <a:ext cx="8153400" cy="4724400"/>
          </a:xfrm>
        </p:spPr>
        <p:txBody>
          <a:bodyPr>
            <a:noAutofit/>
          </a:bodyPr>
          <a:lstStyle/>
          <a:p>
            <a:pPr marL="0" indent="0">
              <a:buNone/>
            </a:pPr>
            <a:r>
              <a:rPr lang="en-US" sz="2400" dirty="0">
                <a:latin typeface="Times New Roman"/>
                <a:cs typeface="Times New Roman"/>
              </a:rPr>
              <a:t>L</a:t>
            </a:r>
            <a:r>
              <a:rPr lang="en-US" sz="2400" dirty="0" smtClean="0">
                <a:latin typeface="Times New Roman"/>
                <a:cs typeface="Times New Roman"/>
              </a:rPr>
              <a:t>earning about:</a:t>
            </a:r>
          </a:p>
          <a:p>
            <a:r>
              <a:rPr lang="en-US" sz="2400" dirty="0" smtClean="0">
                <a:latin typeface="Times New Roman"/>
                <a:cs typeface="Times New Roman"/>
              </a:rPr>
              <a:t>OO, abstract data types, generics, Java Collections, …</a:t>
            </a:r>
          </a:p>
          <a:p>
            <a:r>
              <a:rPr lang="en-US" sz="2400" dirty="0" smtClean="0">
                <a:latin typeface="Times New Roman"/>
                <a:cs typeface="Times New Roman"/>
              </a:rPr>
              <a:t>Reasoning about complex problems, analyzing algorithms we create to solve them, and implementing algorithms with elegant, easy-to-understand, correct code</a:t>
            </a:r>
          </a:p>
          <a:p>
            <a:r>
              <a:rPr lang="en-US" sz="2400" dirty="0" smtClean="0">
                <a:latin typeface="Times New Roman"/>
                <a:cs typeface="Times New Roman"/>
              </a:rPr>
              <a:t>Testing; </a:t>
            </a:r>
            <a:r>
              <a:rPr lang="en-US" sz="2400" dirty="0">
                <a:latin typeface="Times New Roman"/>
                <a:cs typeface="Times New Roman"/>
              </a:rPr>
              <a:t>Reasoning about correctness</a:t>
            </a:r>
            <a:endParaRPr lang="en-US" sz="2400" dirty="0" smtClean="0">
              <a:latin typeface="Times New Roman"/>
              <a:cs typeface="Times New Roman"/>
            </a:endParaRPr>
          </a:p>
          <a:p>
            <a:r>
              <a:rPr lang="en-US" sz="2400" dirty="0" smtClean="0">
                <a:latin typeface="Times New Roman"/>
                <a:cs typeface="Times New Roman"/>
              </a:rPr>
              <a:t>Data structures: linked lists, trees, hash tables, graphs, etc.</a:t>
            </a:r>
          </a:p>
          <a:p>
            <a:r>
              <a:rPr lang="en-US" sz="2400" dirty="0" smtClean="0">
                <a:latin typeface="Times New Roman"/>
                <a:cs typeface="Times New Roman"/>
              </a:rPr>
              <a:t>Recursion                 </a:t>
            </a:r>
          </a:p>
          <a:p>
            <a:r>
              <a:rPr lang="en-US" sz="2400" dirty="0" smtClean="0">
                <a:latin typeface="Times New Roman"/>
                <a:cs typeface="Times New Roman"/>
              </a:rPr>
              <a:t>Algorithmic complexity</a:t>
            </a:r>
          </a:p>
          <a:p>
            <a:r>
              <a:rPr lang="en-US" sz="2400" dirty="0" smtClean="0">
                <a:latin typeface="Times New Roman"/>
                <a:cs typeface="Times New Roman"/>
              </a:rPr>
              <a:t>Parallelism —threads of execution</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latin typeface="Times New Roman"/>
                <a:cs typeface="Times New Roman"/>
              </a:rPr>
              <a:pPr/>
              <a:t>3</a:t>
            </a:fld>
            <a:endParaRPr lang="en-US">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Casting</a:t>
            </a:r>
            <a:r>
              <a:rPr lang="fr-BE" sz="3200" dirty="0" smtClean="0">
                <a:solidFill>
                  <a:srgbClr val="800000"/>
                </a:solidFill>
              </a:rPr>
              <a:t> among types</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30</a:t>
            </a:fld>
            <a:endParaRPr lang="en-US"/>
          </a:p>
        </p:txBody>
      </p:sp>
      <p:sp>
        <p:nvSpPr>
          <p:cNvPr id="9" name="TextBox 1"/>
          <p:cNvSpPr txBox="1">
            <a:spLocks noChangeArrowheads="1"/>
          </p:cNvSpPr>
          <p:nvPr/>
        </p:nvSpPr>
        <p:spPr bwMode="auto">
          <a:xfrm>
            <a:off x="457200" y="2438400"/>
            <a:ext cx="16764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any number type</a:t>
            </a:r>
          </a:p>
        </p:txBody>
      </p:sp>
      <p:cxnSp>
        <p:nvCxnSpPr>
          <p:cNvPr id="13" name="Straight Arrow Connector 16"/>
          <p:cNvCxnSpPr>
            <a:cxnSpLocks noChangeShapeType="1"/>
            <a:stCxn id="9" idx="0"/>
          </p:cNvCxnSpPr>
          <p:nvPr/>
        </p:nvCxnSpPr>
        <p:spPr bwMode="auto">
          <a:xfrm flipH="1" flipV="1">
            <a:off x="990600" y="1981200"/>
            <a:ext cx="304800" cy="4572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14" name="TextBox 20"/>
          <p:cNvSpPr txBox="1">
            <a:spLocks noChangeArrowheads="1"/>
          </p:cNvSpPr>
          <p:nvPr/>
        </p:nvSpPr>
        <p:spPr bwMode="auto">
          <a:xfrm>
            <a:off x="2743200" y="2446337"/>
            <a:ext cx="1752600" cy="8302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any number expression</a:t>
            </a:r>
          </a:p>
        </p:txBody>
      </p:sp>
      <p:cxnSp>
        <p:nvCxnSpPr>
          <p:cNvPr id="15" name="Straight Arrow Connector 21"/>
          <p:cNvCxnSpPr>
            <a:cxnSpLocks noChangeShapeType="1"/>
          </p:cNvCxnSpPr>
          <p:nvPr/>
        </p:nvCxnSpPr>
        <p:spPr bwMode="auto">
          <a:xfrm flipH="1" flipV="1">
            <a:off x="1676400" y="2057400"/>
            <a:ext cx="1638300" cy="3810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grpSp>
        <p:nvGrpSpPr>
          <p:cNvPr id="16" name="Group 15"/>
          <p:cNvGrpSpPr>
            <a:grpSpLocks/>
          </p:cNvGrpSpPr>
          <p:nvPr/>
        </p:nvGrpSpPr>
        <p:grpSpPr bwMode="auto">
          <a:xfrm>
            <a:off x="1295400" y="3500437"/>
            <a:ext cx="5518150" cy="1681163"/>
            <a:chOff x="762000" y="3124200"/>
            <a:chExt cx="5518623" cy="1680865"/>
          </a:xfrm>
        </p:grpSpPr>
        <p:sp>
          <p:nvSpPr>
            <p:cNvPr id="17" name="TextBox 10"/>
            <p:cNvSpPr txBox="1">
              <a:spLocks noChangeArrowheads="1"/>
            </p:cNvSpPr>
            <p:nvPr/>
          </p:nvSpPr>
          <p:spPr bwMode="auto">
            <a:xfrm>
              <a:off x="914400" y="3729335"/>
              <a:ext cx="5366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byte    short    int    long    float    double</a:t>
              </a:r>
            </a:p>
          </p:txBody>
        </p:sp>
        <p:sp>
          <p:nvSpPr>
            <p:cNvPr id="18" name="TextBox 11"/>
            <p:cNvSpPr txBox="1">
              <a:spLocks noChangeArrowheads="1"/>
            </p:cNvSpPr>
            <p:nvPr/>
          </p:nvSpPr>
          <p:spPr bwMode="auto">
            <a:xfrm>
              <a:off x="762000" y="3276600"/>
              <a:ext cx="1069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narrow </a:t>
              </a:r>
            </a:p>
          </p:txBody>
        </p:sp>
        <p:sp>
          <p:nvSpPr>
            <p:cNvPr id="19" name="TextBox 30"/>
            <p:cNvSpPr txBox="1">
              <a:spLocks noChangeArrowheads="1"/>
            </p:cNvSpPr>
            <p:nvPr/>
          </p:nvSpPr>
          <p:spPr bwMode="auto">
            <a:xfrm>
              <a:off x="5257800" y="3272135"/>
              <a:ext cx="88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wider</a:t>
              </a:r>
            </a:p>
          </p:txBody>
        </p:sp>
        <p:sp>
          <p:nvSpPr>
            <p:cNvPr id="20" name="TextBox 31"/>
            <p:cNvSpPr txBox="1">
              <a:spLocks noChangeArrowheads="1"/>
            </p:cNvSpPr>
            <p:nvPr/>
          </p:nvSpPr>
          <p:spPr bwMode="auto">
            <a:xfrm>
              <a:off x="1403405" y="4343400"/>
              <a:ext cx="445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must be explicit cast, may truncate</a:t>
              </a:r>
            </a:p>
          </p:txBody>
        </p:sp>
        <p:sp>
          <p:nvSpPr>
            <p:cNvPr id="21" name="TextBox 32"/>
            <p:cNvSpPr txBox="1">
              <a:spLocks noChangeArrowheads="1"/>
            </p:cNvSpPr>
            <p:nvPr/>
          </p:nvSpPr>
          <p:spPr bwMode="auto">
            <a:xfrm>
              <a:off x="2165470" y="3124200"/>
              <a:ext cx="2929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may be automatic cast</a:t>
              </a:r>
            </a:p>
          </p:txBody>
        </p:sp>
        <p:cxnSp>
          <p:nvCxnSpPr>
            <p:cNvPr id="22" name="Straight Arrow Connector 33"/>
            <p:cNvCxnSpPr>
              <a:cxnSpLocks noChangeShapeType="1"/>
            </p:cNvCxnSpPr>
            <p:nvPr/>
          </p:nvCxnSpPr>
          <p:spPr bwMode="auto">
            <a:xfrm>
              <a:off x="1981200" y="3581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cxnSp>
          <p:nvCxnSpPr>
            <p:cNvPr id="23" name="Straight Arrow Connector 36"/>
            <p:cNvCxnSpPr>
              <a:cxnSpLocks noChangeShapeType="1"/>
            </p:cNvCxnSpPr>
            <p:nvPr/>
          </p:nvCxnSpPr>
          <p:spPr bwMode="auto">
            <a:xfrm flipH="1">
              <a:off x="1981200" y="4343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grpSp>
      <p:sp>
        <p:nvSpPr>
          <p:cNvPr id="24" name="Text Box 7"/>
          <p:cNvSpPr txBox="1">
            <a:spLocks noChangeArrowheads="1"/>
          </p:cNvSpPr>
          <p:nvPr/>
        </p:nvSpPr>
        <p:spPr bwMode="auto">
          <a:xfrm>
            <a:off x="533400" y="16002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a:t>
            </a:r>
            <a:r>
              <a:rPr lang="en-US" b="1" dirty="0" err="1"/>
              <a:t>int</a:t>
            </a:r>
            <a:r>
              <a:rPr lang="en-US" dirty="0"/>
              <a:t>) 3.2    </a:t>
            </a:r>
            <a:r>
              <a:rPr lang="en-US" dirty="0" smtClean="0"/>
              <a:t>   </a:t>
            </a:r>
            <a:r>
              <a:rPr lang="en-US" dirty="0"/>
              <a:t>casts </a:t>
            </a:r>
            <a:r>
              <a:rPr lang="en-US" b="1" dirty="0"/>
              <a:t>double</a:t>
            </a:r>
            <a:r>
              <a:rPr lang="en-US" dirty="0"/>
              <a:t> value 3.2 to an </a:t>
            </a:r>
            <a:r>
              <a:rPr lang="en-US" b="1" dirty="0" err="1"/>
              <a:t>int</a:t>
            </a:r>
            <a:endParaRPr lang="en-US" dirty="0"/>
          </a:p>
        </p:txBody>
      </p:sp>
      <p:grpSp>
        <p:nvGrpSpPr>
          <p:cNvPr id="6" name="Group 5"/>
          <p:cNvGrpSpPr/>
          <p:nvPr/>
        </p:nvGrpSpPr>
        <p:grpSpPr>
          <a:xfrm>
            <a:off x="533401" y="5410200"/>
            <a:ext cx="8042420" cy="914400"/>
            <a:chOff x="533401" y="5410200"/>
            <a:chExt cx="8042420" cy="914400"/>
          </a:xfrm>
        </p:grpSpPr>
        <p:sp>
          <p:nvSpPr>
            <p:cNvPr id="3" name="TextBox 2"/>
            <p:cNvSpPr txBox="1"/>
            <p:nvPr/>
          </p:nvSpPr>
          <p:spPr>
            <a:xfrm>
              <a:off x="533401" y="5493603"/>
              <a:ext cx="3124199" cy="830997"/>
            </a:xfrm>
            <a:prstGeom prst="rect">
              <a:avLst/>
            </a:prstGeom>
            <a:noFill/>
          </p:spPr>
          <p:txBody>
            <a:bodyPr wrap="square" rtlCol="0">
              <a:spAutoFit/>
            </a:bodyPr>
            <a:lstStyle/>
            <a:p>
              <a:r>
                <a:rPr lang="en-US" sz="2400" dirty="0" smtClean="0"/>
                <a:t>(</a:t>
              </a:r>
              <a:r>
                <a:rPr lang="en-US" sz="2400" b="1" dirty="0" err="1" smtClean="0"/>
                <a:t>int</a:t>
              </a:r>
              <a:r>
                <a:rPr lang="en-US" sz="2400" dirty="0" smtClean="0"/>
                <a:t>) is a </a:t>
              </a:r>
              <a:r>
                <a:rPr lang="en-US" sz="2400" dirty="0" smtClean="0">
                  <a:solidFill>
                    <a:srgbClr val="800000"/>
                  </a:solidFill>
                </a:rPr>
                <a:t>unary prefix operator</a:t>
              </a:r>
              <a:r>
                <a:rPr lang="en-US" sz="2400" dirty="0" smtClean="0"/>
                <a:t>, just like –</a:t>
              </a:r>
              <a:endParaRPr lang="en-US" sz="2400" dirty="0"/>
            </a:p>
          </p:txBody>
        </p:sp>
        <p:sp>
          <p:nvSpPr>
            <p:cNvPr id="5" name="TextBox 4"/>
            <p:cNvSpPr txBox="1"/>
            <p:nvPr/>
          </p:nvSpPr>
          <p:spPr>
            <a:xfrm>
              <a:off x="5105400" y="5410200"/>
              <a:ext cx="3470421" cy="830997"/>
            </a:xfrm>
            <a:prstGeom prst="rect">
              <a:avLst/>
            </a:prstGeom>
            <a:noFill/>
          </p:spPr>
          <p:txBody>
            <a:bodyPr wrap="none" rtlCol="0">
              <a:spAutoFit/>
            </a:bodyPr>
            <a:lstStyle/>
            <a:p>
              <a:r>
                <a:rPr lang="en-US" sz="2400" dirty="0" smtClean="0">
                  <a:solidFill>
                    <a:srgbClr val="FF0000"/>
                  </a:solidFill>
                </a:rPr>
                <a:t>–  – 3        evaluates to  3</a:t>
              </a:r>
            </a:p>
            <a:p>
              <a:r>
                <a:rPr lang="en-US" sz="2400" dirty="0">
                  <a:solidFill>
                    <a:srgbClr val="FF0000"/>
                  </a:solidFill>
                </a:rPr>
                <a:t>–</a:t>
              </a:r>
              <a:r>
                <a:rPr lang="en-US" sz="2400" dirty="0" smtClean="0">
                  <a:solidFill>
                    <a:srgbClr val="FF0000"/>
                  </a:solidFill>
                </a:rPr>
                <a:t> (</a:t>
              </a:r>
              <a:r>
                <a:rPr lang="en-US" sz="2400" b="1" dirty="0" err="1" smtClean="0">
                  <a:solidFill>
                    <a:srgbClr val="FF0000"/>
                  </a:solidFill>
                </a:rPr>
                <a:t>int</a:t>
              </a:r>
              <a:r>
                <a:rPr lang="en-US" sz="2400" dirty="0" smtClean="0">
                  <a:solidFill>
                    <a:srgbClr val="FF0000"/>
                  </a:solidFill>
                </a:rPr>
                <a:t>) 3.2  evaluates to –3</a:t>
              </a:r>
              <a:endParaRPr lang="en-US" sz="2400" dirty="0">
                <a:solidFill>
                  <a:srgbClr val="FF0000"/>
                </a:solidFill>
              </a:endParaRPr>
            </a:p>
          </p:txBody>
        </p:sp>
      </p:gr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a:p>
        </p:txBody>
      </p:sp>
    </p:spTree>
    <p:extLst>
      <p:ext uri="{BB962C8B-B14F-4D97-AF65-F5344CB8AC3E}">
        <p14:creationId xmlns:p14="http://schemas.microsoft.com/office/powerpoint/2010/main" val="3205680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t>
            </a:r>
            <a:r>
              <a:rPr lang="fr-BE" sz="3200" dirty="0" smtClean="0">
                <a:solidFill>
                  <a:srgbClr val="800000"/>
                </a:solidFill>
              </a:rPr>
              <a:t>har is a number type!</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31</a:t>
            </a:fld>
            <a:endParaRPr lang="en-US"/>
          </a:p>
        </p:txBody>
      </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31</a:t>
            </a:fld>
            <a:endParaRPr lang="en-US"/>
          </a:p>
        </p:txBody>
      </p:sp>
      <p:grpSp>
        <p:nvGrpSpPr>
          <p:cNvPr id="29" name="Group 28"/>
          <p:cNvGrpSpPr>
            <a:grpSpLocks/>
          </p:cNvGrpSpPr>
          <p:nvPr/>
        </p:nvGrpSpPr>
        <p:grpSpPr bwMode="auto">
          <a:xfrm>
            <a:off x="457200" y="1752600"/>
            <a:ext cx="7086600" cy="1223963"/>
            <a:chOff x="685800" y="4800600"/>
            <a:chExt cx="7086600" cy="1223665"/>
          </a:xfrm>
        </p:grpSpPr>
        <p:sp>
          <p:nvSpPr>
            <p:cNvPr id="30" name="TextBox 25"/>
            <p:cNvSpPr txBox="1">
              <a:spLocks noChangeArrowheads="1"/>
            </p:cNvSpPr>
            <p:nvPr/>
          </p:nvSpPr>
          <p:spPr bwMode="auto">
            <a:xfrm>
              <a:off x="685800" y="48006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char</a:t>
              </a:r>
              <a:r>
                <a:rPr lang="en-US" dirty="0"/>
                <a:t>  is a number type:     (</a:t>
              </a:r>
              <a:r>
                <a:rPr lang="en-US" b="1" dirty="0" err="1"/>
                <a:t>int</a:t>
              </a:r>
              <a:r>
                <a:rPr lang="en-US" dirty="0"/>
                <a:t>) </a:t>
              </a:r>
              <a:r>
                <a:rPr lang="fr-FR" b="1" dirty="0">
                  <a:solidFill>
                    <a:srgbClr val="008000"/>
                  </a:solidFill>
                </a:rPr>
                <a:t>'</a:t>
              </a:r>
              <a:r>
                <a:rPr lang="en-US" b="1" dirty="0">
                  <a:solidFill>
                    <a:srgbClr val="008000"/>
                  </a:solidFill>
                </a:rPr>
                <a:t>V</a:t>
              </a:r>
              <a:r>
                <a:rPr lang="fr-FR" b="1" dirty="0">
                  <a:solidFill>
                    <a:srgbClr val="008000"/>
                  </a:solidFill>
                </a:rPr>
                <a:t>'</a:t>
              </a:r>
              <a:r>
                <a:rPr lang="en-US" dirty="0"/>
                <a:t>         (</a:t>
              </a:r>
              <a:r>
                <a:rPr lang="en-US" b="1" dirty="0"/>
                <a:t>char</a:t>
              </a:r>
              <a:r>
                <a:rPr lang="en-US" dirty="0"/>
                <a:t>) 86          </a:t>
              </a:r>
            </a:p>
          </p:txBody>
        </p:sp>
        <p:grpSp>
          <p:nvGrpSpPr>
            <p:cNvPr id="31" name="Group 35858"/>
            <p:cNvGrpSpPr>
              <a:grpSpLocks/>
            </p:cNvGrpSpPr>
            <p:nvPr/>
          </p:nvGrpSpPr>
          <p:grpSpPr bwMode="auto">
            <a:xfrm>
              <a:off x="1143000" y="5257800"/>
              <a:ext cx="3886200" cy="766352"/>
              <a:chOff x="1143000" y="5257800"/>
              <a:chExt cx="3886200" cy="766352"/>
            </a:xfrm>
          </p:grpSpPr>
          <p:cxnSp>
            <p:nvCxnSpPr>
              <p:cNvPr id="36" name="Straight Arrow Connector 47"/>
              <p:cNvCxnSpPr>
                <a:cxnSpLocks noChangeShapeType="1"/>
              </p:cNvCxnSpPr>
              <p:nvPr/>
            </p:nvCxnSpPr>
            <p:spPr bwMode="auto">
              <a:xfrm flipV="1">
                <a:off x="45720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37" name="TextBox 46"/>
              <p:cNvSpPr txBox="1">
                <a:spLocks noChangeArrowheads="1"/>
              </p:cNvSpPr>
              <p:nvPr/>
            </p:nvSpPr>
            <p:spPr bwMode="auto">
              <a:xfrm>
                <a:off x="1143000" y="5562600"/>
                <a:ext cx="3886200" cy="46155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Unicode </a:t>
                </a:r>
                <a:r>
                  <a:rPr lang="en-US" dirty="0" err="1" smtClean="0"/>
                  <a:t>repr</a:t>
                </a:r>
                <a:r>
                  <a:rPr lang="en-US" dirty="0" smtClean="0"/>
                  <a:t>. in decimal: </a:t>
                </a:r>
                <a:r>
                  <a:rPr lang="en-US" dirty="0"/>
                  <a:t>86</a:t>
                </a:r>
              </a:p>
            </p:txBody>
          </p:sp>
          <p:cxnSp>
            <p:nvCxnSpPr>
              <p:cNvPr id="38" name="Straight Connector 35856"/>
              <p:cNvCxnSpPr>
                <a:cxnSpLocks noChangeShapeType="1"/>
              </p:cNvCxnSpPr>
              <p:nvPr/>
            </p:nvCxnSpPr>
            <p:spPr bwMode="auto">
              <a:xfrm>
                <a:off x="4038600" y="5257800"/>
                <a:ext cx="9906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cxnSp>
        </p:grpSp>
        <p:grpSp>
          <p:nvGrpSpPr>
            <p:cNvPr id="32" name="Group 35859"/>
            <p:cNvGrpSpPr>
              <a:grpSpLocks/>
            </p:cNvGrpSpPr>
            <p:nvPr/>
          </p:nvGrpSpPr>
          <p:grpSpPr bwMode="auto">
            <a:xfrm>
              <a:off x="5791200" y="5257800"/>
              <a:ext cx="1143000" cy="766465"/>
              <a:chOff x="5791200" y="5257800"/>
              <a:chExt cx="1143000" cy="766465"/>
            </a:xfrm>
          </p:grpSpPr>
          <p:cxnSp>
            <p:nvCxnSpPr>
              <p:cNvPr id="33" name="Straight Arrow Connector 57"/>
              <p:cNvCxnSpPr>
                <a:cxnSpLocks noChangeShapeType="1"/>
              </p:cNvCxnSpPr>
              <p:nvPr/>
            </p:nvCxnSpPr>
            <p:spPr bwMode="auto">
              <a:xfrm flipV="1">
                <a:off x="63246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34" name="TextBox 58"/>
              <p:cNvSpPr txBox="1">
                <a:spLocks noChangeArrowheads="1"/>
              </p:cNvSpPr>
              <p:nvPr/>
            </p:nvSpPr>
            <p:spPr bwMode="auto">
              <a:xfrm>
                <a:off x="6096000" y="5562600"/>
                <a:ext cx="685800"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b="1"/>
                  <a:t>'</a:t>
                </a:r>
                <a:r>
                  <a:rPr lang="en-US" b="1"/>
                  <a:t>V</a:t>
                </a:r>
                <a:r>
                  <a:rPr lang="fr-FR" b="1"/>
                  <a:t>'</a:t>
                </a:r>
                <a:endParaRPr lang="en-US"/>
              </a:p>
            </p:txBody>
          </p:sp>
          <p:cxnSp>
            <p:nvCxnSpPr>
              <p:cNvPr id="35" name="Straight Connector 59"/>
              <p:cNvCxnSpPr>
                <a:cxnSpLocks noChangeShapeType="1"/>
              </p:cNvCxnSpPr>
              <p:nvPr/>
            </p:nvCxnSpPr>
            <p:spPr bwMode="auto">
              <a:xfrm>
                <a:off x="5791200" y="5257800"/>
                <a:ext cx="11430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cxnSp>
        </p:grpSp>
      </p:grpSp>
      <p:sp>
        <p:nvSpPr>
          <p:cNvPr id="7" name="TextBox 6"/>
          <p:cNvSpPr txBox="1"/>
          <p:nvPr/>
        </p:nvSpPr>
        <p:spPr>
          <a:xfrm>
            <a:off x="533400" y="3352800"/>
            <a:ext cx="8077200" cy="830997"/>
          </a:xfrm>
          <a:prstGeom prst="rect">
            <a:avLst/>
          </a:prstGeom>
          <a:noFill/>
        </p:spPr>
        <p:txBody>
          <a:bodyPr wrap="square" rtlCol="0">
            <a:spAutoFit/>
          </a:bodyPr>
          <a:lstStyle/>
          <a:p>
            <a:r>
              <a:rPr lang="en-US" sz="2400" dirty="0" smtClean="0"/>
              <a:t>Unicode: 16-bit char </a:t>
            </a:r>
            <a:r>
              <a:rPr lang="en-US" sz="2400" dirty="0" err="1" smtClean="0"/>
              <a:t>repr</a:t>
            </a:r>
            <a:r>
              <a:rPr lang="en-US" sz="2400" dirty="0" smtClean="0"/>
              <a:t>. </a:t>
            </a:r>
            <a:r>
              <a:rPr lang="en-US" sz="2400" dirty="0"/>
              <a:t>E</a:t>
            </a:r>
            <a:r>
              <a:rPr lang="en-US" sz="2400" dirty="0" smtClean="0"/>
              <a:t>ncodes chars in just about all languages.  In java, use hexadecimal (base 16) char literals:</a:t>
            </a:r>
            <a:endParaRPr lang="en-US" sz="2400" dirty="0">
              <a:solidFill>
                <a:srgbClr val="800000"/>
              </a:solidFill>
            </a:endParaRPr>
          </a:p>
        </p:txBody>
      </p:sp>
      <p:sp>
        <p:nvSpPr>
          <p:cNvPr id="8" name="TextBox 7"/>
          <p:cNvSpPr txBox="1"/>
          <p:nvPr/>
        </p:nvSpPr>
        <p:spPr>
          <a:xfrm>
            <a:off x="457200" y="4495800"/>
            <a:ext cx="2286000" cy="1754327"/>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u0041</a:t>
            </a:r>
            <a:r>
              <a:rPr lang="fr-FR" dirty="0">
                <a:solidFill>
                  <a:srgbClr val="000000"/>
                </a:solidFill>
              </a:rPr>
              <a:t>'</a:t>
            </a:r>
            <a:r>
              <a:rPr lang="fr-FR" dirty="0" smtClean="0">
                <a:solidFill>
                  <a:srgbClr val="000000"/>
                </a:solidFill>
              </a:rPr>
              <a:t>  </a:t>
            </a:r>
            <a:r>
              <a:rPr lang="fr-FR" dirty="0" err="1" smtClean="0">
                <a:solidFill>
                  <a:srgbClr val="000000"/>
                </a:solidFill>
              </a:rPr>
              <a:t>is</a:t>
            </a:r>
            <a:r>
              <a:rPr lang="fr-FR" dirty="0" smtClean="0">
                <a:solidFill>
                  <a:srgbClr val="000000"/>
                </a:solidFill>
              </a:rPr>
              <a:t>  </a:t>
            </a:r>
            <a:r>
              <a:rPr lang="fr-FR" dirty="0">
                <a:solidFill>
                  <a:srgbClr val="000000"/>
                </a:solidFill>
              </a:rPr>
              <a:t>'</a:t>
            </a:r>
            <a:r>
              <a:rPr lang="fr-FR" dirty="0" smtClean="0">
                <a:solidFill>
                  <a:srgbClr val="000000"/>
                </a:solidFill>
              </a:rPr>
              <a:t>A</a:t>
            </a:r>
            <a:r>
              <a:rPr lang="fr-FR" dirty="0">
                <a:solidFill>
                  <a:srgbClr val="000000"/>
                </a:solidFill>
              </a:rPr>
              <a:t>'</a:t>
            </a:r>
            <a:r>
              <a:rPr lang="fr-FR" dirty="0" smtClean="0">
                <a:solidFill>
                  <a:srgbClr val="000000"/>
                </a:solidFill>
              </a:rPr>
              <a:t> </a:t>
            </a:r>
          </a:p>
          <a:p>
            <a:r>
              <a:rPr lang="fr-FR" dirty="0">
                <a:solidFill>
                  <a:srgbClr val="000000"/>
                </a:solidFill>
              </a:rPr>
              <a:t>'\</a:t>
            </a:r>
            <a:r>
              <a:rPr lang="fr-FR" dirty="0" smtClean="0">
                <a:solidFill>
                  <a:srgbClr val="000000"/>
                </a:solidFill>
              </a:rPr>
              <a:t>u0042</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B' </a:t>
            </a:r>
          </a:p>
          <a:p>
            <a:endParaRPr lang="fr-FR" dirty="0">
              <a:solidFill>
                <a:srgbClr val="000000"/>
              </a:solidFill>
            </a:endParaRPr>
          </a:p>
          <a:p>
            <a:r>
              <a:rPr lang="fr-FR" dirty="0">
                <a:solidFill>
                  <a:srgbClr val="000000"/>
                </a:solidFill>
              </a:rPr>
              <a:t>'\</a:t>
            </a:r>
            <a:r>
              <a:rPr lang="fr-FR" dirty="0" smtClean="0">
                <a:solidFill>
                  <a:srgbClr val="000000"/>
                </a:solidFill>
              </a:rPr>
              <a:t>u0056</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V</a:t>
            </a:r>
            <a:r>
              <a:rPr lang="fr-FR" dirty="0">
                <a:solidFill>
                  <a:srgbClr val="000000"/>
                </a:solidFill>
              </a:rPr>
              <a:t>'</a:t>
            </a:r>
            <a:endParaRPr lang="fr-FR" dirty="0" smtClean="0">
              <a:solidFill>
                <a:srgbClr val="000000"/>
              </a:solidFill>
            </a:endParaRPr>
          </a:p>
          <a:p>
            <a:r>
              <a:rPr lang="fr-FR" dirty="0" smtClean="0">
                <a:solidFill>
                  <a:srgbClr val="000000"/>
                </a:solidFill>
              </a:rPr>
              <a:t> </a:t>
            </a:r>
            <a:endParaRPr lang="fr-FR" dirty="0">
              <a:solidFill>
                <a:srgbClr val="000000"/>
              </a:solidFill>
            </a:endParaRPr>
          </a:p>
          <a:p>
            <a:r>
              <a:rPr lang="fr-FR" dirty="0">
                <a:solidFill>
                  <a:srgbClr val="000000"/>
                </a:solidFill>
              </a:rPr>
              <a:t>'\</a:t>
            </a:r>
            <a:r>
              <a:rPr lang="fr-FR" dirty="0" smtClean="0">
                <a:solidFill>
                  <a:srgbClr val="000000"/>
                </a:solidFill>
              </a:rPr>
              <a:t>u0024'  </a:t>
            </a:r>
            <a:r>
              <a:rPr lang="fr-FR" dirty="0" err="1">
                <a:solidFill>
                  <a:srgbClr val="000000"/>
                </a:solidFill>
              </a:rPr>
              <a:t>is</a:t>
            </a:r>
            <a:r>
              <a:rPr lang="fr-FR" dirty="0">
                <a:solidFill>
                  <a:srgbClr val="000000"/>
                </a:solidFill>
              </a:rPr>
              <a:t>  </a:t>
            </a:r>
            <a:r>
              <a:rPr lang="fr-FR" dirty="0" smtClean="0">
                <a:solidFill>
                  <a:srgbClr val="000000"/>
                </a:solidFill>
              </a:rPr>
              <a:t>‘</a:t>
            </a:r>
            <a:r>
              <a:rPr lang="fr-FR" dirty="0">
                <a:solidFill>
                  <a:srgbClr val="000000"/>
                </a:solidFill>
              </a:rPr>
              <a:t>$</a:t>
            </a:r>
            <a:r>
              <a:rPr lang="fr-FR" dirty="0" smtClean="0">
                <a:solidFill>
                  <a:srgbClr val="000000"/>
                </a:solidFill>
              </a:rPr>
              <a:t>'</a:t>
            </a:r>
            <a:endParaRPr lang="fr-FR" dirty="0">
              <a:solidFill>
                <a:srgbClr val="000000"/>
              </a:solidFill>
            </a:endParaRPr>
          </a:p>
        </p:txBody>
      </p:sp>
      <p:sp>
        <p:nvSpPr>
          <p:cNvPr id="3" name="Rectangle 2"/>
          <p:cNvSpPr/>
          <p:nvPr/>
        </p:nvSpPr>
        <p:spPr>
          <a:xfrm>
            <a:off x="5410200" y="5943600"/>
            <a:ext cx="2819853" cy="461665"/>
          </a:xfrm>
          <a:prstGeom prst="rect">
            <a:avLst/>
          </a:prstGeom>
          <a:solidFill>
            <a:schemeClr val="accent2">
              <a:lumMod val="20000"/>
              <a:lumOff val="80000"/>
            </a:schemeClr>
          </a:solidFill>
        </p:spPr>
        <p:txBody>
          <a:bodyPr wrap="none">
            <a:spAutoFit/>
          </a:bodyPr>
          <a:lstStyle/>
          <a:p>
            <a:r>
              <a:rPr lang="en-US" sz="2400" dirty="0"/>
              <a:t>See </a:t>
            </a:r>
            <a:r>
              <a:rPr lang="en-US" sz="2400" dirty="0" err="1">
                <a:solidFill>
                  <a:srgbClr val="800000"/>
                </a:solidFill>
              </a:rPr>
              <a:t>www.unicode.org</a:t>
            </a:r>
            <a:endParaRPr lang="en-US" sz="2400" dirty="0"/>
          </a:p>
        </p:txBody>
      </p:sp>
      <p:sp>
        <p:nvSpPr>
          <p:cNvPr id="19" name="TextBox 18"/>
          <p:cNvSpPr txBox="1"/>
          <p:nvPr/>
        </p:nvSpPr>
        <p:spPr>
          <a:xfrm>
            <a:off x="2819400" y="4495800"/>
            <a:ext cx="5105400" cy="1200329"/>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u0950'  </a:t>
            </a:r>
            <a:r>
              <a:rPr lang="fr-FR" dirty="0" err="1" smtClean="0">
                <a:solidFill>
                  <a:srgbClr val="000000"/>
                </a:solidFill>
              </a:rPr>
              <a:t>is</a:t>
            </a:r>
            <a:r>
              <a:rPr lang="fr-FR" dirty="0">
                <a:solidFill>
                  <a:srgbClr val="000000"/>
                </a:solidFill>
              </a:rPr>
              <a:t>  '</a:t>
            </a:r>
            <a:r>
              <a:rPr lang="fr-FR" dirty="0" err="1" smtClean="0">
                <a:solidFill>
                  <a:srgbClr val="000000"/>
                </a:solidFill>
              </a:rPr>
              <a:t>ॐ</a:t>
            </a:r>
            <a:r>
              <a:rPr lang="fr-FR" dirty="0" smtClean="0">
                <a:solidFill>
                  <a:srgbClr val="000000"/>
                </a:solidFill>
              </a:rPr>
              <a:t>’     —</a:t>
            </a:r>
            <a:r>
              <a:rPr lang="fr-FR" dirty="0">
                <a:solidFill>
                  <a:srgbClr val="000000"/>
                </a:solidFill>
              </a:rPr>
              <a:t>O</a:t>
            </a:r>
            <a:r>
              <a:rPr lang="fr-FR" dirty="0" smtClean="0">
                <a:solidFill>
                  <a:srgbClr val="000000"/>
                </a:solidFill>
              </a:rPr>
              <a:t>m, the </a:t>
            </a:r>
            <a:r>
              <a:rPr lang="fr-FR" dirty="0" err="1" smtClean="0">
                <a:solidFill>
                  <a:srgbClr val="000000"/>
                </a:solidFill>
              </a:rPr>
              <a:t>sound</a:t>
            </a:r>
            <a:r>
              <a:rPr lang="fr-FR" dirty="0" smtClean="0">
                <a:solidFill>
                  <a:srgbClr val="000000"/>
                </a:solidFill>
              </a:rPr>
              <a:t> of the </a:t>
            </a:r>
            <a:r>
              <a:rPr lang="fr-FR" dirty="0" err="1" smtClean="0">
                <a:solidFill>
                  <a:srgbClr val="000000"/>
                </a:solidFill>
              </a:rPr>
              <a:t>universe</a:t>
            </a:r>
            <a:r>
              <a:rPr lang="fr-FR" dirty="0" smtClean="0">
                <a:solidFill>
                  <a:srgbClr val="000000"/>
                </a:solidFill>
              </a:rPr>
              <a:t> </a:t>
            </a:r>
          </a:p>
          <a:p>
            <a:r>
              <a:rPr lang="fr-FR" dirty="0">
                <a:solidFill>
                  <a:srgbClr val="000000"/>
                </a:solidFill>
              </a:rPr>
              <a:t>'\</a:t>
            </a:r>
            <a:r>
              <a:rPr lang="fr-FR" dirty="0" smtClean="0">
                <a:solidFill>
                  <a:srgbClr val="000000"/>
                </a:solidFill>
              </a:rPr>
              <a:t>u5927'  </a:t>
            </a:r>
            <a:r>
              <a:rPr lang="fr-FR" dirty="0" err="1">
                <a:solidFill>
                  <a:srgbClr val="000000"/>
                </a:solidFill>
              </a:rPr>
              <a:t>is</a:t>
            </a:r>
            <a:r>
              <a:rPr lang="fr-FR" dirty="0">
                <a:solidFill>
                  <a:srgbClr val="000000"/>
                </a:solidFill>
              </a:rPr>
              <a:t>  '</a:t>
            </a:r>
            <a:r>
              <a:rPr lang="fr-FR" dirty="0" err="1" smtClean="0">
                <a:solidFill>
                  <a:srgbClr val="000000"/>
                </a:solidFill>
              </a:rPr>
              <a:t>大</a:t>
            </a:r>
            <a:r>
              <a:rPr lang="fr-FR" dirty="0">
                <a:solidFill>
                  <a:srgbClr val="000000"/>
                </a:solidFill>
              </a:rPr>
              <a:t>' </a:t>
            </a:r>
            <a:r>
              <a:rPr lang="fr-FR" dirty="0" smtClean="0">
                <a:solidFill>
                  <a:srgbClr val="000000"/>
                </a:solidFill>
              </a:rPr>
              <a:t>    —</a:t>
            </a:r>
            <a:r>
              <a:rPr lang="fr-FR" dirty="0" err="1" smtClean="0">
                <a:solidFill>
                  <a:srgbClr val="000000"/>
                </a:solidFill>
              </a:rPr>
              <a:t>大</a:t>
            </a:r>
            <a:r>
              <a:rPr lang="ja-JP" altLang="en-US" dirty="0" smtClean="0">
                <a:solidFill>
                  <a:srgbClr val="000000"/>
                </a:solidFill>
              </a:rPr>
              <a:t>衛</a:t>
            </a:r>
            <a:r>
              <a:rPr lang="en-US" altLang="ja-JP" dirty="0" smtClean="0">
                <a:solidFill>
                  <a:srgbClr val="000000"/>
                </a:solidFill>
              </a:rPr>
              <a:t> is (I think) a transliteration</a:t>
            </a:r>
            <a:endParaRPr lang="fr-FR" dirty="0">
              <a:solidFill>
                <a:srgbClr val="000000"/>
              </a:solidFill>
            </a:endParaRPr>
          </a:p>
          <a:p>
            <a:r>
              <a:rPr lang="fr-FR" dirty="0">
                <a:solidFill>
                  <a:srgbClr val="000000"/>
                </a:solidFill>
              </a:rPr>
              <a:t>'\</a:t>
            </a:r>
            <a:r>
              <a:rPr lang="fr-FR" dirty="0" smtClean="0">
                <a:solidFill>
                  <a:srgbClr val="000000"/>
                </a:solidFill>
              </a:rPr>
              <a:t>u885b'  </a:t>
            </a:r>
            <a:r>
              <a:rPr lang="fr-FR" dirty="0" err="1">
                <a:solidFill>
                  <a:srgbClr val="000000"/>
                </a:solidFill>
              </a:rPr>
              <a:t>is</a:t>
            </a:r>
            <a:r>
              <a:rPr lang="fr-FR" dirty="0">
                <a:solidFill>
                  <a:srgbClr val="000000"/>
                </a:solidFill>
              </a:rPr>
              <a:t>  '</a:t>
            </a:r>
            <a:r>
              <a:rPr lang="ja-JP" altLang="en-US" dirty="0" smtClean="0">
                <a:solidFill>
                  <a:srgbClr val="000000"/>
                </a:solidFill>
              </a:rPr>
              <a:t>衛</a:t>
            </a:r>
            <a:r>
              <a:rPr lang="fr-FR" dirty="0" smtClean="0">
                <a:solidFill>
                  <a:srgbClr val="000000"/>
                </a:solidFill>
              </a:rPr>
              <a:t>'         of David </a:t>
            </a:r>
            <a:r>
              <a:rPr lang="fr-FR" dirty="0" err="1" smtClean="0">
                <a:solidFill>
                  <a:srgbClr val="000000"/>
                </a:solidFill>
              </a:rPr>
              <a:t>into</a:t>
            </a:r>
            <a:r>
              <a:rPr lang="fr-FR" dirty="0" smtClean="0">
                <a:solidFill>
                  <a:srgbClr val="000000"/>
                </a:solidFill>
              </a:rPr>
              <a:t> </a:t>
            </a:r>
            <a:r>
              <a:rPr lang="fr-FR" dirty="0" err="1" smtClean="0">
                <a:solidFill>
                  <a:srgbClr val="000000"/>
                </a:solidFill>
              </a:rPr>
              <a:t>Chinese</a:t>
            </a:r>
            <a:r>
              <a:rPr lang="fr-FR" dirty="0" smtClean="0">
                <a:solidFill>
                  <a:srgbClr val="000000"/>
                </a:solidFill>
              </a:rPr>
              <a:t> (Da Wei)</a:t>
            </a:r>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1037065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Basic variable </a:t>
            </a:r>
            <a:r>
              <a:rPr lang="fr-BE" sz="3200" dirty="0">
                <a:solidFill>
                  <a:srgbClr val="800000"/>
                </a:solidFill>
              </a:rPr>
              <a:t>d</a:t>
            </a:r>
            <a:r>
              <a:rPr lang="fr-BE" sz="3200" dirty="0" smtClean="0">
                <a:solidFill>
                  <a:srgbClr val="800000"/>
                </a:solidFill>
              </a:rPr>
              <a:t>eclaration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32</a:t>
            </a:fld>
            <a:endParaRPr lang="en-US"/>
          </a:p>
        </p:txBody>
      </p:sp>
      <p:sp>
        <p:nvSpPr>
          <p:cNvPr id="26" name="TextBox 26"/>
          <p:cNvSpPr txBox="1">
            <a:spLocks noChangeArrowheads="1"/>
          </p:cNvSpPr>
          <p:nvPr/>
        </p:nvSpPr>
        <p:spPr bwMode="auto">
          <a:xfrm>
            <a:off x="6934200" y="533400"/>
            <a:ext cx="1322388" cy="461963"/>
          </a:xfrm>
          <a:prstGeom prst="rect">
            <a:avLst/>
          </a:prstGeom>
          <a:solidFill>
            <a:srgbClr val="E5F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Page A-6</a:t>
            </a:r>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28" name="Text Box 14"/>
          <p:cNvSpPr txBox="1">
            <a:spLocks noChangeArrowheads="1"/>
          </p:cNvSpPr>
          <p:nvPr/>
        </p:nvSpPr>
        <p:spPr bwMode="auto">
          <a:xfrm>
            <a:off x="533400" y="1600200"/>
            <a:ext cx="777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sz="2200" b="1" dirty="0" smtClean="0">
                <a:solidFill>
                  <a:srgbClr val="741621"/>
                </a:solidFill>
              </a:rPr>
              <a:t>Declaration</a:t>
            </a:r>
            <a:r>
              <a:rPr lang="en-US" sz="2200" dirty="0" smtClean="0"/>
              <a:t>: </a:t>
            </a:r>
            <a:r>
              <a:rPr lang="en-US" sz="2200" dirty="0"/>
              <a:t>gives name of variable, type of value it can contain</a:t>
            </a:r>
          </a:p>
        </p:txBody>
      </p:sp>
      <p:sp>
        <p:nvSpPr>
          <p:cNvPr id="29" name="Text Box 16"/>
          <p:cNvSpPr txBox="1">
            <a:spLocks noChangeArrowheads="1"/>
          </p:cNvSpPr>
          <p:nvPr/>
        </p:nvSpPr>
        <p:spPr bwMode="auto">
          <a:xfrm>
            <a:off x="609600" y="22098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p:txBody>
      </p:sp>
      <p:sp>
        <p:nvSpPr>
          <p:cNvPr id="30" name="Text Box 17"/>
          <p:cNvSpPr txBox="1">
            <a:spLocks noChangeArrowheads="1"/>
          </p:cNvSpPr>
          <p:nvPr/>
        </p:nvSpPr>
        <p:spPr bwMode="auto">
          <a:xfrm>
            <a:off x="3276600" y="2236788"/>
            <a:ext cx="5029200" cy="430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a:t>Declaration of </a:t>
            </a:r>
            <a:r>
              <a:rPr lang="en-US" sz="2200">
                <a:solidFill>
                  <a:srgbClr val="800000"/>
                </a:solidFill>
              </a:rPr>
              <a:t>x</a:t>
            </a:r>
            <a:r>
              <a:rPr lang="en-US" sz="2200"/>
              <a:t>, can contain an </a:t>
            </a:r>
            <a:r>
              <a:rPr lang="en-US" sz="2200" b="1">
                <a:solidFill>
                  <a:srgbClr val="800000"/>
                </a:solidFill>
              </a:rPr>
              <a:t>int</a:t>
            </a:r>
            <a:r>
              <a:rPr lang="en-US" sz="2200">
                <a:solidFill>
                  <a:srgbClr val="800000"/>
                </a:solidFill>
              </a:rPr>
              <a:t> </a:t>
            </a:r>
            <a:r>
              <a:rPr lang="en-US" sz="2200"/>
              <a:t>value</a:t>
            </a:r>
          </a:p>
        </p:txBody>
      </p:sp>
      <p:grpSp>
        <p:nvGrpSpPr>
          <p:cNvPr id="31" name="Group 30"/>
          <p:cNvGrpSpPr>
            <a:grpSpLocks/>
          </p:cNvGrpSpPr>
          <p:nvPr/>
        </p:nvGrpSpPr>
        <p:grpSpPr bwMode="auto">
          <a:xfrm>
            <a:off x="609600" y="2895600"/>
            <a:ext cx="7848600" cy="2971800"/>
            <a:chOff x="685800" y="2362200"/>
            <a:chExt cx="7848600" cy="2971800"/>
          </a:xfrm>
        </p:grpSpPr>
        <p:sp>
          <p:nvSpPr>
            <p:cNvPr id="32" name="Text Box 13"/>
            <p:cNvSpPr txBox="1">
              <a:spLocks noChangeArrowheads="1"/>
            </p:cNvSpPr>
            <p:nvPr/>
          </p:nvSpPr>
          <p:spPr bwMode="auto">
            <a:xfrm>
              <a:off x="3733800" y="46482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20.1</a:t>
              </a:r>
            </a:p>
          </p:txBody>
        </p:sp>
        <p:sp>
          <p:nvSpPr>
            <p:cNvPr id="33" name="Text Box 14"/>
            <p:cNvSpPr txBox="1">
              <a:spLocks noChangeArrowheads="1"/>
            </p:cNvSpPr>
            <p:nvPr/>
          </p:nvSpPr>
          <p:spPr bwMode="auto">
            <a:xfrm>
              <a:off x="2819400" y="46482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area</a:t>
              </a:r>
            </a:p>
          </p:txBody>
        </p:sp>
        <p:sp>
          <p:nvSpPr>
            <p:cNvPr id="34" name="Text Box 16"/>
            <p:cNvSpPr txBox="1">
              <a:spLocks noChangeArrowheads="1"/>
            </p:cNvSpPr>
            <p:nvPr/>
          </p:nvSpPr>
          <p:spPr bwMode="auto">
            <a:xfrm>
              <a:off x="4572000" y="4876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double</a:t>
              </a:r>
            </a:p>
          </p:txBody>
        </p:sp>
        <p:grpSp>
          <p:nvGrpSpPr>
            <p:cNvPr id="35" name="Group 3"/>
            <p:cNvGrpSpPr>
              <a:grpSpLocks/>
            </p:cNvGrpSpPr>
            <p:nvPr/>
          </p:nvGrpSpPr>
          <p:grpSpPr bwMode="auto">
            <a:xfrm>
              <a:off x="685800" y="2362200"/>
              <a:ext cx="7848600" cy="762000"/>
              <a:chOff x="685800" y="2362200"/>
              <a:chExt cx="7848600" cy="762000"/>
            </a:xfrm>
          </p:grpSpPr>
          <p:sp>
            <p:nvSpPr>
              <p:cNvPr id="36" name="Text Box 18"/>
              <p:cNvSpPr txBox="1">
                <a:spLocks noChangeArrowheads="1"/>
              </p:cNvSpPr>
              <p:nvPr/>
            </p:nvSpPr>
            <p:spPr bwMode="auto">
              <a:xfrm>
                <a:off x="685800" y="23622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double </a:t>
                </a:r>
                <a:r>
                  <a:rPr lang="en-US" sz="2200"/>
                  <a:t>area;</a:t>
                </a:r>
              </a:p>
            </p:txBody>
          </p:sp>
          <p:sp>
            <p:nvSpPr>
              <p:cNvPr id="37" name="Text Box 19"/>
              <p:cNvSpPr txBox="1">
                <a:spLocks noChangeArrowheads="1"/>
              </p:cNvSpPr>
              <p:nvPr/>
            </p:nvSpPr>
            <p:spPr bwMode="auto">
              <a:xfrm>
                <a:off x="3352800" y="2362200"/>
                <a:ext cx="5181600" cy="7620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area</a:t>
                </a:r>
                <a:r>
                  <a:rPr lang="en-US" sz="2200" dirty="0"/>
                  <a:t>, can contain a </a:t>
                </a:r>
                <a:r>
                  <a:rPr lang="en-US" sz="2200" b="1" dirty="0">
                    <a:solidFill>
                      <a:srgbClr val="800000"/>
                    </a:solidFill>
                  </a:rPr>
                  <a:t>double</a:t>
                </a:r>
                <a:r>
                  <a:rPr lang="en-US" sz="2200" dirty="0">
                    <a:solidFill>
                      <a:srgbClr val="800000"/>
                    </a:solidFill>
                  </a:rPr>
                  <a:t> </a:t>
                </a:r>
                <a:r>
                  <a:rPr lang="en-US" sz="2200" dirty="0"/>
                  <a:t>value</a:t>
                </a:r>
              </a:p>
            </p:txBody>
          </p:sp>
        </p:grpSp>
      </p:grpSp>
      <p:sp>
        <p:nvSpPr>
          <p:cNvPr id="38" name="Text Box 8"/>
          <p:cNvSpPr txBox="1">
            <a:spLocks noChangeArrowheads="1"/>
          </p:cNvSpPr>
          <p:nvPr/>
        </p:nvSpPr>
        <p:spPr bwMode="auto">
          <a:xfrm>
            <a:off x="1295400" y="5181600"/>
            <a:ext cx="5334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5</a:t>
            </a:r>
          </a:p>
        </p:txBody>
      </p:sp>
      <p:sp>
        <p:nvSpPr>
          <p:cNvPr id="39" name="Text Box 10"/>
          <p:cNvSpPr txBox="1">
            <a:spLocks noChangeArrowheads="1"/>
          </p:cNvSpPr>
          <p:nvPr/>
        </p:nvSpPr>
        <p:spPr bwMode="auto">
          <a:xfrm>
            <a:off x="685800" y="5181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x</a:t>
            </a:r>
          </a:p>
        </p:txBody>
      </p:sp>
      <p:sp>
        <p:nvSpPr>
          <p:cNvPr id="40" name="Text Box 12"/>
          <p:cNvSpPr txBox="1">
            <a:spLocks noChangeArrowheads="1"/>
          </p:cNvSpPr>
          <p:nvPr/>
        </p:nvSpPr>
        <p:spPr bwMode="auto">
          <a:xfrm>
            <a:off x="1828800" y="5334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p>
        </p:txBody>
      </p:sp>
      <p:grpSp>
        <p:nvGrpSpPr>
          <p:cNvPr id="41" name="Group 40"/>
          <p:cNvGrpSpPr>
            <a:grpSpLocks/>
          </p:cNvGrpSpPr>
          <p:nvPr/>
        </p:nvGrpSpPr>
        <p:grpSpPr bwMode="auto">
          <a:xfrm>
            <a:off x="609600" y="3810000"/>
            <a:ext cx="7848600" cy="2057400"/>
            <a:chOff x="685800" y="3429000"/>
            <a:chExt cx="7848600" cy="2057400"/>
          </a:xfrm>
        </p:grpSpPr>
        <p:grpSp>
          <p:nvGrpSpPr>
            <p:cNvPr id="42" name="Group 2"/>
            <p:cNvGrpSpPr>
              <a:grpSpLocks/>
            </p:cNvGrpSpPr>
            <p:nvPr/>
          </p:nvGrpSpPr>
          <p:grpSpPr bwMode="auto">
            <a:xfrm>
              <a:off x="685800" y="3429000"/>
              <a:ext cx="7848600" cy="769441"/>
              <a:chOff x="685800" y="3429000"/>
              <a:chExt cx="7848600" cy="769441"/>
            </a:xfrm>
          </p:grpSpPr>
          <p:sp>
            <p:nvSpPr>
              <p:cNvPr id="47" name="Text Box 18"/>
              <p:cNvSpPr txBox="1">
                <a:spLocks noChangeArrowheads="1"/>
              </p:cNvSpPr>
              <p:nvPr/>
            </p:nvSpPr>
            <p:spPr bwMode="auto">
              <a:xfrm>
                <a:off x="685800" y="34290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int</a:t>
                </a:r>
                <a:r>
                  <a:rPr lang="en-US" sz="2200"/>
                  <a:t>[]</a:t>
                </a:r>
                <a:r>
                  <a:rPr lang="en-US" sz="2200" b="1"/>
                  <a:t> </a:t>
                </a:r>
                <a:r>
                  <a:rPr lang="en-US" sz="2200"/>
                  <a:t>a;</a:t>
                </a:r>
              </a:p>
            </p:txBody>
          </p:sp>
          <p:sp>
            <p:nvSpPr>
              <p:cNvPr id="48" name="Text Box 19"/>
              <p:cNvSpPr txBox="1">
                <a:spLocks noChangeArrowheads="1"/>
              </p:cNvSpPr>
              <p:nvPr/>
            </p:nvSpPr>
            <p:spPr bwMode="auto">
              <a:xfrm>
                <a:off x="3352800" y="3429000"/>
                <a:ext cx="51816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a:t>
                </a:r>
                <a:r>
                  <a:rPr lang="en-US" sz="2200" dirty="0"/>
                  <a:t>, can contain a pointer to an </a:t>
                </a:r>
                <a:r>
                  <a:rPr lang="en-US" sz="2200" b="1" dirty="0" err="1"/>
                  <a:t>int</a:t>
                </a:r>
                <a:r>
                  <a:rPr lang="en-US" sz="2200" dirty="0"/>
                  <a:t> array. We explain </a:t>
                </a:r>
                <a:r>
                  <a:rPr lang="en-US" sz="2200" dirty="0" smtClean="0"/>
                  <a:t>arrays much </a:t>
                </a:r>
                <a:r>
                  <a:rPr lang="en-US" sz="2200" dirty="0"/>
                  <a:t>later</a:t>
                </a:r>
              </a:p>
            </p:txBody>
          </p:sp>
        </p:grpSp>
        <p:sp>
          <p:nvSpPr>
            <p:cNvPr id="43" name="Text Box 13"/>
            <p:cNvSpPr txBox="1">
              <a:spLocks noChangeArrowheads="1"/>
            </p:cNvSpPr>
            <p:nvPr/>
          </p:nvSpPr>
          <p:spPr bwMode="auto">
            <a:xfrm>
              <a:off x="6400800" y="48006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44" name="Text Box 14"/>
            <p:cNvSpPr txBox="1">
              <a:spLocks noChangeArrowheads="1"/>
            </p:cNvSpPr>
            <p:nvPr/>
          </p:nvSpPr>
          <p:spPr bwMode="auto">
            <a:xfrm>
              <a:off x="6096000" y="4800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a:t>
              </a:r>
            </a:p>
          </p:txBody>
        </p:sp>
        <p:sp>
          <p:nvSpPr>
            <p:cNvPr id="45" name="Text Box 16"/>
            <p:cNvSpPr txBox="1">
              <a:spLocks noChangeArrowheads="1"/>
            </p:cNvSpPr>
            <p:nvPr/>
          </p:nvSpPr>
          <p:spPr bwMode="auto">
            <a:xfrm>
              <a:off x="7315200" y="5029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r>
                <a:rPr lang="en-US"/>
                <a:t>[]</a:t>
              </a:r>
              <a:endParaRPr lang="en-US" b="1"/>
            </a:p>
          </p:txBody>
        </p:sp>
        <p:cxnSp>
          <p:nvCxnSpPr>
            <p:cNvPr id="46" name="Straight Arrow Connector 24"/>
            <p:cNvCxnSpPr>
              <a:cxnSpLocks noChangeShapeType="1"/>
            </p:cNvCxnSpPr>
            <p:nvPr/>
          </p:nvCxnSpPr>
          <p:spPr bwMode="auto">
            <a:xfrm flipV="1">
              <a:off x="6858000" y="4648200"/>
              <a:ext cx="1219200" cy="30480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1054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33</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28" name="Text Box 14"/>
          <p:cNvSpPr txBox="1">
            <a:spLocks noChangeArrowheads="1"/>
          </p:cNvSpPr>
          <p:nvPr/>
        </p:nvSpPr>
        <p:spPr bwMode="auto">
          <a:xfrm>
            <a:off x="533400" y="1600200"/>
            <a:ext cx="777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smtClean="0"/>
              <a:t>Much like in other languages —need ‘;’ at end</a:t>
            </a:r>
            <a:r>
              <a:rPr lang="en-US" b="1" dirty="0" smtClean="0"/>
              <a:t>:</a:t>
            </a:r>
            <a:endParaRPr lang="en-US" b="1" dirty="0"/>
          </a:p>
          <a:p>
            <a:pPr>
              <a:spcBef>
                <a:spcPct val="25000"/>
              </a:spcBef>
            </a:pPr>
            <a:r>
              <a:rPr lang="en-US" b="1" dirty="0" smtClean="0">
                <a:solidFill>
                  <a:srgbClr val="741621"/>
                </a:solidFill>
              </a:rPr>
              <a:t>            </a:t>
            </a:r>
            <a:r>
              <a:rPr lang="en-US" b="1" dirty="0" smtClean="0">
                <a:solidFill>
                  <a:srgbClr val="800000"/>
                </a:solidFill>
              </a:rPr>
              <a:t> </a:t>
            </a:r>
            <a:r>
              <a:rPr lang="fr-BE" dirty="0">
                <a:solidFill>
                  <a:srgbClr val="800000"/>
                </a:solidFill>
              </a:rPr>
              <a:t>&lt;variable&gt;=  &lt;expression</a:t>
            </a:r>
            <a:r>
              <a:rPr lang="fr-BE" dirty="0" smtClean="0">
                <a:solidFill>
                  <a:srgbClr val="800000"/>
                </a:solidFill>
              </a:rPr>
              <a:t>&gt; ;</a:t>
            </a:r>
            <a:endParaRPr lang="en-US" b="1" dirty="0" smtClean="0">
              <a:solidFill>
                <a:srgbClr val="800000"/>
              </a:solidFill>
            </a:endParaRPr>
          </a:p>
          <a:p>
            <a:pPr>
              <a:spcBef>
                <a:spcPct val="25000"/>
              </a:spcBef>
            </a:pPr>
            <a:endParaRPr lang="en-US" dirty="0"/>
          </a:p>
        </p:txBody>
      </p:sp>
      <p:sp>
        <p:nvSpPr>
          <p:cNvPr id="29" name="Text Box 16"/>
          <p:cNvSpPr txBox="1">
            <a:spLocks noChangeArrowheads="1"/>
          </p:cNvSpPr>
          <p:nvPr/>
        </p:nvSpPr>
        <p:spPr bwMode="auto">
          <a:xfrm>
            <a:off x="609600" y="3235404"/>
            <a:ext cx="2438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r>
              <a:rPr lang="en-US" sz="2200" dirty="0" smtClean="0"/>
              <a:t>;</a:t>
            </a:r>
          </a:p>
          <a:p>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30" name="Text Box 17"/>
          <p:cNvSpPr txBox="1">
            <a:spLocks noChangeArrowheads="1"/>
          </p:cNvSpPr>
          <p:nvPr/>
        </p:nvSpPr>
        <p:spPr bwMode="auto">
          <a:xfrm>
            <a:off x="3276600" y="3338592"/>
            <a:ext cx="5029200" cy="430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Have to declare x before assigning to it.</a:t>
            </a:r>
            <a:endParaRPr lang="en-US" sz="2200" dirty="0"/>
          </a:p>
        </p:txBody>
      </p:sp>
      <p:grpSp>
        <p:nvGrpSpPr>
          <p:cNvPr id="3" name="Group 2"/>
          <p:cNvGrpSpPr/>
          <p:nvPr/>
        </p:nvGrpSpPr>
        <p:grpSpPr>
          <a:xfrm>
            <a:off x="609600" y="5292804"/>
            <a:ext cx="7696200" cy="1107996"/>
            <a:chOff x="609600" y="4191000"/>
            <a:chExt cx="7696200" cy="1107996"/>
          </a:xfrm>
        </p:grpSpPr>
        <p:sp>
          <p:nvSpPr>
            <p:cNvPr id="49" name="Text Box 16"/>
            <p:cNvSpPr txBox="1">
              <a:spLocks noChangeArrowheads="1"/>
            </p:cNvSpPr>
            <p:nvPr/>
          </p:nvSpPr>
          <p:spPr bwMode="auto">
            <a:xfrm>
              <a:off x="609600" y="4191000"/>
              <a:ext cx="2438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50" name="Text Box 17"/>
            <p:cNvSpPr txBox="1">
              <a:spLocks noChangeArrowheads="1"/>
            </p:cNvSpPr>
            <p:nvPr/>
          </p:nvSpPr>
          <p:spPr bwMode="auto">
            <a:xfrm>
              <a:off x="3276600" y="4191000"/>
              <a:ext cx="5029200" cy="11079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Can combine declaration with an initializing assignment.  Shorthand for a declaration followed by an assignment.</a:t>
              </a:r>
              <a:endParaRPr lang="en-US" sz="2200" dirty="0"/>
            </a:p>
          </p:txBody>
        </p:sp>
      </p:grpSp>
    </p:spTree>
    <p:extLst>
      <p:ext uri="{BB962C8B-B14F-4D97-AF65-F5344CB8AC3E}">
        <p14:creationId xmlns:p14="http://schemas.microsoft.com/office/powerpoint/2010/main" val="282109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 type restriction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34</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9" name="Text Box 16"/>
          <p:cNvSpPr txBox="1">
            <a:spLocks noChangeArrowheads="1"/>
          </p:cNvSpPr>
          <p:nvPr/>
        </p:nvSpPr>
        <p:spPr bwMode="auto">
          <a:xfrm>
            <a:off x="685800" y="1447800"/>
            <a:ext cx="7772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Times New Roman"/>
                <a:cs typeface="Times New Roman"/>
              </a:rPr>
              <a:t>Every expression has a type, which depends on its operators and the types of its operands in a natural way.</a:t>
            </a:r>
            <a:endParaRPr lang="en-US" dirty="0">
              <a:latin typeface="Times New Roman"/>
              <a:cs typeface="Times New Roman"/>
            </a:endParaRPr>
          </a:p>
          <a:p>
            <a:pPr>
              <a:spcBef>
                <a:spcPts val="600"/>
              </a:spcBef>
            </a:pPr>
            <a:r>
              <a:rPr lang="en-US" b="1" dirty="0" smtClean="0">
                <a:solidFill>
                  <a:srgbClr val="800000"/>
                </a:solidFill>
                <a:latin typeface="Times New Roman"/>
                <a:cs typeface="Times New Roman"/>
              </a:rPr>
              <a:t>Rule</a:t>
            </a:r>
            <a:r>
              <a:rPr lang="en-US" dirty="0" smtClean="0">
                <a:latin typeface="Times New Roman"/>
                <a:cs typeface="Times New Roman"/>
              </a:rPr>
              <a:t>: In  </a:t>
            </a:r>
            <a:r>
              <a:rPr lang="en-US" dirty="0" smtClean="0">
                <a:solidFill>
                  <a:srgbClr val="800000"/>
                </a:solidFill>
                <a:latin typeface="Times New Roman"/>
                <a:cs typeface="Times New Roman"/>
              </a:rPr>
              <a:t>x= e; </a:t>
            </a:r>
            <a:r>
              <a:rPr lang="en-US" dirty="0" smtClean="0">
                <a:latin typeface="Times New Roman"/>
                <a:cs typeface="Times New Roman"/>
              </a:rPr>
              <a:t> type of </a:t>
            </a:r>
            <a:r>
              <a:rPr lang="en-US" dirty="0" smtClean="0">
                <a:solidFill>
                  <a:srgbClr val="800000"/>
                </a:solidFill>
                <a:latin typeface="Times New Roman"/>
                <a:cs typeface="Times New Roman"/>
              </a:rPr>
              <a:t>e</a:t>
            </a:r>
            <a:r>
              <a:rPr lang="en-US" dirty="0" smtClean="0">
                <a:latin typeface="Times New Roman"/>
                <a:cs typeface="Times New Roman"/>
              </a:rPr>
              <a:t> has to be same as or narrower than type of </a:t>
            </a:r>
            <a:r>
              <a:rPr lang="en-US" dirty="0" smtClean="0">
                <a:solidFill>
                  <a:srgbClr val="800000"/>
                </a:solidFill>
                <a:latin typeface="Times New Roman"/>
                <a:cs typeface="Times New Roman"/>
              </a:rPr>
              <a:t>x</a:t>
            </a:r>
            <a:r>
              <a:rPr lang="en-US" dirty="0" smtClean="0">
                <a:latin typeface="Times New Roman"/>
                <a:cs typeface="Times New Roman"/>
              </a:rPr>
              <a:t>. Reason: To avoid possibly losing info without the programmer realizing it.</a:t>
            </a:r>
          </a:p>
        </p:txBody>
      </p:sp>
      <p:grpSp>
        <p:nvGrpSpPr>
          <p:cNvPr id="7" name="Group 6"/>
          <p:cNvGrpSpPr/>
          <p:nvPr/>
        </p:nvGrpSpPr>
        <p:grpSpPr>
          <a:xfrm>
            <a:off x="762000" y="3581400"/>
            <a:ext cx="7696200" cy="842665"/>
            <a:chOff x="838200" y="3957935"/>
            <a:chExt cx="7696200" cy="842665"/>
          </a:xfrm>
        </p:grpSpPr>
        <p:sp>
          <p:nvSpPr>
            <p:cNvPr id="30" name="Text Box 17"/>
            <p:cNvSpPr txBox="1">
              <a:spLocks noChangeArrowheads="1"/>
            </p:cNvSpPr>
            <p:nvPr/>
          </p:nvSpPr>
          <p:spPr bwMode="auto">
            <a:xfrm>
              <a:off x="3810000" y="4031159"/>
              <a:ext cx="47244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The value of 5+1 is automatically cast from type </a:t>
              </a:r>
              <a:r>
                <a:rPr lang="en-US" sz="2200" b="1" dirty="0" err="1" smtClean="0"/>
                <a:t>int</a:t>
              </a:r>
              <a:r>
                <a:rPr lang="en-US" sz="2200" dirty="0" smtClean="0"/>
                <a:t> to type </a:t>
              </a:r>
              <a:r>
                <a:rPr lang="en-US" sz="2200" b="1" dirty="0" smtClean="0"/>
                <a:t>double</a:t>
              </a:r>
              <a:r>
                <a:rPr lang="en-US" sz="2200" dirty="0" smtClean="0"/>
                <a:t>.</a:t>
              </a:r>
              <a:endParaRPr lang="en-US" sz="2200" dirty="0"/>
            </a:p>
          </p:txBody>
        </p:sp>
        <p:sp>
          <p:nvSpPr>
            <p:cNvPr id="6" name="TextBox 5"/>
            <p:cNvSpPr txBox="1"/>
            <p:nvPr/>
          </p:nvSpPr>
          <p:spPr>
            <a:xfrm>
              <a:off x="838200" y="3957935"/>
              <a:ext cx="2477511" cy="461665"/>
            </a:xfrm>
            <a:prstGeom prst="rect">
              <a:avLst/>
            </a:prstGeom>
            <a:noFill/>
          </p:spPr>
          <p:txBody>
            <a:bodyPr wrap="none" rtlCol="0">
              <a:spAutoFit/>
            </a:bodyPr>
            <a:lstStyle/>
            <a:p>
              <a:r>
                <a:rPr lang="en-US" sz="2400" b="1" dirty="0"/>
                <a:t>d</a:t>
              </a:r>
              <a:r>
                <a:rPr lang="en-US" sz="2400" b="1" dirty="0" smtClean="0"/>
                <a:t>ouble</a:t>
              </a:r>
              <a:r>
                <a:rPr lang="en-US" sz="2400" dirty="0" smtClean="0"/>
                <a:t> y=  5 + 1;</a:t>
              </a:r>
              <a:endParaRPr lang="en-US" sz="2400" dirty="0"/>
            </a:p>
          </p:txBody>
        </p:sp>
      </p:grpSp>
      <p:grpSp>
        <p:nvGrpSpPr>
          <p:cNvPr id="14" name="Group 13"/>
          <p:cNvGrpSpPr/>
          <p:nvPr/>
        </p:nvGrpSpPr>
        <p:grpSpPr>
          <a:xfrm>
            <a:off x="685800" y="5436513"/>
            <a:ext cx="7772400" cy="769441"/>
            <a:chOff x="609600" y="4191000"/>
            <a:chExt cx="7772400" cy="769441"/>
          </a:xfrm>
        </p:grpSpPr>
        <p:sp>
          <p:nvSpPr>
            <p:cNvPr id="15" name="Text Box 16"/>
            <p:cNvSpPr txBox="1">
              <a:spLocks noChangeArrowheads="1"/>
            </p:cNvSpPr>
            <p:nvPr/>
          </p:nvSpPr>
          <p:spPr bwMode="auto">
            <a:xfrm>
              <a:off x="609600" y="4191000"/>
              <a:ext cx="2819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a:t>
              </a:r>
              <a:r>
                <a:rPr lang="en-US" sz="2200" b="1" dirty="0" err="1" smtClean="0"/>
                <a:t>int</a:t>
              </a:r>
              <a:r>
                <a:rPr lang="en-US" sz="2200" dirty="0" smtClean="0"/>
                <a:t>) (75.5 + 1); </a:t>
              </a:r>
            </a:p>
          </p:txBody>
        </p:sp>
        <p:sp>
          <p:nvSpPr>
            <p:cNvPr id="16" name="Text Box 17"/>
            <p:cNvSpPr txBox="1">
              <a:spLocks noChangeArrowheads="1"/>
            </p:cNvSpPr>
            <p:nvPr/>
          </p:nvSpPr>
          <p:spPr bwMode="auto">
            <a:xfrm>
              <a:off x="3657600" y="4191000"/>
              <a:ext cx="4724400" cy="7694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You can cast to </a:t>
              </a:r>
              <a:r>
                <a:rPr lang="en-US" sz="2200" b="1" dirty="0" err="1" smtClean="0"/>
                <a:t>int</a:t>
              </a:r>
              <a:r>
                <a:rPr lang="en-US" sz="2200" dirty="0" smtClean="0"/>
                <a:t> explicitly.  76 will be stored in x. </a:t>
              </a:r>
              <a:endParaRPr lang="en-US" sz="2200" dirty="0"/>
            </a:p>
          </p:txBody>
        </p:sp>
      </p:grpSp>
      <p:grpSp>
        <p:nvGrpSpPr>
          <p:cNvPr id="13" name="Group 12"/>
          <p:cNvGrpSpPr/>
          <p:nvPr/>
        </p:nvGrpSpPr>
        <p:grpSpPr>
          <a:xfrm>
            <a:off x="685800" y="4648200"/>
            <a:ext cx="7772400" cy="685800"/>
            <a:chOff x="685800" y="4648200"/>
            <a:chExt cx="7772400" cy="685800"/>
          </a:xfrm>
        </p:grpSpPr>
        <p:grpSp>
          <p:nvGrpSpPr>
            <p:cNvPr id="3" name="Group 2"/>
            <p:cNvGrpSpPr/>
            <p:nvPr/>
          </p:nvGrpSpPr>
          <p:grpSpPr>
            <a:xfrm>
              <a:off x="685800" y="4724400"/>
              <a:ext cx="7772400" cy="430887"/>
              <a:chOff x="609600" y="4191000"/>
              <a:chExt cx="7772400" cy="430887"/>
            </a:xfrm>
          </p:grpSpPr>
          <p:sp>
            <p:nvSpPr>
              <p:cNvPr id="49" name="Text Box 16"/>
              <p:cNvSpPr txBox="1">
                <a:spLocks noChangeArrowheads="1"/>
              </p:cNvSpPr>
              <p:nvPr/>
            </p:nvSpPr>
            <p:spPr bwMode="auto">
              <a:xfrm>
                <a:off x="609600" y="4191000"/>
                <a:ext cx="243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75.5 + </a:t>
                </a:r>
                <a:r>
                  <a:rPr lang="en-US" sz="2200" dirty="0"/>
                  <a:t>1</a:t>
                </a:r>
                <a:r>
                  <a:rPr lang="en-US" sz="2200" dirty="0" smtClean="0"/>
                  <a:t>; </a:t>
                </a:r>
              </a:p>
            </p:txBody>
          </p:sp>
          <p:sp>
            <p:nvSpPr>
              <p:cNvPr id="50" name="Text Box 17"/>
              <p:cNvSpPr txBox="1">
                <a:spLocks noChangeArrowheads="1"/>
              </p:cNvSpPr>
              <p:nvPr/>
            </p:nvSpPr>
            <p:spPr bwMode="auto">
              <a:xfrm>
                <a:off x="3657600" y="4191000"/>
                <a:ext cx="4724400" cy="430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Illegal: The </a:t>
                </a:r>
                <a:r>
                  <a:rPr lang="en-US" sz="2200" dirty="0" err="1" smtClean="0"/>
                  <a:t>exp</a:t>
                </a:r>
                <a:r>
                  <a:rPr lang="en-US" sz="2200" dirty="0" smtClean="0"/>
                  <a:t> value is of type </a:t>
                </a:r>
                <a:r>
                  <a:rPr lang="en-US" sz="2200" b="1" dirty="0" smtClean="0"/>
                  <a:t>double</a:t>
                </a:r>
                <a:r>
                  <a:rPr lang="en-US" sz="2200" dirty="0" smtClean="0"/>
                  <a:t>.</a:t>
                </a:r>
                <a:endParaRPr lang="en-US" sz="2200" dirty="0"/>
              </a:p>
            </p:txBody>
          </p:sp>
        </p:grpSp>
        <p:cxnSp>
          <p:nvCxnSpPr>
            <p:cNvPr id="9" name="Straight Connector 8"/>
            <p:cNvCxnSpPr/>
            <p:nvPr/>
          </p:nvCxnSpPr>
          <p:spPr>
            <a:xfrm>
              <a:off x="1143000" y="4648200"/>
              <a:ext cx="1219200" cy="6858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219200" y="4724400"/>
              <a:ext cx="1143000" cy="6096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250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 function in Matlab, Python, and Java</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35</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a:p>
        </p:txBody>
      </p:sp>
      <p:sp>
        <p:nvSpPr>
          <p:cNvPr id="29" name="Text Box 16"/>
          <p:cNvSpPr txBox="1">
            <a:spLocks noChangeArrowheads="1"/>
          </p:cNvSpPr>
          <p:nvPr/>
        </p:nvSpPr>
        <p:spPr bwMode="auto">
          <a:xfrm>
            <a:off x="609600" y="1524000"/>
            <a:ext cx="3886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Times New Roman"/>
                <a:cs typeface="Times New Roman"/>
              </a:rPr>
              <a:t>f</a:t>
            </a:r>
            <a:r>
              <a:rPr lang="en-US" b="1" dirty="0" smtClean="0">
                <a:latin typeface="Times New Roman"/>
                <a:cs typeface="Times New Roman"/>
              </a:rPr>
              <a:t>unction</a:t>
            </a:r>
            <a:r>
              <a:rPr lang="en-US" dirty="0" smtClean="0">
                <a:latin typeface="Times New Roman"/>
                <a:cs typeface="Times New Roman"/>
              </a:rPr>
              <a:t> s </a:t>
            </a:r>
            <a:r>
              <a:rPr lang="en-US" dirty="0">
                <a:latin typeface="Times New Roman"/>
                <a:cs typeface="Times New Roman"/>
              </a:rPr>
              <a:t>= </a:t>
            </a:r>
            <a:r>
              <a:rPr lang="en-US" dirty="0" smtClean="0">
                <a:latin typeface="Times New Roman"/>
                <a:cs typeface="Times New Roman"/>
              </a:rPr>
              <a:t>sum(</a:t>
            </a:r>
            <a:r>
              <a:rPr lang="en-US" dirty="0">
                <a:latin typeface="Times New Roman"/>
                <a:cs typeface="Times New Roman"/>
              </a:rPr>
              <a:t>a</a:t>
            </a:r>
            <a:r>
              <a:rPr lang="en-US" dirty="0" smtClean="0">
                <a:latin typeface="Times New Roman"/>
                <a:cs typeface="Times New Roman"/>
              </a:rPr>
              <a:t>, b)</a:t>
            </a:r>
          </a:p>
          <a:p>
            <a:r>
              <a:rPr lang="en-US" dirty="0">
                <a:latin typeface="Times New Roman"/>
                <a:cs typeface="Times New Roman"/>
              </a:rPr>
              <a:t> </a:t>
            </a:r>
            <a:r>
              <a:rPr lang="en-US" dirty="0" smtClean="0">
                <a:latin typeface="Times New Roman"/>
                <a:cs typeface="Times New Roman"/>
              </a:rPr>
              <a:t>   %  Return sum of a and b</a:t>
            </a:r>
          </a:p>
          <a:p>
            <a:r>
              <a:rPr lang="en-US" dirty="0">
                <a:latin typeface="Times New Roman"/>
                <a:cs typeface="Times New Roman"/>
              </a:rPr>
              <a:t>s</a:t>
            </a:r>
            <a:r>
              <a:rPr lang="en-US" dirty="0" smtClean="0">
                <a:latin typeface="Times New Roman"/>
                <a:cs typeface="Times New Roman"/>
              </a:rPr>
              <a:t>= </a:t>
            </a:r>
            <a:r>
              <a:rPr lang="ro-RO" dirty="0" smtClean="0">
                <a:latin typeface="Times New Roman"/>
                <a:cs typeface="Times New Roman"/>
              </a:rPr>
              <a:t>a + b;</a:t>
            </a:r>
            <a:endParaRPr lang="en-US" dirty="0" smtClean="0">
              <a:latin typeface="Times New Roman"/>
              <a:cs typeface="Times New Roman"/>
            </a:endParaRPr>
          </a:p>
        </p:txBody>
      </p:sp>
      <p:sp>
        <p:nvSpPr>
          <p:cNvPr id="18" name="Text Box 16"/>
          <p:cNvSpPr txBox="1">
            <a:spLocks noChangeArrowheads="1"/>
          </p:cNvSpPr>
          <p:nvPr/>
        </p:nvSpPr>
        <p:spPr bwMode="auto">
          <a:xfrm>
            <a:off x="533400" y="46482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 return sum of a and b */</a:t>
            </a:r>
          </a:p>
          <a:p>
            <a:r>
              <a:rPr lang="en-US" b="1" dirty="0" smtClean="0"/>
              <a:t>public</a:t>
            </a:r>
            <a:r>
              <a:rPr lang="en-US" dirty="0" smtClean="0"/>
              <a:t> </a:t>
            </a:r>
            <a:r>
              <a:rPr lang="en-US" b="1" dirty="0" smtClean="0"/>
              <a:t>static</a:t>
            </a:r>
            <a:r>
              <a:rPr lang="en-US" dirty="0" smtClean="0"/>
              <a:t> </a:t>
            </a:r>
            <a:r>
              <a:rPr lang="en-US" b="1" dirty="0" smtClean="0"/>
              <a:t>double</a:t>
            </a:r>
            <a:r>
              <a:rPr lang="en-US" dirty="0" smtClean="0"/>
              <a:t> sum(</a:t>
            </a:r>
            <a:r>
              <a:rPr lang="en-US" b="1" dirty="0" smtClean="0"/>
              <a:t>double</a:t>
            </a:r>
            <a:r>
              <a:rPr lang="en-US" dirty="0" smtClean="0"/>
              <a:t> a, </a:t>
            </a:r>
            <a:r>
              <a:rPr lang="en-US" b="1" dirty="0" smtClean="0"/>
              <a:t>double</a:t>
            </a:r>
            <a:r>
              <a:rPr lang="en-US" dirty="0" smtClean="0"/>
              <a:t> b) {</a:t>
            </a:r>
          </a:p>
          <a:p>
            <a:r>
              <a:rPr lang="ro-RO" dirty="0" smtClean="0"/>
              <a:t>     </a:t>
            </a:r>
            <a:r>
              <a:rPr lang="ro-RO" b="1" dirty="0" smtClean="0"/>
              <a:t>return</a:t>
            </a:r>
            <a:r>
              <a:rPr lang="ro-RO" dirty="0" smtClean="0"/>
              <a:t> a + b;</a:t>
            </a:r>
          </a:p>
          <a:p>
            <a:r>
              <a:rPr lang="ro-RO" dirty="0">
                <a:latin typeface="Times New Roman"/>
                <a:cs typeface="Times New Roman"/>
              </a:rPr>
              <a:t>}</a:t>
            </a:r>
            <a:endParaRPr lang="en-US" dirty="0" smtClean="0">
              <a:latin typeface="Times New Roman"/>
              <a:cs typeface="Times New Roman"/>
            </a:endParaRPr>
          </a:p>
        </p:txBody>
      </p:sp>
      <p:sp>
        <p:nvSpPr>
          <p:cNvPr id="5" name="TextBox 4"/>
          <p:cNvSpPr txBox="1"/>
          <p:nvPr/>
        </p:nvSpPr>
        <p:spPr>
          <a:xfrm>
            <a:off x="609600" y="2838272"/>
            <a:ext cx="4024058" cy="1200328"/>
          </a:xfrm>
          <a:prstGeom prst="rect">
            <a:avLst/>
          </a:prstGeom>
          <a:noFill/>
        </p:spPr>
        <p:txBody>
          <a:bodyPr wrap="none" rtlCol="0">
            <a:spAutoFit/>
          </a:bodyPr>
          <a:lstStyle/>
          <a:p>
            <a:r>
              <a:rPr lang="en-US" sz="2400" b="1" dirty="0" err="1">
                <a:latin typeface="Times New Roman"/>
                <a:cs typeface="Times New Roman"/>
              </a:rPr>
              <a:t>def</a:t>
            </a:r>
            <a:r>
              <a:rPr lang="en-US" sz="2400" dirty="0">
                <a:latin typeface="Times New Roman"/>
                <a:cs typeface="Times New Roman"/>
              </a:rPr>
              <a:t> </a:t>
            </a:r>
            <a:r>
              <a:rPr lang="en-US" sz="2400" dirty="0" smtClean="0">
                <a:latin typeface="Times New Roman"/>
                <a:cs typeface="Times New Roman"/>
              </a:rPr>
              <a:t>sum(</a:t>
            </a:r>
            <a:r>
              <a:rPr lang="en-US" sz="2400" dirty="0">
                <a:latin typeface="Times New Roman"/>
                <a:cs typeface="Times New Roman"/>
              </a:rPr>
              <a:t>a</a:t>
            </a:r>
            <a:r>
              <a:rPr lang="en-US" sz="2400" dirty="0" smtClean="0">
                <a:latin typeface="Times New Roman"/>
                <a:cs typeface="Times New Roman"/>
              </a:rPr>
              <a:t>, </a:t>
            </a:r>
            <a:r>
              <a:rPr lang="en-US" sz="2400" dirty="0">
                <a:latin typeface="Times New Roman"/>
                <a:cs typeface="Times New Roman"/>
              </a:rPr>
              <a:t>b</a:t>
            </a:r>
            <a:r>
              <a:rPr lang="en-US" sz="2400" dirty="0" smtClean="0">
                <a:latin typeface="Times New Roman"/>
                <a:cs typeface="Times New Roman"/>
              </a:rPr>
              <a:t>):</a:t>
            </a:r>
          </a:p>
          <a:p>
            <a:r>
              <a:rPr lang="en-US" sz="2400" dirty="0">
                <a:latin typeface="Times New Roman"/>
                <a:cs typeface="Times New Roman"/>
              </a:rPr>
              <a:t> </a:t>
            </a:r>
            <a:r>
              <a:rPr lang="en-US" sz="2400" dirty="0" smtClean="0">
                <a:latin typeface="Times New Roman"/>
                <a:cs typeface="Times New Roman"/>
              </a:rPr>
              <a:t>    </a:t>
            </a:r>
            <a:r>
              <a:rPr lang="en-US" sz="2400" dirty="0">
                <a:latin typeface="Times New Roman"/>
                <a:cs typeface="Times New Roman"/>
              </a:rPr>
              <a:t>"</a:t>
            </a:r>
            <a:r>
              <a:rPr lang="en-US" sz="2400" dirty="0" smtClean="0">
                <a:latin typeface="Times New Roman"/>
                <a:cs typeface="Times New Roman"/>
              </a:rPr>
              <a:t>"" return sum of a and b</a:t>
            </a:r>
            <a:r>
              <a:rPr lang="en-US" sz="2400" dirty="0">
                <a:latin typeface="Times New Roman"/>
                <a:cs typeface="Times New Roman"/>
              </a:rPr>
              <a:t>"""</a:t>
            </a:r>
            <a:endParaRPr lang="en-US" sz="2400" dirty="0" smtClean="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   </a:t>
            </a:r>
            <a:r>
              <a:rPr lang="en-US" sz="2400" b="1" dirty="0" smtClean="0">
                <a:latin typeface="Times New Roman"/>
                <a:cs typeface="Times New Roman"/>
              </a:rPr>
              <a:t>return</a:t>
            </a:r>
            <a:r>
              <a:rPr lang="en-US" sz="2400" dirty="0" smtClean="0">
                <a:latin typeface="Times New Roman"/>
                <a:cs typeface="Times New Roman"/>
              </a:rPr>
              <a:t> a + b</a:t>
            </a:r>
            <a:endParaRPr lang="en-US" sz="2400" dirty="0">
              <a:latin typeface="Times New Roman"/>
              <a:cs typeface="Times New Roman"/>
            </a:endParaRPr>
          </a:p>
        </p:txBody>
      </p:sp>
      <p:sp>
        <p:nvSpPr>
          <p:cNvPr id="8" name="TextBox 7"/>
          <p:cNvSpPr txBox="1"/>
          <p:nvPr/>
        </p:nvSpPr>
        <p:spPr>
          <a:xfrm>
            <a:off x="4632703" y="1524000"/>
            <a:ext cx="1082297" cy="461665"/>
          </a:xfrm>
          <a:prstGeom prst="rect">
            <a:avLst/>
          </a:prstGeom>
          <a:noFill/>
        </p:spPr>
        <p:txBody>
          <a:bodyPr wrap="none" rtlCol="0">
            <a:spAutoFit/>
          </a:bodyPr>
          <a:lstStyle/>
          <a:p>
            <a:r>
              <a:rPr lang="en-US" sz="2400" dirty="0" err="1" smtClean="0">
                <a:solidFill>
                  <a:srgbClr val="800000"/>
                </a:solidFill>
              </a:rPr>
              <a:t>Matlab</a:t>
            </a:r>
            <a:r>
              <a:rPr lang="en-US" sz="2400" dirty="0" smtClean="0">
                <a:solidFill>
                  <a:srgbClr val="800000"/>
                </a:solidFill>
              </a:rPr>
              <a:t> </a:t>
            </a:r>
            <a:endParaRPr lang="en-US" sz="2400" dirty="0">
              <a:solidFill>
                <a:srgbClr val="800000"/>
              </a:solidFill>
            </a:endParaRPr>
          </a:p>
        </p:txBody>
      </p:sp>
      <p:sp>
        <p:nvSpPr>
          <p:cNvPr id="21" name="TextBox 20"/>
          <p:cNvSpPr txBox="1"/>
          <p:nvPr/>
        </p:nvSpPr>
        <p:spPr>
          <a:xfrm>
            <a:off x="4639458" y="2819400"/>
            <a:ext cx="999342" cy="461665"/>
          </a:xfrm>
          <a:prstGeom prst="rect">
            <a:avLst/>
          </a:prstGeom>
          <a:noFill/>
        </p:spPr>
        <p:txBody>
          <a:bodyPr wrap="none" rtlCol="0">
            <a:spAutoFit/>
          </a:bodyPr>
          <a:lstStyle/>
          <a:p>
            <a:r>
              <a:rPr lang="en-US" sz="2400" dirty="0" smtClean="0">
                <a:solidFill>
                  <a:srgbClr val="800000"/>
                </a:solidFill>
              </a:rPr>
              <a:t>Python</a:t>
            </a:r>
            <a:endParaRPr lang="en-US" sz="2400" dirty="0">
              <a:solidFill>
                <a:srgbClr val="800000"/>
              </a:solidFill>
            </a:endParaRPr>
          </a:p>
        </p:txBody>
      </p:sp>
      <p:grpSp>
        <p:nvGrpSpPr>
          <p:cNvPr id="22" name="Group 21"/>
          <p:cNvGrpSpPr/>
          <p:nvPr/>
        </p:nvGrpSpPr>
        <p:grpSpPr>
          <a:xfrm>
            <a:off x="3886200" y="5486400"/>
            <a:ext cx="4728245" cy="983397"/>
            <a:chOff x="3886200" y="5486400"/>
            <a:chExt cx="4728245" cy="983397"/>
          </a:xfrm>
        </p:grpSpPr>
        <p:sp>
          <p:nvSpPr>
            <p:cNvPr id="10" name="TextBox 9"/>
            <p:cNvSpPr txBox="1"/>
            <p:nvPr/>
          </p:nvSpPr>
          <p:spPr>
            <a:xfrm>
              <a:off x="5867400" y="5638800"/>
              <a:ext cx="2747045" cy="830997"/>
            </a:xfrm>
            <a:prstGeom prst="rect">
              <a:avLst/>
            </a:prstGeom>
            <a:solidFill>
              <a:schemeClr val="bg2"/>
            </a:solidFill>
          </p:spPr>
          <p:txBody>
            <a:bodyPr wrap="square" rtlCol="0">
              <a:spAutoFit/>
            </a:bodyPr>
            <a:lstStyle/>
            <a:p>
              <a:pPr algn="r"/>
              <a:r>
                <a:rPr lang="en-US" sz="2400" dirty="0" smtClean="0"/>
                <a:t>Declarations of parameters a and b</a:t>
              </a:r>
              <a:endParaRPr lang="en-US" sz="2400" dirty="0"/>
            </a:p>
          </p:txBody>
        </p:sp>
        <p:cxnSp>
          <p:nvCxnSpPr>
            <p:cNvPr id="12" name="Straight Connector 11"/>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816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19600" y="6248400"/>
              <a:ext cx="15240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50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196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77355" y="5486400"/>
            <a:ext cx="1604045" cy="995065"/>
            <a:chOff x="3653755" y="5486400"/>
            <a:chExt cx="1604045" cy="995065"/>
          </a:xfrm>
        </p:grpSpPr>
        <p:sp>
          <p:nvSpPr>
            <p:cNvPr id="33" name="TextBox 32"/>
            <p:cNvSpPr txBox="1"/>
            <p:nvPr/>
          </p:nvSpPr>
          <p:spPr>
            <a:xfrm>
              <a:off x="3653755" y="6019800"/>
              <a:ext cx="1604045" cy="461665"/>
            </a:xfrm>
            <a:prstGeom prst="rect">
              <a:avLst/>
            </a:prstGeom>
            <a:solidFill>
              <a:schemeClr val="bg2"/>
            </a:solidFill>
          </p:spPr>
          <p:txBody>
            <a:bodyPr wrap="square" rtlCol="0">
              <a:spAutoFit/>
            </a:bodyPr>
            <a:lstStyle/>
            <a:p>
              <a:pPr algn="r"/>
              <a:r>
                <a:rPr lang="en-US" sz="2400" dirty="0"/>
                <a:t>r</a:t>
              </a:r>
              <a:r>
                <a:rPr lang="en-US" sz="2400" dirty="0" smtClean="0"/>
                <a:t>eturn type</a:t>
              </a:r>
              <a:endParaRPr lang="en-US" sz="2400" dirty="0"/>
            </a:p>
          </p:txBody>
        </p:sp>
        <p:cxnSp>
          <p:nvCxnSpPr>
            <p:cNvPr id="34" name="Straight Connector 33"/>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0"/>
            </p:cNvCxnSpPr>
            <p:nvPr/>
          </p:nvCxnSpPr>
          <p:spPr>
            <a:xfrm>
              <a:off x="4415755" y="5486400"/>
              <a:ext cx="40023" cy="5334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14800" y="3886200"/>
            <a:ext cx="4495800" cy="1200328"/>
            <a:chOff x="4114800" y="3886200"/>
            <a:chExt cx="4495800" cy="1200328"/>
          </a:xfrm>
        </p:grpSpPr>
        <p:sp>
          <p:nvSpPr>
            <p:cNvPr id="23" name="TextBox 22"/>
            <p:cNvSpPr txBox="1"/>
            <p:nvPr/>
          </p:nvSpPr>
          <p:spPr>
            <a:xfrm>
              <a:off x="6477000" y="3886200"/>
              <a:ext cx="2133600" cy="1200328"/>
            </a:xfrm>
            <a:prstGeom prst="rect">
              <a:avLst/>
            </a:prstGeom>
            <a:solidFill>
              <a:schemeClr val="accent6">
                <a:lumMod val="20000"/>
                <a:lumOff val="80000"/>
              </a:schemeClr>
            </a:solidFill>
          </p:spPr>
          <p:txBody>
            <a:bodyPr wrap="square" rtlCol="0">
              <a:spAutoFit/>
            </a:bodyPr>
            <a:lstStyle/>
            <a:p>
              <a:pPr algn="r"/>
              <a:r>
                <a:rPr lang="en-US" sz="2400" dirty="0" smtClean="0"/>
                <a:t>Specification:</a:t>
              </a:r>
            </a:p>
            <a:p>
              <a:pPr algn="r"/>
              <a:r>
                <a:rPr lang="en-US" sz="2400" dirty="0"/>
                <a:t>i</a:t>
              </a:r>
              <a:r>
                <a:rPr lang="en-US" sz="2400" dirty="0" smtClean="0"/>
                <a:t>n comment</a:t>
              </a:r>
            </a:p>
            <a:p>
              <a:pPr algn="r"/>
              <a:r>
                <a:rPr lang="en-US" sz="2400" dirty="0"/>
                <a:t>b</a:t>
              </a:r>
              <a:r>
                <a:rPr lang="en-US" sz="2400" dirty="0" smtClean="0"/>
                <a:t>efore function</a:t>
              </a:r>
              <a:endParaRPr lang="en-US" sz="2400" dirty="0"/>
            </a:p>
          </p:txBody>
        </p:sp>
        <p:cxnSp>
          <p:nvCxnSpPr>
            <p:cNvPr id="39" name="Straight Connector 38"/>
            <p:cNvCxnSpPr/>
            <p:nvPr/>
          </p:nvCxnSpPr>
          <p:spPr>
            <a:xfrm flipH="1">
              <a:off x="4114800" y="4876800"/>
              <a:ext cx="2438400" cy="0"/>
            </a:xfrm>
            <a:prstGeom prst="line">
              <a:avLst/>
            </a:prstGeom>
            <a:ln w="571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5444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3200" dirty="0" smtClean="0">
                <a:solidFill>
                  <a:srgbClr val="800000"/>
                </a:solidFill>
              </a:rPr>
              <a:t>Email from July 2017!</a:t>
            </a:r>
            <a:endParaRPr lang="fr-BE" sz="3200" dirty="0">
              <a:solidFill>
                <a:srgbClr val="800000"/>
              </a:solidFill>
            </a:endParaRPr>
          </a:p>
        </p:txBody>
      </p:sp>
      <p:sp>
        <p:nvSpPr>
          <p:cNvPr id="4" name="Content Placeholder 3"/>
          <p:cNvSpPr>
            <a:spLocks noGrp="1"/>
          </p:cNvSpPr>
          <p:nvPr>
            <p:ph sz="quarter" idx="1"/>
          </p:nvPr>
        </p:nvSpPr>
        <p:spPr>
          <a:xfrm>
            <a:off x="533400" y="1066800"/>
            <a:ext cx="8153400" cy="5486400"/>
          </a:xfrm>
          <a:solidFill>
            <a:schemeClr val="accent2">
              <a:lumMod val="20000"/>
              <a:lumOff val="80000"/>
            </a:schemeClr>
          </a:solidFill>
        </p:spPr>
        <p:txBody>
          <a:bodyPr>
            <a:noAutofit/>
          </a:bodyPr>
          <a:lstStyle/>
          <a:p>
            <a:pPr marL="0" indent="0">
              <a:buNone/>
            </a:pPr>
            <a:r>
              <a:rPr lang="en-US" sz="2400" dirty="0" smtClean="0">
                <a:latin typeface="Times New Roman"/>
                <a:cs typeface="Times New Roman"/>
              </a:rPr>
              <a:t>I’m </a:t>
            </a:r>
            <a:r>
              <a:rPr lang="en-US" sz="2400" dirty="0">
                <a:latin typeface="Times New Roman"/>
                <a:cs typeface="Times New Roman"/>
              </a:rPr>
              <a:t>a rising junior </a:t>
            </a:r>
            <a:r>
              <a:rPr lang="en-US" sz="2400" dirty="0" smtClean="0">
                <a:latin typeface="Times New Roman"/>
                <a:cs typeface="Times New Roman"/>
              </a:rPr>
              <a:t>studying </a:t>
            </a:r>
            <a:r>
              <a:rPr lang="mr-IN" sz="2400" dirty="0" smtClean="0">
                <a:latin typeface="Times New Roman"/>
                <a:cs typeface="Times New Roman"/>
              </a:rPr>
              <a:t>…</a:t>
            </a:r>
            <a:r>
              <a:rPr lang="en-US" sz="2400" dirty="0" smtClean="0">
                <a:latin typeface="Times New Roman"/>
                <a:cs typeface="Times New Roman"/>
              </a:rPr>
              <a:t> I </a:t>
            </a:r>
            <a:r>
              <a:rPr lang="en-US" sz="2400" dirty="0">
                <a:latin typeface="Times New Roman"/>
                <a:cs typeface="Times New Roman"/>
              </a:rPr>
              <a:t>took </a:t>
            </a:r>
            <a:r>
              <a:rPr lang="en-US" sz="2400" dirty="0" smtClean="0">
                <a:latin typeface="Times New Roman"/>
                <a:cs typeface="Times New Roman"/>
              </a:rPr>
              <a:t>2110 </a:t>
            </a:r>
            <a:r>
              <a:rPr lang="en-US" sz="2400" dirty="0">
                <a:latin typeface="Times New Roman"/>
                <a:cs typeface="Times New Roman"/>
              </a:rPr>
              <a:t>in </a:t>
            </a:r>
            <a:r>
              <a:rPr lang="en-US" sz="2400" dirty="0" err="1" smtClean="0">
                <a:latin typeface="Times New Roman"/>
                <a:cs typeface="Times New Roman"/>
              </a:rPr>
              <a:t>Sp</a:t>
            </a:r>
            <a:r>
              <a:rPr lang="en-US" sz="2400" dirty="0" smtClean="0">
                <a:latin typeface="Times New Roman"/>
                <a:cs typeface="Times New Roman"/>
              </a:rPr>
              <a:t> 2016</a:t>
            </a:r>
            <a:r>
              <a:rPr lang="en-US" sz="2400" dirty="0">
                <a:latin typeface="Times New Roman"/>
                <a:cs typeface="Times New Roman"/>
              </a:rPr>
              <a:t>. At the time, I couldn’t appreciate </a:t>
            </a:r>
            <a:r>
              <a:rPr lang="en-US" sz="2400" dirty="0" smtClean="0">
                <a:latin typeface="Times New Roman"/>
                <a:cs typeface="Times New Roman"/>
              </a:rPr>
              <a:t>everything I </a:t>
            </a:r>
            <a:r>
              <a:rPr lang="en-US" sz="2400" dirty="0">
                <a:latin typeface="Times New Roman"/>
                <a:cs typeface="Times New Roman"/>
              </a:rPr>
              <a:t>was taught and how they were taught — I was mostly preoccupied with </a:t>
            </a:r>
            <a:r>
              <a:rPr lang="en-US" sz="2400" dirty="0" smtClean="0">
                <a:latin typeface="Times New Roman"/>
                <a:cs typeface="Times New Roman"/>
              </a:rPr>
              <a:t>completing </a:t>
            </a:r>
            <a:r>
              <a:rPr lang="en-US" sz="2400" dirty="0">
                <a:latin typeface="Times New Roman"/>
                <a:cs typeface="Times New Roman"/>
              </a:rPr>
              <a:t>the assignments and </a:t>
            </a:r>
            <a:r>
              <a:rPr lang="en-US" sz="2400" dirty="0" smtClean="0">
                <a:latin typeface="Times New Roman"/>
                <a:cs typeface="Times New Roman"/>
              </a:rPr>
              <a:t>passing. </a:t>
            </a:r>
            <a:r>
              <a:rPr lang="en-US" sz="2400" dirty="0">
                <a:latin typeface="Times New Roman"/>
                <a:cs typeface="Times New Roman"/>
              </a:rPr>
              <a:t>But </a:t>
            </a:r>
            <a:r>
              <a:rPr lang="en-US" sz="2400" dirty="0" smtClean="0">
                <a:latin typeface="Times New Roman"/>
                <a:cs typeface="Times New Roman"/>
              </a:rPr>
              <a:t>I’m </a:t>
            </a:r>
            <a:r>
              <a:rPr lang="en-US" sz="2400" dirty="0">
                <a:latin typeface="Times New Roman"/>
                <a:cs typeface="Times New Roman"/>
              </a:rPr>
              <a:t>starting to realize how terrific </a:t>
            </a:r>
            <a:r>
              <a:rPr lang="en-US" sz="2400" dirty="0" smtClean="0">
                <a:latin typeface="Times New Roman"/>
                <a:cs typeface="Times New Roman"/>
              </a:rPr>
              <a:t>a </a:t>
            </a:r>
            <a:r>
              <a:rPr lang="en-US" sz="2400" dirty="0">
                <a:latin typeface="Times New Roman"/>
                <a:cs typeface="Times New Roman"/>
              </a:rPr>
              <a:t>job you and the </a:t>
            </a:r>
            <a:r>
              <a:rPr lang="en-US" sz="2400" dirty="0" smtClean="0">
                <a:latin typeface="Times New Roman"/>
                <a:cs typeface="Times New Roman"/>
              </a:rPr>
              <a:t>entire </a:t>
            </a:r>
            <a:r>
              <a:rPr lang="en-US" sz="2400" dirty="0">
                <a:latin typeface="Times New Roman"/>
                <a:cs typeface="Times New Roman"/>
              </a:rPr>
              <a:t>2110 staff </a:t>
            </a:r>
            <a:r>
              <a:rPr lang="en-US" sz="2400" dirty="0" smtClean="0">
                <a:latin typeface="Times New Roman"/>
                <a:cs typeface="Times New Roman"/>
              </a:rPr>
              <a:t>did </a:t>
            </a:r>
            <a:r>
              <a:rPr lang="en-US" sz="2400" dirty="0">
                <a:latin typeface="Times New Roman"/>
                <a:cs typeface="Times New Roman"/>
              </a:rPr>
              <a:t>teaching the </a:t>
            </a:r>
            <a:r>
              <a:rPr lang="en-US" sz="2400" dirty="0" smtClean="0">
                <a:latin typeface="Times New Roman"/>
                <a:cs typeface="Times New Roman"/>
              </a:rPr>
              <a:t>material.</a:t>
            </a:r>
          </a:p>
          <a:p>
            <a:pPr marL="0" indent="0">
              <a:buNone/>
            </a:pPr>
            <a:r>
              <a:rPr lang="en-US" sz="2400" dirty="0" smtClean="0">
                <a:latin typeface="Times New Roman"/>
                <a:cs typeface="Times New Roman"/>
              </a:rPr>
              <a:t>I’m at </a:t>
            </a:r>
            <a:r>
              <a:rPr lang="en-US" sz="2400" dirty="0">
                <a:latin typeface="Times New Roman"/>
                <a:cs typeface="Times New Roman"/>
              </a:rPr>
              <a:t>Verizon </a:t>
            </a:r>
            <a:r>
              <a:rPr lang="en-US" sz="2400" dirty="0" smtClean="0">
                <a:latin typeface="Times New Roman"/>
                <a:cs typeface="Times New Roman"/>
              </a:rPr>
              <a:t>as </a:t>
            </a:r>
            <a:r>
              <a:rPr lang="en-US" sz="2400" dirty="0">
                <a:latin typeface="Times New Roman"/>
                <a:cs typeface="Times New Roman"/>
              </a:rPr>
              <a:t>a software engineering intern. Doing </a:t>
            </a:r>
            <a:r>
              <a:rPr lang="en-US" sz="2400" dirty="0" err="1">
                <a:latin typeface="Times New Roman"/>
                <a:cs typeface="Times New Roman"/>
              </a:rPr>
              <a:t>JUnit</a:t>
            </a:r>
            <a:r>
              <a:rPr lang="en-US" sz="2400" dirty="0">
                <a:latin typeface="Times New Roman"/>
                <a:cs typeface="Times New Roman"/>
              </a:rPr>
              <a:t> testing has become very </a:t>
            </a:r>
            <a:r>
              <a:rPr lang="en-US" sz="2400" dirty="0" smtClean="0">
                <a:latin typeface="Times New Roman"/>
                <a:cs typeface="Times New Roman"/>
              </a:rPr>
              <a:t>routine; it was </a:t>
            </a:r>
            <a:r>
              <a:rPr lang="en-US" sz="2400" dirty="0">
                <a:latin typeface="Times New Roman"/>
                <a:cs typeface="Times New Roman"/>
              </a:rPr>
              <a:t>stressed heavily in </a:t>
            </a:r>
            <a:r>
              <a:rPr lang="en-US" sz="2400" dirty="0" smtClean="0">
                <a:latin typeface="Times New Roman"/>
                <a:cs typeface="Times New Roman"/>
              </a:rPr>
              <a:t>2110</a:t>
            </a:r>
            <a:r>
              <a:rPr lang="en-US" sz="2400" dirty="0">
                <a:latin typeface="Times New Roman"/>
                <a:cs typeface="Times New Roman"/>
              </a:rPr>
              <a:t>. I’ve had to use basically all my knowledge of Java and </a:t>
            </a:r>
            <a:r>
              <a:rPr lang="en-US" sz="2400" dirty="0" smtClean="0">
                <a:latin typeface="Times New Roman"/>
                <a:cs typeface="Times New Roman"/>
              </a:rPr>
              <a:t>OO programming </a:t>
            </a:r>
            <a:r>
              <a:rPr lang="en-US" sz="2400" dirty="0">
                <a:latin typeface="Times New Roman"/>
                <a:cs typeface="Times New Roman"/>
              </a:rPr>
              <a:t>for my internship, and I can safely say that I would be screwed if I </a:t>
            </a:r>
            <a:r>
              <a:rPr lang="en-US" sz="2400" dirty="0" smtClean="0">
                <a:latin typeface="Times New Roman"/>
                <a:cs typeface="Times New Roman"/>
              </a:rPr>
              <a:t>hadn’t taken </a:t>
            </a:r>
            <a:r>
              <a:rPr lang="en-US" sz="2400" smtClean="0">
                <a:latin typeface="Times New Roman"/>
                <a:cs typeface="Times New Roman"/>
              </a:rPr>
              <a:t>2110.</a:t>
            </a:r>
          </a:p>
          <a:p>
            <a:pPr marL="0" indent="0">
              <a:buNone/>
            </a:pPr>
            <a:r>
              <a:rPr lang="en-US" sz="2400" smtClean="0">
                <a:latin typeface="Times New Roman"/>
                <a:cs typeface="Times New Roman"/>
              </a:rPr>
              <a:t>While </a:t>
            </a:r>
            <a:r>
              <a:rPr lang="en-US" sz="2400" dirty="0">
                <a:latin typeface="Times New Roman"/>
                <a:cs typeface="Times New Roman"/>
              </a:rPr>
              <a:t>taking </a:t>
            </a:r>
            <a:r>
              <a:rPr lang="en-US" sz="2400" dirty="0" smtClean="0">
                <a:latin typeface="Times New Roman"/>
                <a:cs typeface="Times New Roman"/>
              </a:rPr>
              <a:t>2100, </a:t>
            </a:r>
            <a:r>
              <a:rPr lang="en-US" sz="2400" dirty="0">
                <a:latin typeface="Times New Roman"/>
                <a:cs typeface="Times New Roman"/>
              </a:rPr>
              <a:t>a lot of peers (including myself) </a:t>
            </a:r>
            <a:r>
              <a:rPr lang="en-US" sz="2400" dirty="0" smtClean="0">
                <a:latin typeface="Times New Roman"/>
                <a:cs typeface="Times New Roman"/>
              </a:rPr>
              <a:t>were frustrated </a:t>
            </a:r>
            <a:r>
              <a:rPr lang="en-US" sz="2400" dirty="0">
                <a:latin typeface="Times New Roman"/>
                <a:cs typeface="Times New Roman"/>
              </a:rPr>
              <a:t>at how we had to master all the subtle nuances of Java. But now I </a:t>
            </a:r>
            <a:r>
              <a:rPr lang="en-US" sz="2400" dirty="0" smtClean="0">
                <a:latin typeface="Times New Roman"/>
                <a:cs typeface="Times New Roman"/>
              </a:rPr>
              <a:t>confidently </a:t>
            </a:r>
            <a:r>
              <a:rPr lang="en-US" sz="2400" dirty="0">
                <a:latin typeface="Times New Roman"/>
                <a:cs typeface="Times New Roman"/>
              </a:rPr>
              <a:t>say that I am so thankful that I know all these concepts. </a:t>
            </a:r>
          </a:p>
          <a:p>
            <a:pPr marL="0" indent="0">
              <a:buNone/>
            </a:pPr>
            <a:endParaRPr lang="en-US" sz="2400" dirty="0" smtClean="0">
              <a:latin typeface="Times New Roman"/>
              <a:cs typeface="Times New Roman"/>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0531277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fr-BE" sz="2400" dirty="0">
                <a:latin typeface="Times New Roman"/>
                <a:cs typeface="Times New Roman"/>
              </a:rPr>
              <a:t>This summer I'm working in particle physics, making </a:t>
            </a:r>
            <a:r>
              <a:rPr lang="fr-BE" sz="2400" dirty="0" smtClean="0">
                <a:latin typeface="Times New Roman"/>
                <a:cs typeface="Times New Roman"/>
              </a:rPr>
              <a:t>simula-tions </a:t>
            </a:r>
            <a:r>
              <a:rPr lang="fr-BE" sz="2400" dirty="0">
                <a:latin typeface="Times New Roman"/>
                <a:cs typeface="Times New Roman"/>
              </a:rPr>
              <a:t>of some of the background signal </a:t>
            </a:r>
            <a:r>
              <a:rPr lang="fr-BE" sz="2400" dirty="0" smtClean="0">
                <a:latin typeface="Times New Roman"/>
                <a:cs typeface="Times New Roman"/>
              </a:rPr>
              <a:t>we’d expect </a:t>
            </a:r>
            <a:r>
              <a:rPr lang="fr-BE" sz="2400" dirty="0">
                <a:latin typeface="Times New Roman"/>
                <a:cs typeface="Times New Roman"/>
              </a:rPr>
              <a:t>to see in our detector for an experiment run in the particle accelerator. What I'm </a:t>
            </a:r>
            <a:r>
              <a:rPr lang="fr-BE" sz="2400" dirty="0" smtClean="0">
                <a:latin typeface="Times New Roman"/>
                <a:cs typeface="Times New Roman"/>
              </a:rPr>
              <a:t>working </a:t>
            </a:r>
            <a:r>
              <a:rPr lang="fr-BE" sz="2400" dirty="0">
                <a:latin typeface="Times New Roman"/>
                <a:cs typeface="Times New Roman"/>
              </a:rPr>
              <a:t>on a clustering algorithm to put together energy depositions from several quantized points in </a:t>
            </a:r>
            <a:r>
              <a:rPr lang="fr-BE" sz="2400" dirty="0" smtClean="0">
                <a:latin typeface="Times New Roman"/>
                <a:cs typeface="Times New Roman"/>
              </a:rPr>
              <a:t>the detector </a:t>
            </a:r>
            <a:r>
              <a:rPr lang="fr-BE" sz="2400" dirty="0">
                <a:latin typeface="Times New Roman"/>
                <a:cs typeface="Times New Roman"/>
              </a:rPr>
              <a:t>to learn what the initial particle's energy and position was. After some thought, I decided the </a:t>
            </a:r>
            <a:r>
              <a:rPr lang="fr-BE" sz="2400" dirty="0" smtClean="0">
                <a:latin typeface="Times New Roman"/>
                <a:cs typeface="Times New Roman"/>
              </a:rPr>
              <a:t>best first </a:t>
            </a:r>
            <a:r>
              <a:rPr lang="fr-BE" sz="2400" dirty="0">
                <a:latin typeface="Times New Roman"/>
                <a:cs typeface="Times New Roman"/>
              </a:rPr>
              <a:t>sweep over this data would be to do a </a:t>
            </a:r>
            <a:r>
              <a:rPr lang="fr-BE" sz="2400" dirty="0">
                <a:solidFill>
                  <a:srgbClr val="FF0000"/>
                </a:solidFill>
                <a:latin typeface="Times New Roman"/>
                <a:cs typeface="Times New Roman"/>
              </a:rPr>
              <a:t>depth first search </a:t>
            </a:r>
            <a:r>
              <a:rPr lang="fr-BE" sz="2400" dirty="0">
                <a:latin typeface="Times New Roman"/>
                <a:cs typeface="Times New Roman"/>
              </a:rPr>
              <a:t>starting about a high energy deposition in </a:t>
            </a:r>
            <a:r>
              <a:rPr lang="fr-BE" sz="2400" dirty="0" smtClean="0">
                <a:latin typeface="Times New Roman"/>
                <a:cs typeface="Times New Roman"/>
              </a:rPr>
              <a:t>the calorimeter</a:t>
            </a:r>
            <a:r>
              <a:rPr lang="fr-BE" sz="2400" dirty="0">
                <a:latin typeface="Times New Roman"/>
                <a:cs typeface="Times New Roman"/>
              </a:rPr>
              <a:t>. It works great, and my PI was very excited about the results!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en-US" sz="2400" dirty="0">
                <a:latin typeface="Times New Roman"/>
                <a:cs typeface="Times New Roman"/>
              </a:rPr>
              <a:t>I am working at a startup in Silicon Valley this summer </a:t>
            </a:r>
            <a:r>
              <a:rPr lang="is-IS" sz="2400" dirty="0">
                <a:latin typeface="Times New Roman"/>
                <a:cs typeface="Times New Roman"/>
              </a:rPr>
              <a:t>… </a:t>
            </a:r>
            <a:r>
              <a:rPr lang="en-US" sz="2400" dirty="0">
                <a:latin typeface="Times New Roman"/>
                <a:cs typeface="Times New Roman"/>
              </a:rPr>
              <a:t>that does subscription-based financial management and billing among other things. It has been pretty incredible the amount I've learned from your class </a:t>
            </a:r>
            <a:r>
              <a:rPr lang="en-US" sz="2400" dirty="0" smtClean="0">
                <a:latin typeface="Times New Roman"/>
                <a:cs typeface="Times New Roman"/>
              </a:rPr>
              <a:t>that relates to </a:t>
            </a:r>
            <a:r>
              <a:rPr lang="en-US" sz="2400" dirty="0">
                <a:latin typeface="Times New Roman"/>
                <a:cs typeface="Times New Roman"/>
              </a:rPr>
              <a:t>this internship and I have definitely decided to pursue computer science (I was initially engineering physics).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67621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Is CS2110 right for you?</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r>
              <a:rPr lang="en-US" sz="2400" u="sng" dirty="0" smtClean="0"/>
              <a:t>Knowledge of Java not required</a:t>
            </a:r>
          </a:p>
          <a:p>
            <a:pPr lvl="1"/>
            <a:r>
              <a:rPr lang="en-US" sz="2400" dirty="0" smtClean="0"/>
              <a:t>Only ~</a:t>
            </a:r>
            <a:r>
              <a:rPr lang="en-US" sz="2400" dirty="0"/>
              <a:t>3</a:t>
            </a:r>
            <a:r>
              <a:rPr lang="en-US" sz="2400" dirty="0" smtClean="0"/>
              <a:t>0% of you know Java –others know </a:t>
            </a:r>
            <a:r>
              <a:rPr lang="en-US" sz="2400" dirty="0" err="1" smtClean="0"/>
              <a:t>Matlab</a:t>
            </a:r>
            <a:r>
              <a:rPr lang="en-US" sz="2400" dirty="0" smtClean="0"/>
              <a:t>, Python …</a:t>
            </a:r>
          </a:p>
          <a:p>
            <a:pPr lvl="1"/>
            <a:r>
              <a:rPr lang="en-US" sz="2400" dirty="0" smtClean="0"/>
              <a:t>Requirement: comfort with some programming language, on the level of CS1110 (Python based) and CS1112 (</a:t>
            </a:r>
            <a:r>
              <a:rPr lang="en-US" sz="2400" dirty="0" err="1" smtClean="0"/>
              <a:t>Matlab</a:t>
            </a:r>
            <a:r>
              <a:rPr lang="en-US" sz="2400" dirty="0" smtClean="0"/>
              <a:t> based). </a:t>
            </a:r>
          </a:p>
          <a:p>
            <a:pPr marL="365760" lvl="1" indent="0">
              <a:buNone/>
            </a:pPr>
            <a:r>
              <a:rPr lang="en-US" sz="2400" dirty="0"/>
              <a:t> </a:t>
            </a:r>
            <a:r>
              <a:rPr lang="en-US" sz="2400" dirty="0" smtClean="0"/>
              <a:t>   Prior knowledge of OO not required.</a:t>
            </a:r>
          </a:p>
          <a:p>
            <a:pPr lvl="1"/>
            <a:r>
              <a:rPr lang="en-US" sz="2400" dirty="0" smtClean="0">
                <a:solidFill>
                  <a:srgbClr val="FF0000"/>
                </a:solidFill>
              </a:rPr>
              <a:t>We assume you do not know Java!</a:t>
            </a:r>
          </a:p>
          <a:p>
            <a:pPr lvl="1"/>
            <a:r>
              <a:rPr lang="en-US" sz="2400" dirty="0" smtClean="0">
                <a:solidFill>
                  <a:srgbClr val="FF0000"/>
                </a:solidFill>
              </a:rPr>
              <a:t>If you know Java, the first 3 weeks will be easier for you</a:t>
            </a:r>
            <a:r>
              <a:rPr lang="en-US" sz="2400" dirty="0">
                <a:solidFill>
                  <a:srgbClr val="FF0000"/>
                </a:solidFill>
              </a:rPr>
              <a:t> </a:t>
            </a:r>
            <a:r>
              <a:rPr lang="en-US" sz="2400" dirty="0" smtClean="0">
                <a:solidFill>
                  <a:srgbClr val="FF0000"/>
                </a:solidFill>
              </a:rPr>
              <a:t>but you STILL have to learn things, probably unlearn what you learned</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Homework!</a:t>
            </a:r>
            <a:endParaRPr lang="fr-BE"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6" name="TextBox 5"/>
          <p:cNvSpPr txBox="1"/>
          <p:nvPr/>
        </p:nvSpPr>
        <p:spPr>
          <a:xfrm>
            <a:off x="304800" y="2057400"/>
            <a:ext cx="8393743" cy="4524315"/>
          </a:xfrm>
          <a:prstGeom prst="rect">
            <a:avLst/>
          </a:prstGeom>
          <a:solidFill>
            <a:schemeClr val="accent1">
              <a:lumMod val="20000"/>
              <a:lumOff val="80000"/>
            </a:schemeClr>
          </a:solidFill>
        </p:spPr>
        <p:txBody>
          <a:bodyPr wrap="square" rtlCol="0">
            <a:spAutoFit/>
          </a:bodyPr>
          <a:lstStyle/>
          <a:p>
            <a:r>
              <a:rPr lang="en-US" sz="2400" b="1" dirty="0" smtClean="0">
                <a:solidFill>
                  <a:srgbClr val="FF0000"/>
                </a:solidFill>
                <a:latin typeface="Times New Roman"/>
                <a:cs typeface="Times New Roman"/>
              </a:rPr>
              <a:t>Homework 1.</a:t>
            </a:r>
            <a:r>
              <a:rPr lang="en-US" sz="2400" dirty="0" smtClean="0">
                <a:latin typeface="Times New Roman"/>
                <a:cs typeface="Times New Roman"/>
              </a:rPr>
              <a:t> Read article </a:t>
            </a:r>
            <a:r>
              <a:rPr lang="en-US" sz="2400" dirty="0">
                <a:solidFill>
                  <a:srgbClr val="800000"/>
                </a:solidFill>
                <a:latin typeface="Times New Roman"/>
                <a:cs typeface="Times New Roman"/>
              </a:rPr>
              <a:t>Why Software is So </a:t>
            </a:r>
            <a:r>
              <a:rPr lang="en-US" sz="2400" dirty="0" smtClean="0">
                <a:solidFill>
                  <a:srgbClr val="800000"/>
                </a:solidFill>
                <a:latin typeface="Times New Roman"/>
                <a:cs typeface="Times New Roman"/>
              </a:rPr>
              <a:t>Bad</a:t>
            </a:r>
            <a:r>
              <a:rPr lang="en-US" sz="2400" dirty="0" smtClean="0">
                <a:latin typeface="Times New Roman"/>
                <a:cs typeface="Times New Roman"/>
              </a:rPr>
              <a:t>.</a:t>
            </a:r>
            <a:br>
              <a:rPr lang="en-US" sz="2400" dirty="0" smtClean="0">
                <a:latin typeface="Times New Roman"/>
                <a:cs typeface="Times New Roman"/>
              </a:rPr>
            </a:br>
            <a:r>
              <a:rPr lang="en-US" sz="2400" dirty="0" smtClean="0">
                <a:latin typeface="Times New Roman"/>
                <a:cs typeface="Times New Roman"/>
              </a:rPr>
              <a:t>                     Link:  Course website -&gt;  Lectures notes   (Lecture 1)</a:t>
            </a:r>
          </a:p>
          <a:p>
            <a:r>
              <a:rPr lang="en-US" sz="2400" b="1" dirty="0" smtClean="0">
                <a:solidFill>
                  <a:srgbClr val="FF0000"/>
                </a:solidFill>
                <a:latin typeface="Times New Roman"/>
                <a:cs typeface="Times New Roman"/>
              </a:rPr>
              <a:t>Homework 2. </a:t>
            </a:r>
            <a:r>
              <a:rPr lang="en-US" sz="2400" dirty="0" smtClean="0">
                <a:latin typeface="Times New Roman"/>
                <a:cs typeface="Times New Roman"/>
              </a:rPr>
              <a:t>Get Java, Eclipse, </a:t>
            </a:r>
            <a:r>
              <a:rPr lang="en-US" sz="2400" dirty="0" err="1" smtClean="0">
                <a:latin typeface="Times New Roman"/>
                <a:cs typeface="Times New Roman"/>
              </a:rPr>
              <a:t>DrJava</a:t>
            </a:r>
            <a:r>
              <a:rPr lang="en-US" sz="2400" dirty="0" smtClean="0">
                <a:latin typeface="Times New Roman"/>
                <a:cs typeface="Times New Roman"/>
              </a:rPr>
              <a:t> on your computer.</a:t>
            </a:r>
          </a:p>
          <a:p>
            <a:r>
              <a:rPr lang="en-US" sz="2400" b="1" dirty="0" smtClean="0">
                <a:solidFill>
                  <a:srgbClr val="FF0000"/>
                </a:solidFill>
                <a:latin typeface="Times New Roman"/>
                <a:cs typeface="Times New Roman"/>
              </a:rPr>
              <a:t>Homework 3. </a:t>
            </a:r>
            <a:r>
              <a:rPr lang="en-US" sz="2400" dirty="0" smtClean="0">
                <a:latin typeface="Times New Roman"/>
                <a:cs typeface="Times New Roman"/>
              </a:rPr>
              <a:t>Spend some time perusing the course website.</a:t>
            </a:r>
          </a:p>
          <a:p>
            <a:r>
              <a:rPr lang="en-US" sz="2400" dirty="0">
                <a:latin typeface="Times New Roman"/>
                <a:cs typeface="Times New Roman"/>
              </a:rPr>
              <a:t> </a:t>
            </a:r>
            <a:r>
              <a:rPr lang="en-US" sz="2400" dirty="0" smtClean="0">
                <a:latin typeface="Times New Roman"/>
                <a:cs typeface="Times New Roman"/>
              </a:rPr>
              <a:t>                    Look at course information, resources, links, etc.</a:t>
            </a:r>
            <a:endParaRPr lang="en-US" sz="2400" b="1" dirty="0" smtClean="0">
              <a:solidFill>
                <a:srgbClr val="FF0000"/>
              </a:solidFill>
              <a:latin typeface="Times New Roman"/>
              <a:cs typeface="Times New Roman"/>
            </a:endParaRPr>
          </a:p>
          <a:p>
            <a:endParaRPr lang="en-US" sz="2400" b="1" dirty="0">
              <a:solidFill>
                <a:srgbClr val="FF0000"/>
              </a:solidFill>
              <a:latin typeface="Times New Roman"/>
              <a:cs typeface="Times New Roman"/>
            </a:endParaRPr>
          </a:p>
          <a:p>
            <a:pPr marL="1768475" indent="-1768475"/>
            <a:r>
              <a:rPr lang="en-US" sz="2400" b="1" dirty="0" smtClean="0">
                <a:solidFill>
                  <a:srgbClr val="FF0000"/>
                </a:solidFill>
                <a:latin typeface="Times New Roman"/>
                <a:cs typeface="Times New Roman"/>
              </a:rPr>
              <a:t>Homework 4.</a:t>
            </a:r>
            <a:r>
              <a:rPr lang="en-US" sz="2400" dirty="0" smtClean="0">
                <a:latin typeface="Times New Roman"/>
                <a:cs typeface="Times New Roman"/>
              </a:rPr>
              <a:t> </a:t>
            </a:r>
            <a:r>
              <a:rPr lang="en-US" sz="2400" dirty="0" smtClean="0">
                <a:solidFill>
                  <a:srgbClr val="800000"/>
                </a:solidFill>
                <a:latin typeface="Times New Roman"/>
                <a:cs typeface="Times New Roman"/>
              </a:rPr>
              <a:t>BEFORE EACH LECTURE/RECITATION</a:t>
            </a:r>
            <a:r>
              <a:rPr lang="en-US" sz="2400" dirty="0" smtClean="0">
                <a:latin typeface="Times New Roman"/>
                <a:cs typeface="Times New Roman"/>
              </a:rPr>
              <a:t>: download </a:t>
            </a:r>
            <a:r>
              <a:rPr lang="en-US" sz="2400" dirty="0" err="1" smtClean="0">
                <a:latin typeface="Times New Roman"/>
                <a:cs typeface="Times New Roman"/>
              </a:rPr>
              <a:t>pdf</a:t>
            </a:r>
            <a:r>
              <a:rPr lang="en-US" sz="2400" dirty="0" smtClean="0">
                <a:latin typeface="Times New Roman"/>
                <a:cs typeface="Times New Roman"/>
              </a:rPr>
              <a:t> form of the slides, bring to class and look at them during lecture. We project not only PPT but also Eclipse and other things. Having PPT slides in paper form or on your laptop/tablet can help you during the lecture.</a:t>
            </a:r>
          </a:p>
        </p:txBody>
      </p:sp>
    </p:spTree>
    <p:extLst>
      <p:ext uri="{BB962C8B-B14F-4D97-AF65-F5344CB8AC3E}">
        <p14:creationId xmlns:p14="http://schemas.microsoft.com/office/powerpoint/2010/main" val="16063185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Lectures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fr-BE" dirty="0" smtClean="0"/>
              <a:t>TR 10:10-11am, </a:t>
            </a:r>
            <a:r>
              <a:rPr lang="fr-BE" dirty="0" err="1" smtClean="0"/>
              <a:t>Statler</a:t>
            </a:r>
            <a:r>
              <a:rPr lang="fr-BE" dirty="0" smtClean="0"/>
              <a:t> auditorium</a:t>
            </a:r>
          </a:p>
          <a:p>
            <a:pPr lvl="1"/>
            <a:r>
              <a:rPr lang="fr-BE" dirty="0" smtClean="0"/>
              <a:t>Attendance mandatory</a:t>
            </a:r>
          </a:p>
          <a:p>
            <a:pPr lvl="1"/>
            <a:endParaRPr lang="fr-BE" dirty="0" smtClean="0"/>
          </a:p>
          <a:p>
            <a:pPr lvl="1"/>
            <a:endParaRPr lang="fr-BE" dirty="0" smtClean="0"/>
          </a:p>
          <a:p>
            <a:r>
              <a:rPr lang="en-US" dirty="0" smtClean="0"/>
              <a:t>ENGRD 2110 or CS 2110?</a:t>
            </a:r>
          </a:p>
          <a:p>
            <a:pPr lvl="1"/>
            <a:r>
              <a:rPr lang="en-US" b="1" dirty="0" smtClean="0"/>
              <a:t>Same course! </a:t>
            </a:r>
            <a:r>
              <a:rPr lang="en-US" dirty="0"/>
              <a:t>We call it CS 2110 in online materials</a:t>
            </a:r>
          </a:p>
          <a:p>
            <a:pPr lvl="1"/>
            <a:r>
              <a:rPr lang="en-US" dirty="0"/>
              <a:t>Non-engineers sign up for CS 2110</a:t>
            </a:r>
          </a:p>
          <a:p>
            <a:pPr lvl="1"/>
            <a:r>
              <a:rPr lang="en-US" dirty="0"/>
              <a:t>Engineers </a:t>
            </a:r>
            <a:r>
              <a:rPr lang="en-US" dirty="0" smtClean="0"/>
              <a:t>should sign </a:t>
            </a:r>
            <a:r>
              <a:rPr lang="en-US" dirty="0"/>
              <a:t>up for ENGRD 2110</a:t>
            </a:r>
          </a:p>
          <a:p>
            <a:pPr>
              <a:buNone/>
            </a:pPr>
            <a:endParaRPr lang="en-US" dirty="0" smtClean="0"/>
          </a:p>
        </p:txBody>
      </p:sp>
      <p:pic>
        <p:nvPicPr>
          <p:cNvPr id="43012" name="Picture 4" descr="http://www.kent.ac.uk/careers/pics/ProfAbsentMind.gif"/>
          <p:cNvPicPr>
            <a:picLocks noChangeAspect="1" noChangeArrowheads="1" noCrop="1"/>
          </p:cNvPicPr>
          <p:nvPr/>
        </p:nvPicPr>
        <p:blipFill>
          <a:blip r:embed="rId2" cstate="print"/>
          <a:srcRect/>
          <a:stretch>
            <a:fillRect/>
          </a:stretch>
        </p:blipFill>
        <p:spPr bwMode="auto">
          <a:xfrm>
            <a:off x="6096000" y="76200"/>
            <a:ext cx="1800225" cy="1800225"/>
          </a:xfrm>
          <a:prstGeom prst="rect">
            <a:avLst/>
          </a:prstGeom>
          <a:noFill/>
        </p:spPr>
      </p:pic>
      <p:pic>
        <p:nvPicPr>
          <p:cNvPr id="6" name="Picture 2" descr="http://tbn0.google.com/images?q=tbn:dvbkIjDCZPLH5M:http://wilsonshistoryclass.com/blog/wp-content/uploads/2008/11/sleepinggirl.jpg">
            <a:hlinkClick r:id="rId3"/>
          </p:cNvPr>
          <p:cNvPicPr>
            <a:picLocks noChangeAspect="1" noChangeArrowheads="1"/>
          </p:cNvPicPr>
          <p:nvPr/>
        </p:nvPicPr>
        <p:blipFill>
          <a:blip r:embed="rId4" cstate="print"/>
          <a:srcRect/>
          <a:stretch>
            <a:fillRect/>
          </a:stretch>
        </p:blipFill>
        <p:spPr bwMode="auto">
          <a:xfrm>
            <a:off x="6934200" y="2133600"/>
            <a:ext cx="1666875" cy="176492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8978</TotalTime>
  <Words>2792</Words>
  <Application>Microsoft Macintosh PowerPoint</Application>
  <PresentationFormat>On-screen Show (4:3)</PresentationFormat>
  <Paragraphs>391</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CS/ENGRD 2110 Fall2017</vt:lpstr>
      <vt:lpstr>Welcome to CS2110!</vt:lpstr>
      <vt:lpstr>Welcome to CS2110!</vt:lpstr>
      <vt:lpstr>Email from July 2017!</vt:lpstr>
      <vt:lpstr>Usefulness of 2110</vt:lpstr>
      <vt:lpstr>Usefulness of 2110</vt:lpstr>
      <vt:lpstr>Is CS2110 right for you?</vt:lpstr>
      <vt:lpstr>Homework!</vt:lpstr>
      <vt:lpstr>Lectures</vt:lpstr>
      <vt:lpstr>Sections (Recitations)</vt:lpstr>
      <vt:lpstr>CS2111</vt:lpstr>
      <vt:lpstr>Academic Excellence Workshops</vt:lpstr>
      <vt:lpstr>Piazza</vt:lpstr>
      <vt:lpstr>Resources</vt:lpstr>
      <vt:lpstr>Obtaining Java and Eclipse</vt:lpstr>
      <vt:lpstr>DrJava IDE</vt:lpstr>
      <vt:lpstr>Coursework</vt:lpstr>
      <vt:lpstr>Assignments: a real learning experience</vt:lpstr>
      <vt:lpstr>Assignments: a real learning experience</vt:lpstr>
      <vt:lpstr>Academic Integrity… Trust but verify!</vt:lpstr>
      <vt:lpstr>Types in Java</vt:lpstr>
      <vt:lpstr>Type: Set of values          together with operations on them.</vt:lpstr>
      <vt:lpstr>The integers as the basis</vt:lpstr>
      <vt:lpstr>Type: Set of values          together with operations on them.</vt:lpstr>
      <vt:lpstr>Weakly typed versus strongly typed</vt:lpstr>
      <vt:lpstr>Type: Set of values          together with operations on them.</vt:lpstr>
      <vt:lpstr>About ‘primitive’ type int</vt:lpstr>
      <vt:lpstr>Most-used ‘primitive’ types</vt:lpstr>
      <vt:lpstr>Primitive number types</vt:lpstr>
      <vt:lpstr>Casting among types</vt:lpstr>
      <vt:lpstr>char is a number type!</vt:lpstr>
      <vt:lpstr>Basic variable declaration</vt:lpstr>
      <vt:lpstr>Assignment statement</vt:lpstr>
      <vt:lpstr>Assignment statement type restriction</vt:lpstr>
      <vt:lpstr>A function in Matlab, Python, and Java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CS/ENGRD 2110 (formerly CS 211) Fall 2009</dc:title>
  <dc:creator>Ken</dc:creator>
  <cp:lastModifiedBy>David Gries</cp:lastModifiedBy>
  <cp:revision>286</cp:revision>
  <cp:lastPrinted>2016-01-26T18:32:06Z</cp:lastPrinted>
  <dcterms:created xsi:type="dcterms:W3CDTF">2006-08-16T00:00:00Z</dcterms:created>
  <dcterms:modified xsi:type="dcterms:W3CDTF">2017-08-22T14:51:55Z</dcterms:modified>
</cp:coreProperties>
</file>